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3.xml" ContentType="application/vnd.openxmlformats-officedocument.themeOverr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handoutMasterIdLst>
    <p:handoutMasterId r:id="rId30"/>
  </p:handoutMasterIdLst>
  <p:sldIdLst>
    <p:sldId id="274" r:id="rId2"/>
    <p:sldId id="269" r:id="rId3"/>
    <p:sldId id="320" r:id="rId4"/>
    <p:sldId id="326" r:id="rId5"/>
    <p:sldId id="324" r:id="rId6"/>
    <p:sldId id="325" r:id="rId7"/>
    <p:sldId id="327" r:id="rId8"/>
    <p:sldId id="329" r:id="rId9"/>
    <p:sldId id="355" r:id="rId10"/>
    <p:sldId id="332" r:id="rId11"/>
    <p:sldId id="330" r:id="rId12"/>
    <p:sldId id="347" r:id="rId13"/>
    <p:sldId id="346" r:id="rId14"/>
    <p:sldId id="356" r:id="rId15"/>
    <p:sldId id="344" r:id="rId16"/>
    <p:sldId id="333" r:id="rId17"/>
    <p:sldId id="335" r:id="rId18"/>
    <p:sldId id="348" r:id="rId19"/>
    <p:sldId id="350" r:id="rId20"/>
    <p:sldId id="349" r:id="rId21"/>
    <p:sldId id="351" r:id="rId22"/>
    <p:sldId id="342" r:id="rId23"/>
    <p:sldId id="352" r:id="rId24"/>
    <p:sldId id="353" r:id="rId25"/>
    <p:sldId id="354" r:id="rId26"/>
    <p:sldId id="343" r:id="rId27"/>
    <p:sldId id="275" r:id="rId28"/>
  </p:sldIdLst>
  <p:sldSz cx="12192000" cy="6858000"/>
  <p:notesSz cx="6858000" cy="9144000"/>
  <p:embeddedFontLst>
    <p:embeddedFont>
      <p:font typeface="等线" panose="02010600030101010101" pitchFamily="2" charset="-122"/>
      <p:regular r:id="rId31"/>
      <p:bold r:id="rId32"/>
    </p:embeddedFont>
    <p:embeddedFont>
      <p:font typeface="等线 Light" panose="02010600030101010101" pitchFamily="2" charset="-122"/>
      <p:regular r:id="rId33"/>
    </p:embeddedFont>
    <p:embeddedFont>
      <p:font typeface="微软雅黑" panose="020B0503020204020204" pitchFamily="34" charset="-122"/>
      <p:regular r:id="rId34"/>
      <p:bold r:id="rId35"/>
    </p:embeddedFont>
    <p:embeddedFont>
      <p:font typeface="微软雅黑" panose="020B0503020204020204" pitchFamily="34" charset="-122"/>
      <p:regular r:id="rId34"/>
      <p:bold r:id="rId35"/>
    </p:embeddedFont>
    <p:embeddedFont>
      <p:font typeface="微软雅黑 Light" panose="020B0502040204020203" pitchFamily="34" charset="-122"/>
      <p:regular r:id="rId36"/>
    </p:embeddedFont>
  </p:embeddedFontLst>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功能页" id="{CAD616CC-9AE9-44B0-AFEF-7E07F63D819C}">
          <p14:sldIdLst>
            <p14:sldId id="274"/>
            <p14:sldId id="269"/>
            <p14:sldId id="320"/>
            <p14:sldId id="326"/>
            <p14:sldId id="324"/>
            <p14:sldId id="325"/>
            <p14:sldId id="327"/>
            <p14:sldId id="329"/>
            <p14:sldId id="355"/>
            <p14:sldId id="332"/>
            <p14:sldId id="330"/>
            <p14:sldId id="347"/>
            <p14:sldId id="346"/>
            <p14:sldId id="356"/>
            <p14:sldId id="344"/>
            <p14:sldId id="333"/>
            <p14:sldId id="335"/>
            <p14:sldId id="348"/>
            <p14:sldId id="350"/>
            <p14:sldId id="349"/>
            <p14:sldId id="351"/>
            <p14:sldId id="342"/>
            <p14:sldId id="352"/>
            <p14:sldId id="353"/>
            <p14:sldId id="354"/>
            <p14:sldId id="343"/>
            <p14:sldId id="275"/>
          </p14:sldIdLst>
        </p14:section>
      </p14:sectionLst>
    </p:ext>
    <p:ext uri="{EFAFB233-063F-42B5-8137-9DF3F51BA10A}">
      <p15:sldGuideLst xmlns:p15="http://schemas.microsoft.com/office/powerpoint/2012/main">
        <p15:guide id="1" orient="horz" pos="4144" userDrawn="1">
          <p15:clr>
            <a:srgbClr val="A4A3A4"/>
          </p15:clr>
        </p15:guide>
        <p15:guide id="2" pos="416" userDrawn="1">
          <p15:clr>
            <a:srgbClr val="A4A3A4"/>
          </p15:clr>
        </p15:guide>
        <p15:guide id="3" pos="7256" userDrawn="1">
          <p15:clr>
            <a:srgbClr val="A4A3A4"/>
          </p15:clr>
        </p15:guide>
        <p15:guide id="4" orient="horz" pos="384" userDrawn="1">
          <p15:clr>
            <a:srgbClr val="A4A3A4"/>
          </p15:clr>
        </p15:guide>
        <p15:guide id="5" orient="horz" pos="600" userDrawn="1">
          <p15:clr>
            <a:srgbClr val="A4A3A4"/>
          </p15:clr>
        </p15:guide>
        <p15:guide id="6" orient="horz" pos="3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DC9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6" autoAdjust="0"/>
    <p:restoredTop sz="75607" autoAdjust="0"/>
  </p:normalViewPr>
  <p:slideViewPr>
    <p:cSldViewPr snapToGrid="0">
      <p:cViewPr varScale="1">
        <p:scale>
          <a:sx n="120" d="100"/>
          <a:sy n="120" d="100"/>
        </p:scale>
        <p:origin x="1830" y="102"/>
      </p:cViewPr>
      <p:guideLst>
        <p:guide orient="horz" pos="4144"/>
        <p:guide pos="416"/>
        <p:guide pos="7256"/>
        <p:guide orient="horz" pos="384"/>
        <p:guide orient="horz" pos="600"/>
        <p:guide orient="horz" pos="3928"/>
      </p:guideLst>
    </p:cSldViewPr>
  </p:slideViewPr>
  <p:outlineViewPr>
    <p:cViewPr>
      <p:scale>
        <a:sx n="33" d="100"/>
        <a:sy n="33" d="100"/>
      </p:scale>
      <p:origin x="0" y="-3492"/>
    </p:cViewPr>
  </p:outlineViewPr>
  <p:notesTextViewPr>
    <p:cViewPr>
      <p:scale>
        <a:sx n="1" d="1"/>
        <a:sy n="1" d="1"/>
      </p:scale>
      <p:origin x="0" y="0"/>
    </p:cViewPr>
  </p:notesTextViewPr>
  <p:sorterViewPr>
    <p:cViewPr>
      <p:scale>
        <a:sx n="66" d="100"/>
        <a:sy n="66" d="100"/>
      </p:scale>
      <p:origin x="0" y="-104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C307A0-5A8B-4BCA-98F3-13181D298FF8}" type="doc">
      <dgm:prSet loTypeId="urn:microsoft.com/office/officeart/2005/8/layout/radial6" loCatId="cycle" qsTypeId="urn:microsoft.com/office/officeart/2005/8/quickstyle/simple1" qsCatId="simple" csTypeId="urn:microsoft.com/office/officeart/2005/8/colors/accent2_3" csCatId="accent2" phldr="1"/>
      <dgm:spPr/>
      <dgm:t>
        <a:bodyPr/>
        <a:lstStyle/>
        <a:p>
          <a:endParaRPr lang="zh-CN" altLang="en-US"/>
        </a:p>
      </dgm:t>
    </dgm:pt>
    <dgm:pt modelId="{DACE201D-3554-46B9-9089-C7678F7A6688}">
      <dgm:prSet phldrT="[Text]"/>
      <dgm:spPr/>
      <dgm:t>
        <a:bodyPr/>
        <a:lstStyle/>
        <a:p>
          <a:r>
            <a:rPr lang="zh-CN" altLang="en-US" dirty="0"/>
            <a:t>车载系统</a:t>
          </a:r>
        </a:p>
      </dgm:t>
    </dgm:pt>
    <dgm:pt modelId="{E0D08C3E-2FCA-4717-91BA-46838A0AC239}" type="parTrans" cxnId="{2720BB7C-B690-4CF1-B003-19F07FC01272}">
      <dgm:prSet/>
      <dgm:spPr/>
      <dgm:t>
        <a:bodyPr/>
        <a:lstStyle/>
        <a:p>
          <a:endParaRPr lang="zh-CN" altLang="en-US"/>
        </a:p>
      </dgm:t>
    </dgm:pt>
    <dgm:pt modelId="{21775731-1C59-4F81-8C7E-0D0FD74402F6}" type="sibTrans" cxnId="{2720BB7C-B690-4CF1-B003-19F07FC01272}">
      <dgm:prSet/>
      <dgm:spPr/>
      <dgm:t>
        <a:bodyPr/>
        <a:lstStyle/>
        <a:p>
          <a:endParaRPr lang="zh-CN" altLang="en-US"/>
        </a:p>
      </dgm:t>
    </dgm:pt>
    <dgm:pt modelId="{6E701990-82C8-499C-86CE-B8343006DBE4}">
      <dgm:prSet phldrT="[Text]"/>
      <dgm:spPr/>
      <dgm:t>
        <a:bodyPr/>
        <a:lstStyle/>
        <a:p>
          <a:r>
            <a:rPr lang="zh-CN" altLang="en-US" dirty="0"/>
            <a:t>图形化</a:t>
          </a:r>
        </a:p>
      </dgm:t>
    </dgm:pt>
    <dgm:pt modelId="{C90D257C-91FD-44CD-A525-82D3832C5950}" type="parTrans" cxnId="{ECBEE31C-E0E4-4D8D-A103-115956CDDFDF}">
      <dgm:prSet/>
      <dgm:spPr/>
      <dgm:t>
        <a:bodyPr/>
        <a:lstStyle/>
        <a:p>
          <a:endParaRPr lang="zh-CN" altLang="en-US"/>
        </a:p>
      </dgm:t>
    </dgm:pt>
    <dgm:pt modelId="{EB2D934F-F912-4DEA-A279-F14BE7DD0072}" type="sibTrans" cxnId="{ECBEE31C-E0E4-4D8D-A103-115956CDDFDF}">
      <dgm:prSet/>
      <dgm:spPr/>
      <dgm:t>
        <a:bodyPr/>
        <a:lstStyle/>
        <a:p>
          <a:endParaRPr lang="zh-CN" altLang="en-US"/>
        </a:p>
      </dgm:t>
    </dgm:pt>
    <dgm:pt modelId="{46674EB4-D177-4A81-B289-E2B95DCA43D1}">
      <dgm:prSet phldrT="[Text]"/>
      <dgm:spPr/>
      <dgm:t>
        <a:bodyPr/>
        <a:lstStyle/>
        <a:p>
          <a:r>
            <a:rPr lang="zh-CN" altLang="en-US" dirty="0"/>
            <a:t>传感器</a:t>
          </a:r>
        </a:p>
      </dgm:t>
    </dgm:pt>
    <dgm:pt modelId="{08A8E626-5480-4598-AFD9-8AEE8A89D9F7}" type="parTrans" cxnId="{A17FCF09-3C76-4B2B-AC24-5B08A00A825D}">
      <dgm:prSet/>
      <dgm:spPr/>
      <dgm:t>
        <a:bodyPr/>
        <a:lstStyle/>
        <a:p>
          <a:endParaRPr lang="zh-CN" altLang="en-US"/>
        </a:p>
      </dgm:t>
    </dgm:pt>
    <dgm:pt modelId="{20D1C40B-8F64-40DA-B604-F5AAF0E92DEA}" type="sibTrans" cxnId="{A17FCF09-3C76-4B2B-AC24-5B08A00A825D}">
      <dgm:prSet/>
      <dgm:spPr/>
      <dgm:t>
        <a:bodyPr/>
        <a:lstStyle/>
        <a:p>
          <a:endParaRPr lang="zh-CN" altLang="en-US"/>
        </a:p>
      </dgm:t>
    </dgm:pt>
    <dgm:pt modelId="{168E52E6-977B-40BC-8DE6-EF92D1DFBBC1}">
      <dgm:prSet phldrT="[Text]"/>
      <dgm:spPr/>
      <dgm:t>
        <a:bodyPr/>
        <a:lstStyle/>
        <a:p>
          <a:r>
            <a:rPr lang="zh-CN" altLang="en-US" dirty="0"/>
            <a:t>人机交互</a:t>
          </a:r>
        </a:p>
      </dgm:t>
    </dgm:pt>
    <dgm:pt modelId="{783BB95F-7305-4A73-B7BB-54961EBF2560}" type="parTrans" cxnId="{787C11D1-4DE7-41F5-9E97-C395657E86F4}">
      <dgm:prSet/>
      <dgm:spPr/>
      <dgm:t>
        <a:bodyPr/>
        <a:lstStyle/>
        <a:p>
          <a:endParaRPr lang="zh-CN" altLang="en-US"/>
        </a:p>
      </dgm:t>
    </dgm:pt>
    <dgm:pt modelId="{C3962F69-D9A1-47D0-AD69-2DC0BC19C873}" type="sibTrans" cxnId="{787C11D1-4DE7-41F5-9E97-C395657E86F4}">
      <dgm:prSet/>
      <dgm:spPr/>
      <dgm:t>
        <a:bodyPr/>
        <a:lstStyle/>
        <a:p>
          <a:endParaRPr lang="zh-CN" altLang="en-US"/>
        </a:p>
      </dgm:t>
    </dgm:pt>
    <dgm:pt modelId="{7D333C54-321E-49F0-989D-AABE4C391756}">
      <dgm:prSet phldrT="[Text]"/>
      <dgm:spPr/>
      <dgm:t>
        <a:bodyPr/>
        <a:lstStyle/>
        <a:p>
          <a:r>
            <a:rPr lang="zh-CN" altLang="en-US" dirty="0"/>
            <a:t>路径规划</a:t>
          </a:r>
        </a:p>
      </dgm:t>
    </dgm:pt>
    <dgm:pt modelId="{D796B1B6-87B3-44B3-819B-1211ED560578}" type="parTrans" cxnId="{06B355BD-CE75-40C5-83D7-F86D8CE8D4C8}">
      <dgm:prSet/>
      <dgm:spPr/>
      <dgm:t>
        <a:bodyPr/>
        <a:lstStyle/>
        <a:p>
          <a:endParaRPr lang="zh-CN" altLang="en-US"/>
        </a:p>
      </dgm:t>
    </dgm:pt>
    <dgm:pt modelId="{EA7FEA4C-35B2-4C69-BF27-8FDBF2452E31}" type="sibTrans" cxnId="{06B355BD-CE75-40C5-83D7-F86D8CE8D4C8}">
      <dgm:prSet/>
      <dgm:spPr/>
      <dgm:t>
        <a:bodyPr/>
        <a:lstStyle/>
        <a:p>
          <a:endParaRPr lang="zh-CN" altLang="en-US"/>
        </a:p>
      </dgm:t>
    </dgm:pt>
    <dgm:pt modelId="{5FB38074-E47C-44C4-BB75-941208E502E0}" type="pres">
      <dgm:prSet presAssocID="{EEC307A0-5A8B-4BCA-98F3-13181D298FF8}" presName="Name0" presStyleCnt="0">
        <dgm:presLayoutVars>
          <dgm:chMax val="1"/>
          <dgm:dir/>
          <dgm:animLvl val="ctr"/>
          <dgm:resizeHandles val="exact"/>
        </dgm:presLayoutVars>
      </dgm:prSet>
      <dgm:spPr/>
    </dgm:pt>
    <dgm:pt modelId="{07618878-74BE-4A8D-A121-D5F153013011}" type="pres">
      <dgm:prSet presAssocID="{DACE201D-3554-46B9-9089-C7678F7A6688}" presName="centerShape" presStyleLbl="node0" presStyleIdx="0" presStyleCnt="1"/>
      <dgm:spPr/>
    </dgm:pt>
    <dgm:pt modelId="{7C37FE02-C324-4821-B2F6-8A159FF49D5F}" type="pres">
      <dgm:prSet presAssocID="{6E701990-82C8-499C-86CE-B8343006DBE4}" presName="node" presStyleLbl="node1" presStyleIdx="0" presStyleCnt="4">
        <dgm:presLayoutVars>
          <dgm:bulletEnabled val="1"/>
        </dgm:presLayoutVars>
      </dgm:prSet>
      <dgm:spPr/>
    </dgm:pt>
    <dgm:pt modelId="{0F1F689A-C22D-4895-9760-E149C4C452AF}" type="pres">
      <dgm:prSet presAssocID="{6E701990-82C8-499C-86CE-B8343006DBE4}" presName="dummy" presStyleCnt="0"/>
      <dgm:spPr/>
    </dgm:pt>
    <dgm:pt modelId="{BA4E49E1-E54E-49C5-8A06-0A1C13C24E75}" type="pres">
      <dgm:prSet presAssocID="{EB2D934F-F912-4DEA-A279-F14BE7DD0072}" presName="sibTrans" presStyleLbl="sibTrans2D1" presStyleIdx="0" presStyleCnt="4"/>
      <dgm:spPr/>
    </dgm:pt>
    <dgm:pt modelId="{29681651-BE5F-4A11-B12F-E8283E1B7C23}" type="pres">
      <dgm:prSet presAssocID="{46674EB4-D177-4A81-B289-E2B95DCA43D1}" presName="node" presStyleLbl="node1" presStyleIdx="1" presStyleCnt="4">
        <dgm:presLayoutVars>
          <dgm:bulletEnabled val="1"/>
        </dgm:presLayoutVars>
      </dgm:prSet>
      <dgm:spPr/>
    </dgm:pt>
    <dgm:pt modelId="{35371C21-B42E-4202-865C-CE0437E325F0}" type="pres">
      <dgm:prSet presAssocID="{46674EB4-D177-4A81-B289-E2B95DCA43D1}" presName="dummy" presStyleCnt="0"/>
      <dgm:spPr/>
    </dgm:pt>
    <dgm:pt modelId="{95175B84-5313-4A65-8AEC-B21546AA17E4}" type="pres">
      <dgm:prSet presAssocID="{20D1C40B-8F64-40DA-B604-F5AAF0E92DEA}" presName="sibTrans" presStyleLbl="sibTrans2D1" presStyleIdx="1" presStyleCnt="4"/>
      <dgm:spPr/>
    </dgm:pt>
    <dgm:pt modelId="{19256B2D-097D-4E1D-916B-62D134A90DF4}" type="pres">
      <dgm:prSet presAssocID="{168E52E6-977B-40BC-8DE6-EF92D1DFBBC1}" presName="node" presStyleLbl="node1" presStyleIdx="2" presStyleCnt="4">
        <dgm:presLayoutVars>
          <dgm:bulletEnabled val="1"/>
        </dgm:presLayoutVars>
      </dgm:prSet>
      <dgm:spPr/>
    </dgm:pt>
    <dgm:pt modelId="{2BC50D4F-82A7-4D0A-8C38-54CEF38A6FE0}" type="pres">
      <dgm:prSet presAssocID="{168E52E6-977B-40BC-8DE6-EF92D1DFBBC1}" presName="dummy" presStyleCnt="0"/>
      <dgm:spPr/>
    </dgm:pt>
    <dgm:pt modelId="{C9356DE8-F52E-4161-85D0-659DF3009461}" type="pres">
      <dgm:prSet presAssocID="{C3962F69-D9A1-47D0-AD69-2DC0BC19C873}" presName="sibTrans" presStyleLbl="sibTrans2D1" presStyleIdx="2" presStyleCnt="4"/>
      <dgm:spPr/>
    </dgm:pt>
    <dgm:pt modelId="{1F54B3AC-BF8A-41F6-8226-720DD18253F2}" type="pres">
      <dgm:prSet presAssocID="{7D333C54-321E-49F0-989D-AABE4C391756}" presName="node" presStyleLbl="node1" presStyleIdx="3" presStyleCnt="4">
        <dgm:presLayoutVars>
          <dgm:bulletEnabled val="1"/>
        </dgm:presLayoutVars>
      </dgm:prSet>
      <dgm:spPr/>
    </dgm:pt>
    <dgm:pt modelId="{A1990B25-44F4-4863-B4E9-3AC63FCE9958}" type="pres">
      <dgm:prSet presAssocID="{7D333C54-321E-49F0-989D-AABE4C391756}" presName="dummy" presStyleCnt="0"/>
      <dgm:spPr/>
    </dgm:pt>
    <dgm:pt modelId="{E7EE5C7B-E02C-453A-8D54-8B935DE483C6}" type="pres">
      <dgm:prSet presAssocID="{EA7FEA4C-35B2-4C69-BF27-8FDBF2452E31}" presName="sibTrans" presStyleLbl="sibTrans2D1" presStyleIdx="3" presStyleCnt="4"/>
      <dgm:spPr/>
    </dgm:pt>
  </dgm:ptLst>
  <dgm:cxnLst>
    <dgm:cxn modelId="{A17FCF09-3C76-4B2B-AC24-5B08A00A825D}" srcId="{DACE201D-3554-46B9-9089-C7678F7A6688}" destId="{46674EB4-D177-4A81-B289-E2B95DCA43D1}" srcOrd="1" destOrd="0" parTransId="{08A8E626-5480-4598-AFD9-8AEE8A89D9F7}" sibTransId="{20D1C40B-8F64-40DA-B604-F5AAF0E92DEA}"/>
    <dgm:cxn modelId="{C7D9F919-8C77-42B8-BD29-419C3F04AF74}" type="presOf" srcId="{EEC307A0-5A8B-4BCA-98F3-13181D298FF8}" destId="{5FB38074-E47C-44C4-BB75-941208E502E0}" srcOrd="0" destOrd="0" presId="urn:microsoft.com/office/officeart/2005/8/layout/radial6"/>
    <dgm:cxn modelId="{ECBEE31C-E0E4-4D8D-A103-115956CDDFDF}" srcId="{DACE201D-3554-46B9-9089-C7678F7A6688}" destId="{6E701990-82C8-499C-86CE-B8343006DBE4}" srcOrd="0" destOrd="0" parTransId="{C90D257C-91FD-44CD-A525-82D3832C5950}" sibTransId="{EB2D934F-F912-4DEA-A279-F14BE7DD0072}"/>
    <dgm:cxn modelId="{EFF92E2E-F3CB-448F-9470-10109B42687E}" type="presOf" srcId="{C3962F69-D9A1-47D0-AD69-2DC0BC19C873}" destId="{C9356DE8-F52E-4161-85D0-659DF3009461}" srcOrd="0" destOrd="0" presId="urn:microsoft.com/office/officeart/2005/8/layout/radial6"/>
    <dgm:cxn modelId="{F38EC434-9740-4373-8214-8F0D7AD11213}" type="presOf" srcId="{46674EB4-D177-4A81-B289-E2B95DCA43D1}" destId="{29681651-BE5F-4A11-B12F-E8283E1B7C23}" srcOrd="0" destOrd="0" presId="urn:microsoft.com/office/officeart/2005/8/layout/radial6"/>
    <dgm:cxn modelId="{4456ED45-6740-4ECA-83CF-89D0722E9597}" type="presOf" srcId="{EB2D934F-F912-4DEA-A279-F14BE7DD0072}" destId="{BA4E49E1-E54E-49C5-8A06-0A1C13C24E75}" srcOrd="0" destOrd="0" presId="urn:microsoft.com/office/officeart/2005/8/layout/radial6"/>
    <dgm:cxn modelId="{2720BB7C-B690-4CF1-B003-19F07FC01272}" srcId="{EEC307A0-5A8B-4BCA-98F3-13181D298FF8}" destId="{DACE201D-3554-46B9-9089-C7678F7A6688}" srcOrd="0" destOrd="0" parTransId="{E0D08C3E-2FCA-4717-91BA-46838A0AC239}" sibTransId="{21775731-1C59-4F81-8C7E-0D0FD74402F6}"/>
    <dgm:cxn modelId="{1D53458E-4FD7-4230-9117-9FDCA9A7FA41}" type="presOf" srcId="{20D1C40B-8F64-40DA-B604-F5AAF0E92DEA}" destId="{95175B84-5313-4A65-8AEC-B21546AA17E4}" srcOrd="0" destOrd="0" presId="urn:microsoft.com/office/officeart/2005/8/layout/radial6"/>
    <dgm:cxn modelId="{0DF2A3B9-AC59-442E-92BE-4A354F2AB60E}" type="presOf" srcId="{168E52E6-977B-40BC-8DE6-EF92D1DFBBC1}" destId="{19256B2D-097D-4E1D-916B-62D134A90DF4}" srcOrd="0" destOrd="0" presId="urn:microsoft.com/office/officeart/2005/8/layout/radial6"/>
    <dgm:cxn modelId="{E1E2FFB9-CD26-407A-BB8D-41077C5FD116}" type="presOf" srcId="{6E701990-82C8-499C-86CE-B8343006DBE4}" destId="{7C37FE02-C324-4821-B2F6-8A159FF49D5F}" srcOrd="0" destOrd="0" presId="urn:microsoft.com/office/officeart/2005/8/layout/radial6"/>
    <dgm:cxn modelId="{EDF849BC-3CA3-4E71-A052-40D0A5B7B43D}" type="presOf" srcId="{7D333C54-321E-49F0-989D-AABE4C391756}" destId="{1F54B3AC-BF8A-41F6-8226-720DD18253F2}" srcOrd="0" destOrd="0" presId="urn:microsoft.com/office/officeart/2005/8/layout/radial6"/>
    <dgm:cxn modelId="{06B355BD-CE75-40C5-83D7-F86D8CE8D4C8}" srcId="{DACE201D-3554-46B9-9089-C7678F7A6688}" destId="{7D333C54-321E-49F0-989D-AABE4C391756}" srcOrd="3" destOrd="0" parTransId="{D796B1B6-87B3-44B3-819B-1211ED560578}" sibTransId="{EA7FEA4C-35B2-4C69-BF27-8FDBF2452E31}"/>
    <dgm:cxn modelId="{E21C75C2-E320-4363-AA16-74429C752799}" type="presOf" srcId="{DACE201D-3554-46B9-9089-C7678F7A6688}" destId="{07618878-74BE-4A8D-A121-D5F153013011}" srcOrd="0" destOrd="0" presId="urn:microsoft.com/office/officeart/2005/8/layout/radial6"/>
    <dgm:cxn modelId="{787C11D1-4DE7-41F5-9E97-C395657E86F4}" srcId="{DACE201D-3554-46B9-9089-C7678F7A6688}" destId="{168E52E6-977B-40BC-8DE6-EF92D1DFBBC1}" srcOrd="2" destOrd="0" parTransId="{783BB95F-7305-4A73-B7BB-54961EBF2560}" sibTransId="{C3962F69-D9A1-47D0-AD69-2DC0BC19C873}"/>
    <dgm:cxn modelId="{AEDE4ED9-40DF-4759-9FC5-F7C7CDE402F8}" type="presOf" srcId="{EA7FEA4C-35B2-4C69-BF27-8FDBF2452E31}" destId="{E7EE5C7B-E02C-453A-8D54-8B935DE483C6}" srcOrd="0" destOrd="0" presId="urn:microsoft.com/office/officeart/2005/8/layout/radial6"/>
    <dgm:cxn modelId="{D4919DDD-D0CF-4A46-9BF2-5790C71BC883}" type="presParOf" srcId="{5FB38074-E47C-44C4-BB75-941208E502E0}" destId="{07618878-74BE-4A8D-A121-D5F153013011}" srcOrd="0" destOrd="0" presId="urn:microsoft.com/office/officeart/2005/8/layout/radial6"/>
    <dgm:cxn modelId="{BF514821-1F4B-4CE1-BA8B-FDACE06C0373}" type="presParOf" srcId="{5FB38074-E47C-44C4-BB75-941208E502E0}" destId="{7C37FE02-C324-4821-B2F6-8A159FF49D5F}" srcOrd="1" destOrd="0" presId="urn:microsoft.com/office/officeart/2005/8/layout/radial6"/>
    <dgm:cxn modelId="{248E80D3-7D55-413B-9092-F5A584C2AE97}" type="presParOf" srcId="{5FB38074-E47C-44C4-BB75-941208E502E0}" destId="{0F1F689A-C22D-4895-9760-E149C4C452AF}" srcOrd="2" destOrd="0" presId="urn:microsoft.com/office/officeart/2005/8/layout/radial6"/>
    <dgm:cxn modelId="{404E506D-2290-4F8D-99B4-2518BA0225AF}" type="presParOf" srcId="{5FB38074-E47C-44C4-BB75-941208E502E0}" destId="{BA4E49E1-E54E-49C5-8A06-0A1C13C24E75}" srcOrd="3" destOrd="0" presId="urn:microsoft.com/office/officeart/2005/8/layout/radial6"/>
    <dgm:cxn modelId="{4CA4DA48-70B5-4607-91A4-D183AAC37D59}" type="presParOf" srcId="{5FB38074-E47C-44C4-BB75-941208E502E0}" destId="{29681651-BE5F-4A11-B12F-E8283E1B7C23}" srcOrd="4" destOrd="0" presId="urn:microsoft.com/office/officeart/2005/8/layout/radial6"/>
    <dgm:cxn modelId="{3667A833-471A-44CB-A67D-3146F617E44C}" type="presParOf" srcId="{5FB38074-E47C-44C4-BB75-941208E502E0}" destId="{35371C21-B42E-4202-865C-CE0437E325F0}" srcOrd="5" destOrd="0" presId="urn:microsoft.com/office/officeart/2005/8/layout/radial6"/>
    <dgm:cxn modelId="{0D3252CF-58BB-476A-8410-4BD29A98B19A}" type="presParOf" srcId="{5FB38074-E47C-44C4-BB75-941208E502E0}" destId="{95175B84-5313-4A65-8AEC-B21546AA17E4}" srcOrd="6" destOrd="0" presId="urn:microsoft.com/office/officeart/2005/8/layout/radial6"/>
    <dgm:cxn modelId="{D7E30995-B36F-4EBD-A7E1-6435190C0F21}" type="presParOf" srcId="{5FB38074-E47C-44C4-BB75-941208E502E0}" destId="{19256B2D-097D-4E1D-916B-62D134A90DF4}" srcOrd="7" destOrd="0" presId="urn:microsoft.com/office/officeart/2005/8/layout/radial6"/>
    <dgm:cxn modelId="{B20E9D3E-6485-4362-ADFF-283E11758354}" type="presParOf" srcId="{5FB38074-E47C-44C4-BB75-941208E502E0}" destId="{2BC50D4F-82A7-4D0A-8C38-54CEF38A6FE0}" srcOrd="8" destOrd="0" presId="urn:microsoft.com/office/officeart/2005/8/layout/radial6"/>
    <dgm:cxn modelId="{B6BF3B4A-8BC8-44B8-A63C-1FA5996D5B01}" type="presParOf" srcId="{5FB38074-E47C-44C4-BB75-941208E502E0}" destId="{C9356DE8-F52E-4161-85D0-659DF3009461}" srcOrd="9" destOrd="0" presId="urn:microsoft.com/office/officeart/2005/8/layout/radial6"/>
    <dgm:cxn modelId="{FEA1B23F-10F2-4385-84EB-E01F4E73D183}" type="presParOf" srcId="{5FB38074-E47C-44C4-BB75-941208E502E0}" destId="{1F54B3AC-BF8A-41F6-8226-720DD18253F2}" srcOrd="10" destOrd="0" presId="urn:microsoft.com/office/officeart/2005/8/layout/radial6"/>
    <dgm:cxn modelId="{AE80171E-33C4-41BF-8CA2-F8B94520CA2F}" type="presParOf" srcId="{5FB38074-E47C-44C4-BB75-941208E502E0}" destId="{A1990B25-44F4-4863-B4E9-3AC63FCE9958}" srcOrd="11" destOrd="0" presId="urn:microsoft.com/office/officeart/2005/8/layout/radial6"/>
    <dgm:cxn modelId="{08570FCB-F3E2-43ED-8B02-70EDA8B881FF}" type="presParOf" srcId="{5FB38074-E47C-44C4-BB75-941208E502E0}" destId="{E7EE5C7B-E02C-453A-8D54-8B935DE483C6}"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6CF7DF-2039-4F22-88B2-9809101DD076}" type="doc">
      <dgm:prSet loTypeId="urn:microsoft.com/office/officeart/2005/8/layout/matrix2" loCatId="matrix" qsTypeId="urn:microsoft.com/office/officeart/2005/8/quickstyle/3d5" qsCatId="3D" csTypeId="urn:microsoft.com/office/officeart/2005/8/colors/accent2_5" csCatId="accent2" phldr="1"/>
      <dgm:spPr/>
      <dgm:t>
        <a:bodyPr/>
        <a:lstStyle/>
        <a:p>
          <a:endParaRPr lang="zh-CN" altLang="en-US"/>
        </a:p>
      </dgm:t>
    </dgm:pt>
    <dgm:pt modelId="{E10D9B36-E55B-40E4-815E-F5AF0D27BD8F}">
      <dgm:prSet phldrT="[Text]"/>
      <dgm:spPr/>
      <dgm:t>
        <a:bodyPr/>
        <a:lstStyle/>
        <a:p>
          <a:r>
            <a:rPr lang="en-US" altLang="zh-CN" dirty="0"/>
            <a:t>CPU0</a:t>
          </a:r>
          <a:endParaRPr lang="zh-CN" altLang="en-US" dirty="0"/>
        </a:p>
      </dgm:t>
    </dgm:pt>
    <dgm:pt modelId="{CF8B77C6-A8B0-4C90-9A26-DE0F8DE4CF54}" type="parTrans" cxnId="{4BAA7501-43BA-4758-88A1-4FA863E0968B}">
      <dgm:prSet/>
      <dgm:spPr/>
      <dgm:t>
        <a:bodyPr/>
        <a:lstStyle/>
        <a:p>
          <a:endParaRPr lang="zh-CN" altLang="en-US"/>
        </a:p>
      </dgm:t>
    </dgm:pt>
    <dgm:pt modelId="{9F85664A-05EB-4516-8E0B-9FF1E6B8FF68}" type="sibTrans" cxnId="{4BAA7501-43BA-4758-88A1-4FA863E0968B}">
      <dgm:prSet/>
      <dgm:spPr/>
      <dgm:t>
        <a:bodyPr/>
        <a:lstStyle/>
        <a:p>
          <a:endParaRPr lang="zh-CN" altLang="en-US"/>
        </a:p>
      </dgm:t>
    </dgm:pt>
    <dgm:pt modelId="{85BA2F7E-A8AA-47FF-BF87-009495FE5818}">
      <dgm:prSet phldrT="[Text]"/>
      <dgm:spPr/>
      <dgm:t>
        <a:bodyPr/>
        <a:lstStyle/>
        <a:p>
          <a:r>
            <a:rPr lang="en-US" altLang="zh-CN" dirty="0"/>
            <a:t>CPU1</a:t>
          </a:r>
          <a:endParaRPr lang="zh-CN" altLang="en-US" dirty="0"/>
        </a:p>
      </dgm:t>
    </dgm:pt>
    <dgm:pt modelId="{E078E389-DB4C-4DE9-B260-746FA43A755F}" type="parTrans" cxnId="{93BB5278-326D-4E7B-98F2-249B474C92E5}">
      <dgm:prSet/>
      <dgm:spPr/>
      <dgm:t>
        <a:bodyPr/>
        <a:lstStyle/>
        <a:p>
          <a:endParaRPr lang="zh-CN" altLang="en-US"/>
        </a:p>
      </dgm:t>
    </dgm:pt>
    <dgm:pt modelId="{DDE3C9AA-BF39-4968-80EE-062E94AA9D07}" type="sibTrans" cxnId="{93BB5278-326D-4E7B-98F2-249B474C92E5}">
      <dgm:prSet/>
      <dgm:spPr/>
      <dgm:t>
        <a:bodyPr/>
        <a:lstStyle/>
        <a:p>
          <a:endParaRPr lang="zh-CN" altLang="en-US"/>
        </a:p>
      </dgm:t>
    </dgm:pt>
    <dgm:pt modelId="{A481E0A2-E9BE-41D7-8A0F-E56C9B2A00E3}">
      <dgm:prSet phldrT="[Text]"/>
      <dgm:spPr/>
      <dgm:t>
        <a:bodyPr/>
        <a:lstStyle/>
        <a:p>
          <a:r>
            <a:rPr lang="en-US" altLang="zh-CN" dirty="0"/>
            <a:t>CPU2</a:t>
          </a:r>
          <a:endParaRPr lang="zh-CN" altLang="en-US" dirty="0"/>
        </a:p>
      </dgm:t>
    </dgm:pt>
    <dgm:pt modelId="{9CC07C5F-FF32-4BE4-B432-BB6831D76B02}" type="parTrans" cxnId="{9B89A9B3-C533-4A14-ACD4-C6A01839A5AF}">
      <dgm:prSet/>
      <dgm:spPr/>
      <dgm:t>
        <a:bodyPr/>
        <a:lstStyle/>
        <a:p>
          <a:endParaRPr lang="zh-CN" altLang="en-US"/>
        </a:p>
      </dgm:t>
    </dgm:pt>
    <dgm:pt modelId="{841FA553-F62C-49ED-B5D6-17F862F33FCA}" type="sibTrans" cxnId="{9B89A9B3-C533-4A14-ACD4-C6A01839A5AF}">
      <dgm:prSet/>
      <dgm:spPr/>
      <dgm:t>
        <a:bodyPr/>
        <a:lstStyle/>
        <a:p>
          <a:endParaRPr lang="zh-CN" altLang="en-US"/>
        </a:p>
      </dgm:t>
    </dgm:pt>
    <dgm:pt modelId="{7C925F85-59E0-4048-98F2-3A9C56B22359}">
      <dgm:prSet phldrT="[Text]"/>
      <dgm:spPr/>
      <dgm:t>
        <a:bodyPr/>
        <a:lstStyle/>
        <a:p>
          <a:r>
            <a:rPr lang="en-US" altLang="zh-CN" dirty="0"/>
            <a:t>CPU3</a:t>
          </a:r>
          <a:endParaRPr lang="zh-CN" altLang="en-US" dirty="0"/>
        </a:p>
      </dgm:t>
    </dgm:pt>
    <dgm:pt modelId="{489756B2-FCCF-43C1-A51C-D9877EF91D45}" type="parTrans" cxnId="{7E3B3EB2-102D-47A1-94FE-3E9F8AACEABA}">
      <dgm:prSet/>
      <dgm:spPr/>
      <dgm:t>
        <a:bodyPr/>
        <a:lstStyle/>
        <a:p>
          <a:endParaRPr lang="zh-CN" altLang="en-US"/>
        </a:p>
      </dgm:t>
    </dgm:pt>
    <dgm:pt modelId="{00D1753C-DE5C-4466-8FF8-88940EC67634}" type="sibTrans" cxnId="{7E3B3EB2-102D-47A1-94FE-3E9F8AACEABA}">
      <dgm:prSet/>
      <dgm:spPr/>
      <dgm:t>
        <a:bodyPr/>
        <a:lstStyle/>
        <a:p>
          <a:endParaRPr lang="zh-CN" altLang="en-US"/>
        </a:p>
      </dgm:t>
    </dgm:pt>
    <dgm:pt modelId="{42288533-30E0-48C4-A936-D9A5D90B30A0}" type="pres">
      <dgm:prSet presAssocID="{776CF7DF-2039-4F22-88B2-9809101DD076}" presName="matrix" presStyleCnt="0">
        <dgm:presLayoutVars>
          <dgm:chMax val="1"/>
          <dgm:dir/>
          <dgm:resizeHandles val="exact"/>
        </dgm:presLayoutVars>
      </dgm:prSet>
      <dgm:spPr/>
    </dgm:pt>
    <dgm:pt modelId="{30EFE7DA-1FBD-4DD5-B40F-7361243B1872}" type="pres">
      <dgm:prSet presAssocID="{776CF7DF-2039-4F22-88B2-9809101DD076}" presName="axisShape" presStyleLbl="bgShp" presStyleIdx="0" presStyleCnt="1" custLinFactNeighborX="2584" custLinFactNeighborY="986"/>
      <dgm:spPr/>
    </dgm:pt>
    <dgm:pt modelId="{8E0C3A08-7026-43A7-99EF-BE03F8F779E7}" type="pres">
      <dgm:prSet presAssocID="{776CF7DF-2039-4F22-88B2-9809101DD076}" presName="rect1" presStyleLbl="node1" presStyleIdx="0" presStyleCnt="4">
        <dgm:presLayoutVars>
          <dgm:chMax val="0"/>
          <dgm:chPref val="0"/>
          <dgm:bulletEnabled val="1"/>
        </dgm:presLayoutVars>
      </dgm:prSet>
      <dgm:spPr/>
    </dgm:pt>
    <dgm:pt modelId="{F9591DA3-8E0F-4047-804B-1B0321BB2A4E}" type="pres">
      <dgm:prSet presAssocID="{776CF7DF-2039-4F22-88B2-9809101DD076}" presName="rect2" presStyleLbl="node1" presStyleIdx="1" presStyleCnt="4">
        <dgm:presLayoutVars>
          <dgm:chMax val="0"/>
          <dgm:chPref val="0"/>
          <dgm:bulletEnabled val="1"/>
        </dgm:presLayoutVars>
      </dgm:prSet>
      <dgm:spPr/>
    </dgm:pt>
    <dgm:pt modelId="{C57F278A-AE61-4C78-B8E9-1DBE836AC804}" type="pres">
      <dgm:prSet presAssocID="{776CF7DF-2039-4F22-88B2-9809101DD076}" presName="rect3" presStyleLbl="node1" presStyleIdx="2" presStyleCnt="4">
        <dgm:presLayoutVars>
          <dgm:chMax val="0"/>
          <dgm:chPref val="0"/>
          <dgm:bulletEnabled val="1"/>
        </dgm:presLayoutVars>
      </dgm:prSet>
      <dgm:spPr/>
    </dgm:pt>
    <dgm:pt modelId="{9875571E-8B1C-488E-92B8-484B486AACE5}" type="pres">
      <dgm:prSet presAssocID="{776CF7DF-2039-4F22-88B2-9809101DD076}" presName="rect4" presStyleLbl="node1" presStyleIdx="3" presStyleCnt="4">
        <dgm:presLayoutVars>
          <dgm:chMax val="0"/>
          <dgm:chPref val="0"/>
          <dgm:bulletEnabled val="1"/>
        </dgm:presLayoutVars>
      </dgm:prSet>
      <dgm:spPr/>
    </dgm:pt>
  </dgm:ptLst>
  <dgm:cxnLst>
    <dgm:cxn modelId="{4BAA7501-43BA-4758-88A1-4FA863E0968B}" srcId="{776CF7DF-2039-4F22-88B2-9809101DD076}" destId="{E10D9B36-E55B-40E4-815E-F5AF0D27BD8F}" srcOrd="0" destOrd="0" parTransId="{CF8B77C6-A8B0-4C90-9A26-DE0F8DE4CF54}" sibTransId="{9F85664A-05EB-4516-8E0B-9FF1E6B8FF68}"/>
    <dgm:cxn modelId="{8C5C4111-0712-4DED-812F-92C52016244F}" type="presOf" srcId="{E10D9B36-E55B-40E4-815E-F5AF0D27BD8F}" destId="{8E0C3A08-7026-43A7-99EF-BE03F8F779E7}" srcOrd="0" destOrd="0" presId="urn:microsoft.com/office/officeart/2005/8/layout/matrix2"/>
    <dgm:cxn modelId="{AB403627-57A2-4F99-A42F-87FFB10E5B36}" type="presOf" srcId="{A481E0A2-E9BE-41D7-8A0F-E56C9B2A00E3}" destId="{C57F278A-AE61-4C78-B8E9-1DBE836AC804}" srcOrd="0" destOrd="0" presId="urn:microsoft.com/office/officeart/2005/8/layout/matrix2"/>
    <dgm:cxn modelId="{1C082A3E-FF87-4AA6-B7ED-8CC500915D24}" type="presOf" srcId="{776CF7DF-2039-4F22-88B2-9809101DD076}" destId="{42288533-30E0-48C4-A936-D9A5D90B30A0}" srcOrd="0" destOrd="0" presId="urn:microsoft.com/office/officeart/2005/8/layout/matrix2"/>
    <dgm:cxn modelId="{70C5F53E-9F2C-4DF9-9F7A-442653DE5EE4}" type="presOf" srcId="{85BA2F7E-A8AA-47FF-BF87-009495FE5818}" destId="{F9591DA3-8E0F-4047-804B-1B0321BB2A4E}" srcOrd="0" destOrd="0" presId="urn:microsoft.com/office/officeart/2005/8/layout/matrix2"/>
    <dgm:cxn modelId="{93BB5278-326D-4E7B-98F2-249B474C92E5}" srcId="{776CF7DF-2039-4F22-88B2-9809101DD076}" destId="{85BA2F7E-A8AA-47FF-BF87-009495FE5818}" srcOrd="1" destOrd="0" parTransId="{E078E389-DB4C-4DE9-B260-746FA43A755F}" sibTransId="{DDE3C9AA-BF39-4968-80EE-062E94AA9D07}"/>
    <dgm:cxn modelId="{7E3B3EB2-102D-47A1-94FE-3E9F8AACEABA}" srcId="{776CF7DF-2039-4F22-88B2-9809101DD076}" destId="{7C925F85-59E0-4048-98F2-3A9C56B22359}" srcOrd="3" destOrd="0" parTransId="{489756B2-FCCF-43C1-A51C-D9877EF91D45}" sibTransId="{00D1753C-DE5C-4466-8FF8-88940EC67634}"/>
    <dgm:cxn modelId="{9B89A9B3-C533-4A14-ACD4-C6A01839A5AF}" srcId="{776CF7DF-2039-4F22-88B2-9809101DD076}" destId="{A481E0A2-E9BE-41D7-8A0F-E56C9B2A00E3}" srcOrd="2" destOrd="0" parTransId="{9CC07C5F-FF32-4BE4-B432-BB6831D76B02}" sibTransId="{841FA553-F62C-49ED-B5D6-17F862F33FCA}"/>
    <dgm:cxn modelId="{E3A16BD8-993C-4310-90D5-6DF267AA23B1}" type="presOf" srcId="{7C925F85-59E0-4048-98F2-3A9C56B22359}" destId="{9875571E-8B1C-488E-92B8-484B486AACE5}" srcOrd="0" destOrd="0" presId="urn:microsoft.com/office/officeart/2005/8/layout/matrix2"/>
    <dgm:cxn modelId="{9342B1EF-DB18-4D22-AB4E-7A073925CF78}" type="presParOf" srcId="{42288533-30E0-48C4-A936-D9A5D90B30A0}" destId="{30EFE7DA-1FBD-4DD5-B40F-7361243B1872}" srcOrd="0" destOrd="0" presId="urn:microsoft.com/office/officeart/2005/8/layout/matrix2"/>
    <dgm:cxn modelId="{1675BE23-8C1E-47B3-99DD-12042B838BB7}" type="presParOf" srcId="{42288533-30E0-48C4-A936-D9A5D90B30A0}" destId="{8E0C3A08-7026-43A7-99EF-BE03F8F779E7}" srcOrd="1" destOrd="0" presId="urn:microsoft.com/office/officeart/2005/8/layout/matrix2"/>
    <dgm:cxn modelId="{D503A19F-D40A-42CC-801A-1056D48D8766}" type="presParOf" srcId="{42288533-30E0-48C4-A936-D9A5D90B30A0}" destId="{F9591DA3-8E0F-4047-804B-1B0321BB2A4E}" srcOrd="2" destOrd="0" presId="urn:microsoft.com/office/officeart/2005/8/layout/matrix2"/>
    <dgm:cxn modelId="{90DCECCD-DD4C-4556-A6E1-8BFA6BC29DE3}" type="presParOf" srcId="{42288533-30E0-48C4-A936-D9A5D90B30A0}" destId="{C57F278A-AE61-4C78-B8E9-1DBE836AC804}" srcOrd="3" destOrd="0" presId="urn:microsoft.com/office/officeart/2005/8/layout/matrix2"/>
    <dgm:cxn modelId="{27099FE8-3E34-48E5-8C64-3F1788B644D2}" type="presParOf" srcId="{42288533-30E0-48C4-A936-D9A5D90B30A0}" destId="{9875571E-8B1C-488E-92B8-484B486AACE5}" srcOrd="4" destOrd="0" presId="urn:microsoft.com/office/officeart/2005/8/layout/matrix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8FE733-4126-4C45-BA76-67092171B564}" type="doc">
      <dgm:prSet loTypeId="urn:microsoft.com/office/officeart/2005/8/layout/lProcess2" loCatId="relationship" qsTypeId="urn:microsoft.com/office/officeart/2005/8/quickstyle/simple1" qsCatId="simple" csTypeId="urn:microsoft.com/office/officeart/2005/8/colors/accent2_1" csCatId="accent2" phldr="1"/>
      <dgm:spPr/>
      <dgm:t>
        <a:bodyPr/>
        <a:lstStyle/>
        <a:p>
          <a:endParaRPr lang="zh-CN" altLang="en-US"/>
        </a:p>
      </dgm:t>
    </dgm:pt>
    <dgm:pt modelId="{7BD896C2-FC2E-4EB0-B912-E662D68894E5}">
      <dgm:prSet phldrT="[Text]"/>
      <dgm:spPr/>
      <dgm:t>
        <a:bodyPr/>
        <a:lstStyle/>
        <a:p>
          <a:r>
            <a:rPr lang="zh-CN" altLang="en-US" dirty="0"/>
            <a:t>关键任务</a:t>
          </a:r>
        </a:p>
      </dgm:t>
    </dgm:pt>
    <dgm:pt modelId="{2D995209-55C5-44FF-91F7-24D2548E32D2}" type="parTrans" cxnId="{1009478B-A23C-41D5-A58C-B972FFD300E9}">
      <dgm:prSet/>
      <dgm:spPr/>
      <dgm:t>
        <a:bodyPr/>
        <a:lstStyle/>
        <a:p>
          <a:endParaRPr lang="zh-CN" altLang="en-US"/>
        </a:p>
      </dgm:t>
    </dgm:pt>
    <dgm:pt modelId="{57077D4A-6643-4E18-9AFD-FEC9F8791713}" type="sibTrans" cxnId="{1009478B-A23C-41D5-A58C-B972FFD300E9}">
      <dgm:prSet/>
      <dgm:spPr/>
      <dgm:t>
        <a:bodyPr/>
        <a:lstStyle/>
        <a:p>
          <a:endParaRPr lang="zh-CN" altLang="en-US"/>
        </a:p>
      </dgm:t>
    </dgm:pt>
    <dgm:pt modelId="{1508D083-C6B6-4ECF-B183-0D973942646A}">
      <dgm:prSet phldrT="[Text]"/>
      <dgm:spPr/>
      <dgm:t>
        <a:bodyPr/>
        <a:lstStyle/>
        <a:p>
          <a:r>
            <a:rPr lang="zh-CN" altLang="en-US" dirty="0"/>
            <a:t>飞控</a:t>
          </a:r>
        </a:p>
      </dgm:t>
    </dgm:pt>
    <dgm:pt modelId="{146FE9D9-773C-4316-808D-6E3DC1DFF769}" type="parTrans" cxnId="{67EC3FA7-8262-403F-A686-7CC3DFE57845}">
      <dgm:prSet/>
      <dgm:spPr/>
      <dgm:t>
        <a:bodyPr/>
        <a:lstStyle/>
        <a:p>
          <a:endParaRPr lang="zh-CN" altLang="en-US"/>
        </a:p>
      </dgm:t>
    </dgm:pt>
    <dgm:pt modelId="{7FABB8C2-961E-4D1E-BB83-0A9DD112257B}" type="sibTrans" cxnId="{67EC3FA7-8262-403F-A686-7CC3DFE57845}">
      <dgm:prSet/>
      <dgm:spPr/>
      <dgm:t>
        <a:bodyPr/>
        <a:lstStyle/>
        <a:p>
          <a:endParaRPr lang="zh-CN" altLang="en-US"/>
        </a:p>
      </dgm:t>
    </dgm:pt>
    <dgm:pt modelId="{C5E28B36-2CE1-4BA5-847D-1DC12FBA1ACE}">
      <dgm:prSet phldrT="[Text]"/>
      <dgm:spPr/>
      <dgm:t>
        <a:bodyPr/>
        <a:lstStyle/>
        <a:p>
          <a:r>
            <a:rPr lang="zh-CN" altLang="en-US" dirty="0"/>
            <a:t>导航</a:t>
          </a:r>
        </a:p>
      </dgm:t>
    </dgm:pt>
    <dgm:pt modelId="{4A746906-56A9-4E27-8AEB-20258BD3822E}" type="parTrans" cxnId="{053013A9-929D-4BE2-B160-37AD0A7EE022}">
      <dgm:prSet/>
      <dgm:spPr/>
      <dgm:t>
        <a:bodyPr/>
        <a:lstStyle/>
        <a:p>
          <a:endParaRPr lang="zh-CN" altLang="en-US"/>
        </a:p>
      </dgm:t>
    </dgm:pt>
    <dgm:pt modelId="{EA6BB6A9-6AEE-4C89-B3F8-8C772784F9F3}" type="sibTrans" cxnId="{053013A9-929D-4BE2-B160-37AD0A7EE022}">
      <dgm:prSet/>
      <dgm:spPr/>
      <dgm:t>
        <a:bodyPr/>
        <a:lstStyle/>
        <a:p>
          <a:endParaRPr lang="zh-CN" altLang="en-US"/>
        </a:p>
      </dgm:t>
    </dgm:pt>
    <dgm:pt modelId="{9FEFB615-B735-47A7-9502-1AF18B0DDBA0}">
      <dgm:prSet phldrT="[Text]"/>
      <dgm:spPr/>
      <dgm:t>
        <a:bodyPr/>
        <a:lstStyle/>
        <a:p>
          <a:r>
            <a:rPr lang="zh-CN" altLang="en-US" dirty="0"/>
            <a:t>非关键</a:t>
          </a:r>
          <a:endParaRPr lang="en-US" altLang="zh-CN" dirty="0"/>
        </a:p>
        <a:p>
          <a:r>
            <a:rPr lang="zh-CN" altLang="en-US" dirty="0"/>
            <a:t>任务</a:t>
          </a:r>
        </a:p>
      </dgm:t>
    </dgm:pt>
    <dgm:pt modelId="{1221CE57-1BB5-4D80-BA84-65FF5F6AFC96}" type="parTrans" cxnId="{D0C60A4B-15C8-430A-8879-027AD24E3915}">
      <dgm:prSet/>
      <dgm:spPr/>
      <dgm:t>
        <a:bodyPr/>
        <a:lstStyle/>
        <a:p>
          <a:endParaRPr lang="zh-CN" altLang="en-US"/>
        </a:p>
      </dgm:t>
    </dgm:pt>
    <dgm:pt modelId="{14F837FF-44D4-4950-B400-5989C8649E24}" type="sibTrans" cxnId="{D0C60A4B-15C8-430A-8879-027AD24E3915}">
      <dgm:prSet/>
      <dgm:spPr/>
      <dgm:t>
        <a:bodyPr/>
        <a:lstStyle/>
        <a:p>
          <a:endParaRPr lang="zh-CN" altLang="en-US"/>
        </a:p>
      </dgm:t>
    </dgm:pt>
    <dgm:pt modelId="{60A9EFB9-8BDA-45A1-9CF1-720325494471}">
      <dgm:prSet phldrT="[Text]"/>
      <dgm:spPr/>
      <dgm:t>
        <a:bodyPr/>
        <a:lstStyle/>
        <a:p>
          <a:r>
            <a:rPr lang="zh-CN" altLang="en-US" dirty="0"/>
            <a:t>视频采集</a:t>
          </a:r>
        </a:p>
      </dgm:t>
    </dgm:pt>
    <dgm:pt modelId="{92E3344A-EE7D-4AE6-B287-B78310F3B992}" type="parTrans" cxnId="{19DFE831-2EB4-48EC-9BED-64453C47C0AC}">
      <dgm:prSet/>
      <dgm:spPr/>
      <dgm:t>
        <a:bodyPr/>
        <a:lstStyle/>
        <a:p>
          <a:endParaRPr lang="zh-CN" altLang="en-US"/>
        </a:p>
      </dgm:t>
    </dgm:pt>
    <dgm:pt modelId="{482A6E82-F809-4455-BA17-E14521DED57F}" type="sibTrans" cxnId="{19DFE831-2EB4-48EC-9BED-64453C47C0AC}">
      <dgm:prSet/>
      <dgm:spPr/>
      <dgm:t>
        <a:bodyPr/>
        <a:lstStyle/>
        <a:p>
          <a:endParaRPr lang="zh-CN" altLang="en-US"/>
        </a:p>
      </dgm:t>
    </dgm:pt>
    <dgm:pt modelId="{57E8D4A2-672D-4C39-A2AE-DCEE7194706A}">
      <dgm:prSet phldrT="[Text]"/>
      <dgm:spPr/>
      <dgm:t>
        <a:bodyPr/>
        <a:lstStyle/>
        <a:p>
          <a:r>
            <a:rPr lang="zh-CN" altLang="en-US" dirty="0"/>
            <a:t>目标识别</a:t>
          </a:r>
        </a:p>
      </dgm:t>
    </dgm:pt>
    <dgm:pt modelId="{34B6A9F2-83BF-4B06-917E-893AF3144A9C}" type="parTrans" cxnId="{E0FBBDBF-6224-47D6-A1BE-8F37BD72952D}">
      <dgm:prSet/>
      <dgm:spPr/>
      <dgm:t>
        <a:bodyPr/>
        <a:lstStyle/>
        <a:p>
          <a:endParaRPr lang="zh-CN" altLang="en-US"/>
        </a:p>
      </dgm:t>
    </dgm:pt>
    <dgm:pt modelId="{2E8C45CD-4460-4108-BE32-32D8D75FE7D0}" type="sibTrans" cxnId="{E0FBBDBF-6224-47D6-A1BE-8F37BD72952D}">
      <dgm:prSet/>
      <dgm:spPr/>
      <dgm:t>
        <a:bodyPr/>
        <a:lstStyle/>
        <a:p>
          <a:endParaRPr lang="zh-CN" altLang="en-US"/>
        </a:p>
      </dgm:t>
    </dgm:pt>
    <dgm:pt modelId="{141AC042-2B90-4E1B-9EC0-B8DD9771E87B}" type="pres">
      <dgm:prSet presAssocID="{C88FE733-4126-4C45-BA76-67092171B564}" presName="theList" presStyleCnt="0">
        <dgm:presLayoutVars>
          <dgm:dir/>
          <dgm:animLvl val="lvl"/>
          <dgm:resizeHandles val="exact"/>
        </dgm:presLayoutVars>
      </dgm:prSet>
      <dgm:spPr/>
    </dgm:pt>
    <dgm:pt modelId="{716ECC44-88BE-4F3D-AED4-FE42AECD5599}" type="pres">
      <dgm:prSet presAssocID="{7BD896C2-FC2E-4EB0-B912-E662D68894E5}" presName="compNode" presStyleCnt="0"/>
      <dgm:spPr/>
    </dgm:pt>
    <dgm:pt modelId="{9C29065C-6B2F-44F9-ABEC-222E9B1A6343}" type="pres">
      <dgm:prSet presAssocID="{7BD896C2-FC2E-4EB0-B912-E662D68894E5}" presName="aNode" presStyleLbl="bgShp" presStyleIdx="0" presStyleCnt="2"/>
      <dgm:spPr/>
    </dgm:pt>
    <dgm:pt modelId="{5C850E4B-7CAE-452C-B136-985C9E2EB90F}" type="pres">
      <dgm:prSet presAssocID="{7BD896C2-FC2E-4EB0-B912-E662D68894E5}" presName="textNode" presStyleLbl="bgShp" presStyleIdx="0" presStyleCnt="2"/>
      <dgm:spPr/>
    </dgm:pt>
    <dgm:pt modelId="{42D88BAD-DC54-4EA1-90C0-BC1C09145D0D}" type="pres">
      <dgm:prSet presAssocID="{7BD896C2-FC2E-4EB0-B912-E662D68894E5}" presName="compChildNode" presStyleCnt="0"/>
      <dgm:spPr/>
    </dgm:pt>
    <dgm:pt modelId="{E81A353C-14F0-4B94-8631-C642CB8A20FB}" type="pres">
      <dgm:prSet presAssocID="{7BD896C2-FC2E-4EB0-B912-E662D68894E5}" presName="theInnerList" presStyleCnt="0"/>
      <dgm:spPr/>
    </dgm:pt>
    <dgm:pt modelId="{9547E6DD-C43C-43E7-8A50-CE217D8E9F3B}" type="pres">
      <dgm:prSet presAssocID="{1508D083-C6B6-4ECF-B183-0D973942646A}" presName="childNode" presStyleLbl="node1" presStyleIdx="0" presStyleCnt="4">
        <dgm:presLayoutVars>
          <dgm:bulletEnabled val="1"/>
        </dgm:presLayoutVars>
      </dgm:prSet>
      <dgm:spPr/>
    </dgm:pt>
    <dgm:pt modelId="{62B78D00-6518-4107-AE8E-84DB6B4F64A3}" type="pres">
      <dgm:prSet presAssocID="{1508D083-C6B6-4ECF-B183-0D973942646A}" presName="aSpace2" presStyleCnt="0"/>
      <dgm:spPr/>
    </dgm:pt>
    <dgm:pt modelId="{7E286C32-065B-43DF-81C0-FCBEA4B3BBC6}" type="pres">
      <dgm:prSet presAssocID="{C5E28B36-2CE1-4BA5-847D-1DC12FBA1ACE}" presName="childNode" presStyleLbl="node1" presStyleIdx="1" presStyleCnt="4">
        <dgm:presLayoutVars>
          <dgm:bulletEnabled val="1"/>
        </dgm:presLayoutVars>
      </dgm:prSet>
      <dgm:spPr/>
    </dgm:pt>
    <dgm:pt modelId="{980814F3-410D-4370-A219-E3EF067C87C5}" type="pres">
      <dgm:prSet presAssocID="{7BD896C2-FC2E-4EB0-B912-E662D68894E5}" presName="aSpace" presStyleCnt="0"/>
      <dgm:spPr/>
    </dgm:pt>
    <dgm:pt modelId="{8019D9CE-C0D4-469F-9153-5FF8405F1A52}" type="pres">
      <dgm:prSet presAssocID="{9FEFB615-B735-47A7-9502-1AF18B0DDBA0}" presName="compNode" presStyleCnt="0"/>
      <dgm:spPr/>
    </dgm:pt>
    <dgm:pt modelId="{29988EF3-EDA4-4DD9-BA37-3B835D19C71B}" type="pres">
      <dgm:prSet presAssocID="{9FEFB615-B735-47A7-9502-1AF18B0DDBA0}" presName="aNode" presStyleLbl="bgShp" presStyleIdx="1" presStyleCnt="2" custLinFactX="100000" custLinFactNeighborX="120369" custLinFactNeighborY="-47438"/>
      <dgm:spPr/>
    </dgm:pt>
    <dgm:pt modelId="{A487B3FD-C6E1-45CB-8059-38F726F527C2}" type="pres">
      <dgm:prSet presAssocID="{9FEFB615-B735-47A7-9502-1AF18B0DDBA0}" presName="textNode" presStyleLbl="bgShp" presStyleIdx="1" presStyleCnt="2"/>
      <dgm:spPr/>
    </dgm:pt>
    <dgm:pt modelId="{460303B6-0759-4490-AFBD-806C36FF1163}" type="pres">
      <dgm:prSet presAssocID="{9FEFB615-B735-47A7-9502-1AF18B0DDBA0}" presName="compChildNode" presStyleCnt="0"/>
      <dgm:spPr/>
    </dgm:pt>
    <dgm:pt modelId="{AEA99646-6BCF-49EE-A959-AF15E5DE9A69}" type="pres">
      <dgm:prSet presAssocID="{9FEFB615-B735-47A7-9502-1AF18B0DDBA0}" presName="theInnerList" presStyleCnt="0"/>
      <dgm:spPr/>
    </dgm:pt>
    <dgm:pt modelId="{B20E149D-813F-4E1F-B990-8D9F8D39E6D8}" type="pres">
      <dgm:prSet presAssocID="{60A9EFB9-8BDA-45A1-9CF1-720325494471}" presName="childNode" presStyleLbl="node1" presStyleIdx="2" presStyleCnt="4">
        <dgm:presLayoutVars>
          <dgm:bulletEnabled val="1"/>
        </dgm:presLayoutVars>
      </dgm:prSet>
      <dgm:spPr/>
    </dgm:pt>
    <dgm:pt modelId="{1F27AB4D-1F12-4C1A-9BF6-1196447EEF12}" type="pres">
      <dgm:prSet presAssocID="{60A9EFB9-8BDA-45A1-9CF1-720325494471}" presName="aSpace2" presStyleCnt="0"/>
      <dgm:spPr/>
    </dgm:pt>
    <dgm:pt modelId="{BE2E5D0C-9C27-48F7-9BCE-31F45CB63BFD}" type="pres">
      <dgm:prSet presAssocID="{57E8D4A2-672D-4C39-A2AE-DCEE7194706A}" presName="childNode" presStyleLbl="node1" presStyleIdx="3" presStyleCnt="4">
        <dgm:presLayoutVars>
          <dgm:bulletEnabled val="1"/>
        </dgm:presLayoutVars>
      </dgm:prSet>
      <dgm:spPr/>
    </dgm:pt>
  </dgm:ptLst>
  <dgm:cxnLst>
    <dgm:cxn modelId="{6001CA19-4E3A-496B-8B2D-E734DE5AFDEA}" type="presOf" srcId="{1508D083-C6B6-4ECF-B183-0D973942646A}" destId="{9547E6DD-C43C-43E7-8A50-CE217D8E9F3B}" srcOrd="0" destOrd="0" presId="urn:microsoft.com/office/officeart/2005/8/layout/lProcess2"/>
    <dgm:cxn modelId="{19DFE831-2EB4-48EC-9BED-64453C47C0AC}" srcId="{9FEFB615-B735-47A7-9502-1AF18B0DDBA0}" destId="{60A9EFB9-8BDA-45A1-9CF1-720325494471}" srcOrd="0" destOrd="0" parTransId="{92E3344A-EE7D-4AE6-B287-B78310F3B992}" sibTransId="{482A6E82-F809-4455-BA17-E14521DED57F}"/>
    <dgm:cxn modelId="{0052A033-AD16-4D78-A12E-CCE6B020DE20}" type="presOf" srcId="{C88FE733-4126-4C45-BA76-67092171B564}" destId="{141AC042-2B90-4E1B-9EC0-B8DD9771E87B}" srcOrd="0" destOrd="0" presId="urn:microsoft.com/office/officeart/2005/8/layout/lProcess2"/>
    <dgm:cxn modelId="{A62EC535-76DB-41A5-A48A-99754549C208}" type="presOf" srcId="{7BD896C2-FC2E-4EB0-B912-E662D68894E5}" destId="{9C29065C-6B2F-44F9-ABEC-222E9B1A6343}" srcOrd="0" destOrd="0" presId="urn:microsoft.com/office/officeart/2005/8/layout/lProcess2"/>
    <dgm:cxn modelId="{BF115A5C-A2C8-4710-9937-72F5BCE3FD56}" type="presOf" srcId="{C5E28B36-2CE1-4BA5-847D-1DC12FBA1ACE}" destId="{7E286C32-065B-43DF-81C0-FCBEA4B3BBC6}" srcOrd="0" destOrd="0" presId="urn:microsoft.com/office/officeart/2005/8/layout/lProcess2"/>
    <dgm:cxn modelId="{52F53C60-8E53-4966-8109-786ADFC5B1C1}" type="presOf" srcId="{60A9EFB9-8BDA-45A1-9CF1-720325494471}" destId="{B20E149D-813F-4E1F-B990-8D9F8D39E6D8}" srcOrd="0" destOrd="0" presId="urn:microsoft.com/office/officeart/2005/8/layout/lProcess2"/>
    <dgm:cxn modelId="{D0C60A4B-15C8-430A-8879-027AD24E3915}" srcId="{C88FE733-4126-4C45-BA76-67092171B564}" destId="{9FEFB615-B735-47A7-9502-1AF18B0DDBA0}" srcOrd="1" destOrd="0" parTransId="{1221CE57-1BB5-4D80-BA84-65FF5F6AFC96}" sibTransId="{14F837FF-44D4-4950-B400-5989C8649E24}"/>
    <dgm:cxn modelId="{9459836C-9FDC-4E88-AF58-BE42F63916BD}" type="presOf" srcId="{57E8D4A2-672D-4C39-A2AE-DCEE7194706A}" destId="{BE2E5D0C-9C27-48F7-9BCE-31F45CB63BFD}" srcOrd="0" destOrd="0" presId="urn:microsoft.com/office/officeart/2005/8/layout/lProcess2"/>
    <dgm:cxn modelId="{1009478B-A23C-41D5-A58C-B972FFD300E9}" srcId="{C88FE733-4126-4C45-BA76-67092171B564}" destId="{7BD896C2-FC2E-4EB0-B912-E662D68894E5}" srcOrd="0" destOrd="0" parTransId="{2D995209-55C5-44FF-91F7-24D2548E32D2}" sibTransId="{57077D4A-6643-4E18-9AFD-FEC9F8791713}"/>
    <dgm:cxn modelId="{79749C94-0FDC-40D6-9F85-67B63151116A}" type="presOf" srcId="{9FEFB615-B735-47A7-9502-1AF18B0DDBA0}" destId="{29988EF3-EDA4-4DD9-BA37-3B835D19C71B}" srcOrd="0" destOrd="0" presId="urn:microsoft.com/office/officeart/2005/8/layout/lProcess2"/>
    <dgm:cxn modelId="{67EC3FA7-8262-403F-A686-7CC3DFE57845}" srcId="{7BD896C2-FC2E-4EB0-B912-E662D68894E5}" destId="{1508D083-C6B6-4ECF-B183-0D973942646A}" srcOrd="0" destOrd="0" parTransId="{146FE9D9-773C-4316-808D-6E3DC1DFF769}" sibTransId="{7FABB8C2-961E-4D1E-BB83-0A9DD112257B}"/>
    <dgm:cxn modelId="{053013A9-929D-4BE2-B160-37AD0A7EE022}" srcId="{7BD896C2-FC2E-4EB0-B912-E662D68894E5}" destId="{C5E28B36-2CE1-4BA5-847D-1DC12FBA1ACE}" srcOrd="1" destOrd="0" parTransId="{4A746906-56A9-4E27-8AEB-20258BD3822E}" sibTransId="{EA6BB6A9-6AEE-4C89-B3F8-8C772784F9F3}"/>
    <dgm:cxn modelId="{E0FBBDBF-6224-47D6-A1BE-8F37BD72952D}" srcId="{9FEFB615-B735-47A7-9502-1AF18B0DDBA0}" destId="{57E8D4A2-672D-4C39-A2AE-DCEE7194706A}" srcOrd="1" destOrd="0" parTransId="{34B6A9F2-83BF-4B06-917E-893AF3144A9C}" sibTransId="{2E8C45CD-4460-4108-BE32-32D8D75FE7D0}"/>
    <dgm:cxn modelId="{73FA17F1-6C41-4CBE-B498-0991749764B5}" type="presOf" srcId="{7BD896C2-FC2E-4EB0-B912-E662D68894E5}" destId="{5C850E4B-7CAE-452C-B136-985C9E2EB90F}" srcOrd="1" destOrd="0" presId="urn:microsoft.com/office/officeart/2005/8/layout/lProcess2"/>
    <dgm:cxn modelId="{905FE0F4-4136-42F1-A21A-B7F71BB10EE3}" type="presOf" srcId="{9FEFB615-B735-47A7-9502-1AF18B0DDBA0}" destId="{A487B3FD-C6E1-45CB-8059-38F726F527C2}" srcOrd="1" destOrd="0" presId="urn:microsoft.com/office/officeart/2005/8/layout/lProcess2"/>
    <dgm:cxn modelId="{371726B4-7BE9-426A-AE11-17D50F5DDC0F}" type="presParOf" srcId="{141AC042-2B90-4E1B-9EC0-B8DD9771E87B}" destId="{716ECC44-88BE-4F3D-AED4-FE42AECD5599}" srcOrd="0" destOrd="0" presId="urn:microsoft.com/office/officeart/2005/8/layout/lProcess2"/>
    <dgm:cxn modelId="{44BD0731-47D0-45E5-B1A2-4A325E2FB9EC}" type="presParOf" srcId="{716ECC44-88BE-4F3D-AED4-FE42AECD5599}" destId="{9C29065C-6B2F-44F9-ABEC-222E9B1A6343}" srcOrd="0" destOrd="0" presId="urn:microsoft.com/office/officeart/2005/8/layout/lProcess2"/>
    <dgm:cxn modelId="{D0F4D890-ED33-44BE-98E7-B12B89916FFE}" type="presParOf" srcId="{716ECC44-88BE-4F3D-AED4-FE42AECD5599}" destId="{5C850E4B-7CAE-452C-B136-985C9E2EB90F}" srcOrd="1" destOrd="0" presId="urn:microsoft.com/office/officeart/2005/8/layout/lProcess2"/>
    <dgm:cxn modelId="{6767A8BD-CA84-4C12-9B2C-879039EA5C60}" type="presParOf" srcId="{716ECC44-88BE-4F3D-AED4-FE42AECD5599}" destId="{42D88BAD-DC54-4EA1-90C0-BC1C09145D0D}" srcOrd="2" destOrd="0" presId="urn:microsoft.com/office/officeart/2005/8/layout/lProcess2"/>
    <dgm:cxn modelId="{E4A24876-A363-43AE-8AE8-BA16FE64D763}" type="presParOf" srcId="{42D88BAD-DC54-4EA1-90C0-BC1C09145D0D}" destId="{E81A353C-14F0-4B94-8631-C642CB8A20FB}" srcOrd="0" destOrd="0" presId="urn:microsoft.com/office/officeart/2005/8/layout/lProcess2"/>
    <dgm:cxn modelId="{A22AE779-CB7F-44C5-A44A-C96FEBCD4F6E}" type="presParOf" srcId="{E81A353C-14F0-4B94-8631-C642CB8A20FB}" destId="{9547E6DD-C43C-43E7-8A50-CE217D8E9F3B}" srcOrd="0" destOrd="0" presId="urn:microsoft.com/office/officeart/2005/8/layout/lProcess2"/>
    <dgm:cxn modelId="{CF4B63C7-FF63-49F0-8324-915BC644CC52}" type="presParOf" srcId="{E81A353C-14F0-4B94-8631-C642CB8A20FB}" destId="{62B78D00-6518-4107-AE8E-84DB6B4F64A3}" srcOrd="1" destOrd="0" presId="urn:microsoft.com/office/officeart/2005/8/layout/lProcess2"/>
    <dgm:cxn modelId="{87A6BD26-8BFD-44EF-8EED-8F474BE2F3AD}" type="presParOf" srcId="{E81A353C-14F0-4B94-8631-C642CB8A20FB}" destId="{7E286C32-065B-43DF-81C0-FCBEA4B3BBC6}" srcOrd="2" destOrd="0" presId="urn:microsoft.com/office/officeart/2005/8/layout/lProcess2"/>
    <dgm:cxn modelId="{1827966F-9FD5-4E13-906E-987483705314}" type="presParOf" srcId="{141AC042-2B90-4E1B-9EC0-B8DD9771E87B}" destId="{980814F3-410D-4370-A219-E3EF067C87C5}" srcOrd="1" destOrd="0" presId="urn:microsoft.com/office/officeart/2005/8/layout/lProcess2"/>
    <dgm:cxn modelId="{B8E55C63-FE0E-4C5B-AD55-9FE8D6F4480D}" type="presParOf" srcId="{141AC042-2B90-4E1B-9EC0-B8DD9771E87B}" destId="{8019D9CE-C0D4-469F-9153-5FF8405F1A52}" srcOrd="2" destOrd="0" presId="urn:microsoft.com/office/officeart/2005/8/layout/lProcess2"/>
    <dgm:cxn modelId="{9ED64363-B5AD-42F1-A22C-1D1D8ADB4F7B}" type="presParOf" srcId="{8019D9CE-C0D4-469F-9153-5FF8405F1A52}" destId="{29988EF3-EDA4-4DD9-BA37-3B835D19C71B}" srcOrd="0" destOrd="0" presId="urn:microsoft.com/office/officeart/2005/8/layout/lProcess2"/>
    <dgm:cxn modelId="{EF9F42DF-B956-43AE-9208-006ECE749819}" type="presParOf" srcId="{8019D9CE-C0D4-469F-9153-5FF8405F1A52}" destId="{A487B3FD-C6E1-45CB-8059-38F726F527C2}" srcOrd="1" destOrd="0" presId="urn:microsoft.com/office/officeart/2005/8/layout/lProcess2"/>
    <dgm:cxn modelId="{84117B29-2090-41C8-8093-AC9388395C3A}" type="presParOf" srcId="{8019D9CE-C0D4-469F-9153-5FF8405F1A52}" destId="{460303B6-0759-4490-AFBD-806C36FF1163}" srcOrd="2" destOrd="0" presId="urn:microsoft.com/office/officeart/2005/8/layout/lProcess2"/>
    <dgm:cxn modelId="{B4C63797-3868-4E43-BFE3-999B97D79186}" type="presParOf" srcId="{460303B6-0759-4490-AFBD-806C36FF1163}" destId="{AEA99646-6BCF-49EE-A959-AF15E5DE9A69}" srcOrd="0" destOrd="0" presId="urn:microsoft.com/office/officeart/2005/8/layout/lProcess2"/>
    <dgm:cxn modelId="{19410BA0-46CD-40D3-9BEB-4C5C9F7CDF3F}" type="presParOf" srcId="{AEA99646-6BCF-49EE-A959-AF15E5DE9A69}" destId="{B20E149D-813F-4E1F-B990-8D9F8D39E6D8}" srcOrd="0" destOrd="0" presId="urn:microsoft.com/office/officeart/2005/8/layout/lProcess2"/>
    <dgm:cxn modelId="{4186C181-3A15-4298-9BC9-D90BF788B830}" type="presParOf" srcId="{AEA99646-6BCF-49EE-A959-AF15E5DE9A69}" destId="{1F27AB4D-1F12-4C1A-9BF6-1196447EEF12}" srcOrd="1" destOrd="0" presId="urn:microsoft.com/office/officeart/2005/8/layout/lProcess2"/>
    <dgm:cxn modelId="{F619A0A5-43A5-4828-A254-85DB30601913}" type="presParOf" srcId="{AEA99646-6BCF-49EE-A959-AF15E5DE9A69}" destId="{BE2E5D0C-9C27-48F7-9BCE-31F45CB63BFD}" srcOrd="2" destOrd="0" presId="urn:microsoft.com/office/officeart/2005/8/layout/l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E5C7B-E02C-453A-8D54-8B935DE483C6}">
      <dsp:nvSpPr>
        <dsp:cNvPr id="0" name=""/>
        <dsp:cNvSpPr/>
      </dsp:nvSpPr>
      <dsp:spPr>
        <a:xfrm>
          <a:off x="469213" y="265585"/>
          <a:ext cx="1775662" cy="1775662"/>
        </a:xfrm>
        <a:prstGeom prst="blockArc">
          <a:avLst>
            <a:gd name="adj1" fmla="val 10800000"/>
            <a:gd name="adj2" fmla="val 16200000"/>
            <a:gd name="adj3" fmla="val 4634"/>
          </a:avLst>
        </a:prstGeom>
        <a:solidFill>
          <a:schemeClr val="accent2">
            <a:shade val="90000"/>
            <a:hueOff val="360836"/>
            <a:satOff val="2663"/>
            <a:lumOff val="2102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356DE8-F52E-4161-85D0-659DF3009461}">
      <dsp:nvSpPr>
        <dsp:cNvPr id="0" name=""/>
        <dsp:cNvSpPr/>
      </dsp:nvSpPr>
      <dsp:spPr>
        <a:xfrm>
          <a:off x="469213" y="265585"/>
          <a:ext cx="1775662" cy="1775662"/>
        </a:xfrm>
        <a:prstGeom prst="blockArc">
          <a:avLst>
            <a:gd name="adj1" fmla="val 5400000"/>
            <a:gd name="adj2" fmla="val 10800000"/>
            <a:gd name="adj3" fmla="val 4634"/>
          </a:avLst>
        </a:prstGeom>
        <a:solidFill>
          <a:schemeClr val="accent2">
            <a:shade val="90000"/>
            <a:hueOff val="240557"/>
            <a:satOff val="1775"/>
            <a:lumOff val="140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175B84-5313-4A65-8AEC-B21546AA17E4}">
      <dsp:nvSpPr>
        <dsp:cNvPr id="0" name=""/>
        <dsp:cNvSpPr/>
      </dsp:nvSpPr>
      <dsp:spPr>
        <a:xfrm>
          <a:off x="469213" y="265585"/>
          <a:ext cx="1775662" cy="1775662"/>
        </a:xfrm>
        <a:prstGeom prst="blockArc">
          <a:avLst>
            <a:gd name="adj1" fmla="val 0"/>
            <a:gd name="adj2" fmla="val 5400000"/>
            <a:gd name="adj3" fmla="val 4634"/>
          </a:avLst>
        </a:prstGeom>
        <a:solidFill>
          <a:schemeClr val="accent2">
            <a:shade val="90000"/>
            <a:hueOff val="120279"/>
            <a:satOff val="888"/>
            <a:lumOff val="70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4E49E1-E54E-49C5-8A06-0A1C13C24E75}">
      <dsp:nvSpPr>
        <dsp:cNvPr id="0" name=""/>
        <dsp:cNvSpPr/>
      </dsp:nvSpPr>
      <dsp:spPr>
        <a:xfrm>
          <a:off x="469213" y="265585"/>
          <a:ext cx="1775662" cy="1775662"/>
        </a:xfrm>
        <a:prstGeom prst="blockArc">
          <a:avLst>
            <a:gd name="adj1" fmla="val 16200000"/>
            <a:gd name="adj2" fmla="val 0"/>
            <a:gd name="adj3" fmla="val 4634"/>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618878-74BE-4A8D-A121-D5F153013011}">
      <dsp:nvSpPr>
        <dsp:cNvPr id="0" name=""/>
        <dsp:cNvSpPr/>
      </dsp:nvSpPr>
      <dsp:spPr>
        <a:xfrm>
          <a:off x="948871" y="745243"/>
          <a:ext cx="816347" cy="816347"/>
        </a:xfrm>
        <a:prstGeom prst="ellipse">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车载系统</a:t>
          </a:r>
        </a:p>
      </dsp:txBody>
      <dsp:txXfrm>
        <a:off x="1068422" y="864794"/>
        <a:ext cx="577245" cy="577245"/>
      </dsp:txXfrm>
    </dsp:sp>
    <dsp:sp modelId="{7C37FE02-C324-4821-B2F6-8A159FF49D5F}">
      <dsp:nvSpPr>
        <dsp:cNvPr id="0" name=""/>
        <dsp:cNvSpPr/>
      </dsp:nvSpPr>
      <dsp:spPr>
        <a:xfrm>
          <a:off x="1071323" y="436"/>
          <a:ext cx="571443" cy="571443"/>
        </a:xfrm>
        <a:prstGeom prst="ellipse">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图形化</a:t>
          </a:r>
        </a:p>
      </dsp:txBody>
      <dsp:txXfrm>
        <a:off x="1155009" y="84122"/>
        <a:ext cx="404071" cy="404071"/>
      </dsp:txXfrm>
    </dsp:sp>
    <dsp:sp modelId="{29681651-BE5F-4A11-B12F-E8283E1B7C23}">
      <dsp:nvSpPr>
        <dsp:cNvPr id="0" name=""/>
        <dsp:cNvSpPr/>
      </dsp:nvSpPr>
      <dsp:spPr>
        <a:xfrm>
          <a:off x="1938582" y="867695"/>
          <a:ext cx="571443" cy="571443"/>
        </a:xfrm>
        <a:prstGeom prst="ellipse">
          <a:avLst/>
        </a:prstGeom>
        <a:solidFill>
          <a:schemeClr val="accent2">
            <a:shade val="80000"/>
            <a:hueOff val="120302"/>
            <a:satOff val="3465"/>
            <a:lumOff val="80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传感器</a:t>
          </a:r>
        </a:p>
      </dsp:txBody>
      <dsp:txXfrm>
        <a:off x="2022268" y="951381"/>
        <a:ext cx="404071" cy="404071"/>
      </dsp:txXfrm>
    </dsp:sp>
    <dsp:sp modelId="{19256B2D-097D-4E1D-916B-62D134A90DF4}">
      <dsp:nvSpPr>
        <dsp:cNvPr id="0" name=""/>
        <dsp:cNvSpPr/>
      </dsp:nvSpPr>
      <dsp:spPr>
        <a:xfrm>
          <a:off x="1071323" y="1734954"/>
          <a:ext cx="571443" cy="571443"/>
        </a:xfrm>
        <a:prstGeom prst="ellipse">
          <a:avLst/>
        </a:prstGeom>
        <a:solidFill>
          <a:schemeClr val="accent2">
            <a:shade val="80000"/>
            <a:hueOff val="240604"/>
            <a:satOff val="6931"/>
            <a:lumOff val="160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人机交互</a:t>
          </a:r>
        </a:p>
      </dsp:txBody>
      <dsp:txXfrm>
        <a:off x="1155009" y="1818640"/>
        <a:ext cx="404071" cy="404071"/>
      </dsp:txXfrm>
    </dsp:sp>
    <dsp:sp modelId="{1F54B3AC-BF8A-41F6-8226-720DD18253F2}">
      <dsp:nvSpPr>
        <dsp:cNvPr id="0" name=""/>
        <dsp:cNvSpPr/>
      </dsp:nvSpPr>
      <dsp:spPr>
        <a:xfrm>
          <a:off x="204064" y="867695"/>
          <a:ext cx="571443" cy="571443"/>
        </a:xfrm>
        <a:prstGeom prst="ellipse">
          <a:avLst/>
        </a:prstGeom>
        <a:solidFill>
          <a:schemeClr val="accent2">
            <a:shade val="80000"/>
            <a:hueOff val="360905"/>
            <a:satOff val="10396"/>
            <a:lumOff val="240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zh-CN" altLang="en-US" sz="900" kern="1200" dirty="0"/>
            <a:t>路径规划</a:t>
          </a:r>
        </a:p>
      </dsp:txBody>
      <dsp:txXfrm>
        <a:off x="287750" y="951381"/>
        <a:ext cx="404071" cy="4040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FE7DA-1FBD-4DD5-B40F-7361243B1872}">
      <dsp:nvSpPr>
        <dsp:cNvPr id="0" name=""/>
        <dsp:cNvSpPr/>
      </dsp:nvSpPr>
      <dsp:spPr>
        <a:xfrm>
          <a:off x="190783" y="0"/>
          <a:ext cx="2198716" cy="2198716"/>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8E0C3A08-7026-43A7-99EF-BE03F8F779E7}">
      <dsp:nvSpPr>
        <dsp:cNvPr id="0" name=""/>
        <dsp:cNvSpPr/>
      </dsp:nvSpPr>
      <dsp:spPr>
        <a:xfrm>
          <a:off x="276885" y="142916"/>
          <a:ext cx="879486" cy="879486"/>
        </a:xfrm>
        <a:prstGeom prst="roundRect">
          <a:avLst/>
        </a:prstGeom>
        <a:solidFill>
          <a:schemeClr val="accent2">
            <a:alpha val="9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CPU0</a:t>
          </a:r>
          <a:endParaRPr lang="zh-CN" altLang="en-US" sz="2000" kern="1200" dirty="0"/>
        </a:p>
      </dsp:txBody>
      <dsp:txXfrm>
        <a:off x="319818" y="185849"/>
        <a:ext cx="793620" cy="793620"/>
      </dsp:txXfrm>
    </dsp:sp>
    <dsp:sp modelId="{F9591DA3-8E0F-4047-804B-1B0321BB2A4E}">
      <dsp:nvSpPr>
        <dsp:cNvPr id="0" name=""/>
        <dsp:cNvSpPr/>
      </dsp:nvSpPr>
      <dsp:spPr>
        <a:xfrm>
          <a:off x="1310282" y="142916"/>
          <a:ext cx="879486" cy="879486"/>
        </a:xfrm>
        <a:prstGeom prst="roundRect">
          <a:avLst/>
        </a:prstGeom>
        <a:solidFill>
          <a:schemeClr val="accent2">
            <a:alpha val="90000"/>
            <a:hueOff val="0"/>
            <a:satOff val="0"/>
            <a:lumOff val="0"/>
            <a:alphaOff val="-13333"/>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CPU1</a:t>
          </a:r>
          <a:endParaRPr lang="zh-CN" altLang="en-US" sz="2000" kern="1200" dirty="0"/>
        </a:p>
      </dsp:txBody>
      <dsp:txXfrm>
        <a:off x="1353215" y="185849"/>
        <a:ext cx="793620" cy="793620"/>
      </dsp:txXfrm>
    </dsp:sp>
    <dsp:sp modelId="{C57F278A-AE61-4C78-B8E9-1DBE836AC804}">
      <dsp:nvSpPr>
        <dsp:cNvPr id="0" name=""/>
        <dsp:cNvSpPr/>
      </dsp:nvSpPr>
      <dsp:spPr>
        <a:xfrm>
          <a:off x="276885" y="1176313"/>
          <a:ext cx="879486" cy="879486"/>
        </a:xfrm>
        <a:prstGeom prst="roundRect">
          <a:avLst/>
        </a:prstGeom>
        <a:solidFill>
          <a:schemeClr val="accent2">
            <a:alpha val="90000"/>
            <a:hueOff val="0"/>
            <a:satOff val="0"/>
            <a:lumOff val="0"/>
            <a:alphaOff val="-26667"/>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CPU2</a:t>
          </a:r>
          <a:endParaRPr lang="zh-CN" altLang="en-US" sz="2000" kern="1200" dirty="0"/>
        </a:p>
      </dsp:txBody>
      <dsp:txXfrm>
        <a:off x="319818" y="1219246"/>
        <a:ext cx="793620" cy="793620"/>
      </dsp:txXfrm>
    </dsp:sp>
    <dsp:sp modelId="{9875571E-8B1C-488E-92B8-484B486AACE5}">
      <dsp:nvSpPr>
        <dsp:cNvPr id="0" name=""/>
        <dsp:cNvSpPr/>
      </dsp:nvSpPr>
      <dsp:spPr>
        <a:xfrm>
          <a:off x="1310282" y="1176313"/>
          <a:ext cx="879486" cy="879486"/>
        </a:xfrm>
        <a:prstGeom prst="roundRect">
          <a:avLst/>
        </a:prstGeom>
        <a:solidFill>
          <a:schemeClr val="accent2">
            <a:alpha val="90000"/>
            <a:hueOff val="0"/>
            <a:satOff val="0"/>
            <a:lumOff val="0"/>
            <a:alpha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CPU3</a:t>
          </a:r>
          <a:endParaRPr lang="zh-CN" altLang="en-US" sz="2000" kern="1200" dirty="0"/>
        </a:p>
      </dsp:txBody>
      <dsp:txXfrm>
        <a:off x="1353215" y="1219246"/>
        <a:ext cx="793620" cy="793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9065C-6B2F-44F9-ABEC-222E9B1A6343}">
      <dsp:nvSpPr>
        <dsp:cNvPr id="0" name=""/>
        <dsp:cNvSpPr/>
      </dsp:nvSpPr>
      <dsp:spPr>
        <a:xfrm>
          <a:off x="1057" y="0"/>
          <a:ext cx="1017628" cy="19262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关键任务</a:t>
          </a:r>
        </a:p>
      </dsp:txBody>
      <dsp:txXfrm>
        <a:off x="1057" y="0"/>
        <a:ext cx="1017628" cy="577863"/>
      </dsp:txXfrm>
    </dsp:sp>
    <dsp:sp modelId="{9547E6DD-C43C-43E7-8A50-CE217D8E9F3B}">
      <dsp:nvSpPr>
        <dsp:cNvPr id="0" name=""/>
        <dsp:cNvSpPr/>
      </dsp:nvSpPr>
      <dsp:spPr>
        <a:xfrm>
          <a:off x="102820" y="578427"/>
          <a:ext cx="814102" cy="5807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飞控</a:t>
          </a:r>
        </a:p>
      </dsp:txBody>
      <dsp:txXfrm>
        <a:off x="119830" y="595437"/>
        <a:ext cx="780082" cy="546759"/>
      </dsp:txXfrm>
    </dsp:sp>
    <dsp:sp modelId="{7E286C32-065B-43DF-81C0-FCBEA4B3BBC6}">
      <dsp:nvSpPr>
        <dsp:cNvPr id="0" name=""/>
        <dsp:cNvSpPr/>
      </dsp:nvSpPr>
      <dsp:spPr>
        <a:xfrm>
          <a:off x="102820" y="1248557"/>
          <a:ext cx="814102" cy="5807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导航</a:t>
          </a:r>
        </a:p>
      </dsp:txBody>
      <dsp:txXfrm>
        <a:off x="119830" y="1265567"/>
        <a:ext cx="780082" cy="546759"/>
      </dsp:txXfrm>
    </dsp:sp>
    <dsp:sp modelId="{29988EF3-EDA4-4DD9-BA37-3B835D19C71B}">
      <dsp:nvSpPr>
        <dsp:cNvPr id="0" name=""/>
        <dsp:cNvSpPr/>
      </dsp:nvSpPr>
      <dsp:spPr>
        <a:xfrm>
          <a:off x="1096065" y="0"/>
          <a:ext cx="1017628" cy="19262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非关键</a:t>
          </a:r>
          <a:endParaRPr lang="en-US" altLang="zh-CN" sz="1000" kern="1200" dirty="0"/>
        </a:p>
        <a:p>
          <a:pPr marL="0" lvl="0" indent="0" algn="ctr" defTabSz="444500">
            <a:lnSpc>
              <a:spcPct val="90000"/>
            </a:lnSpc>
            <a:spcBef>
              <a:spcPct val="0"/>
            </a:spcBef>
            <a:spcAft>
              <a:spcPct val="35000"/>
            </a:spcAft>
            <a:buNone/>
          </a:pPr>
          <a:r>
            <a:rPr lang="zh-CN" altLang="en-US" sz="1000" kern="1200" dirty="0"/>
            <a:t>任务</a:t>
          </a:r>
        </a:p>
      </dsp:txBody>
      <dsp:txXfrm>
        <a:off x="1096065" y="0"/>
        <a:ext cx="1017628" cy="577863"/>
      </dsp:txXfrm>
    </dsp:sp>
    <dsp:sp modelId="{B20E149D-813F-4E1F-B990-8D9F8D39E6D8}">
      <dsp:nvSpPr>
        <dsp:cNvPr id="0" name=""/>
        <dsp:cNvSpPr/>
      </dsp:nvSpPr>
      <dsp:spPr>
        <a:xfrm>
          <a:off x="1196770" y="578427"/>
          <a:ext cx="814102" cy="5807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视频采集</a:t>
          </a:r>
        </a:p>
      </dsp:txBody>
      <dsp:txXfrm>
        <a:off x="1213780" y="595437"/>
        <a:ext cx="780082" cy="546759"/>
      </dsp:txXfrm>
    </dsp:sp>
    <dsp:sp modelId="{BE2E5D0C-9C27-48F7-9BCE-31F45CB63BFD}">
      <dsp:nvSpPr>
        <dsp:cNvPr id="0" name=""/>
        <dsp:cNvSpPr/>
      </dsp:nvSpPr>
      <dsp:spPr>
        <a:xfrm>
          <a:off x="1196770" y="1248557"/>
          <a:ext cx="814102" cy="5807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目标识别</a:t>
          </a:r>
        </a:p>
      </dsp:txBody>
      <dsp:txXfrm>
        <a:off x="1213780" y="1265567"/>
        <a:ext cx="780082" cy="54675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70B4C16-F90D-453A-A879-63A5B82CCF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0D638460-04FA-4B41-B558-4B4F79D921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225691-CF8A-442A-BE17-2092DC3162C8}" type="datetimeFigureOut">
              <a:rPr lang="zh-CN" altLang="en-US" smtClean="0"/>
              <a:t>2023/6/9</a:t>
            </a:fld>
            <a:endParaRPr lang="zh-CN" altLang="en-US"/>
          </a:p>
        </p:txBody>
      </p:sp>
      <p:sp>
        <p:nvSpPr>
          <p:cNvPr id="4" name="页脚占位符 3">
            <a:extLst>
              <a:ext uri="{FF2B5EF4-FFF2-40B4-BE49-F238E27FC236}">
                <a16:creationId xmlns:a16="http://schemas.microsoft.com/office/drawing/2014/main" id="{8ABF07BA-846F-4D2D-BA6B-9D19FB19AD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ECE3DC7-A8A9-4E12-85F3-124B7874A4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3EA296-FE3E-4972-9F6B-65A6D5632007}" type="slidenum">
              <a:rPr lang="zh-CN" altLang="en-US" smtClean="0"/>
              <a:t>‹#›</a:t>
            </a:fld>
            <a:endParaRPr lang="zh-CN" altLang="en-US"/>
          </a:p>
        </p:txBody>
      </p:sp>
    </p:spTree>
    <p:extLst>
      <p:ext uri="{BB962C8B-B14F-4D97-AF65-F5344CB8AC3E}">
        <p14:creationId xmlns:p14="http://schemas.microsoft.com/office/powerpoint/2010/main" val="42512213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D5D8A-BFC4-4CA8-ACFD-029673EAD541}" type="datetimeFigureOut">
              <a:rPr lang="zh-CN" altLang="en-US" smtClean="0"/>
              <a:t>2023/6/9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34711-1268-4CE2-B987-3BAC6E79CE54}" type="slidenum">
              <a:rPr lang="zh-CN" altLang="en-US" smtClean="0"/>
              <a:t>‹#›</a:t>
            </a:fld>
            <a:endParaRPr lang="zh-CN" altLang="en-US"/>
          </a:p>
        </p:txBody>
      </p:sp>
    </p:spTree>
    <p:extLst>
      <p:ext uri="{BB962C8B-B14F-4D97-AF65-F5344CB8AC3E}">
        <p14:creationId xmlns:p14="http://schemas.microsoft.com/office/powerpoint/2010/main" val="36638282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大家好，我是北京航空航天大学计算机学院的胡柯洋</a:t>
            </a:r>
            <a:endParaRPr lang="en-US" altLang="zh-CN" dirty="0"/>
          </a:p>
          <a:p>
            <a:r>
              <a:rPr lang="zh-CN" altLang="en-US" dirty="0"/>
              <a:t>上周我的同门，也就是莫策同学给大家介绍了 </a:t>
            </a:r>
            <a:r>
              <a:rPr lang="en-US" altLang="zh-CN" dirty="0"/>
              <a:t>Rust-</a:t>
            </a:r>
            <a:r>
              <a:rPr lang="en-US" altLang="zh-CN" dirty="0" err="1"/>
              <a:t>Shyper</a:t>
            </a:r>
            <a:r>
              <a:rPr lang="en-US" altLang="zh-CN" dirty="0"/>
              <a:t> </a:t>
            </a:r>
            <a:r>
              <a:rPr lang="zh-CN" altLang="en-US" dirty="0"/>
              <a:t>的代码结构以及部分实现</a:t>
            </a:r>
            <a:endParaRPr lang="en-US" altLang="zh-CN" dirty="0"/>
          </a:p>
          <a:p>
            <a:r>
              <a:rPr lang="zh-CN" altLang="en-US" dirty="0"/>
              <a:t>这次分享我给大家介绍一下 </a:t>
            </a:r>
            <a:r>
              <a:rPr lang="en-US" altLang="zh-CN" dirty="0"/>
              <a:t>Rust-</a:t>
            </a:r>
            <a:r>
              <a:rPr lang="en-US" altLang="zh-CN" dirty="0" err="1"/>
              <a:t>Shyper</a:t>
            </a:r>
            <a:r>
              <a:rPr lang="en-US" altLang="zh-CN" dirty="0"/>
              <a:t> </a:t>
            </a:r>
            <a:r>
              <a:rPr lang="zh-CN" altLang="en-US" dirty="0"/>
              <a:t>的 </a:t>
            </a:r>
            <a:r>
              <a:rPr lang="en-US" altLang="zh-CN" dirty="0"/>
              <a:t>Monitor VM </a:t>
            </a:r>
            <a:r>
              <a:rPr lang="zh-CN" altLang="en-US" dirty="0"/>
              <a:t>设计以及基于</a:t>
            </a:r>
            <a:r>
              <a:rPr lang="en-US" altLang="zh-CN" dirty="0"/>
              <a:t>offload </a:t>
            </a:r>
            <a:r>
              <a:rPr lang="zh-CN" altLang="en-US" dirty="0"/>
              <a:t>思想的设备驱动虚拟化技术</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a:t>
            </a:fld>
            <a:endParaRPr lang="zh-CN" altLang="en-US"/>
          </a:p>
        </p:txBody>
      </p:sp>
    </p:spTree>
    <p:extLst>
      <p:ext uri="{BB962C8B-B14F-4D97-AF65-F5344CB8AC3E}">
        <p14:creationId xmlns:p14="http://schemas.microsoft.com/office/powerpoint/2010/main" val="2268460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j-ea"/>
                <a:ea typeface="+mj-ea"/>
              </a:rPr>
              <a:t>首先介绍一下 </a:t>
            </a:r>
            <a:r>
              <a:rPr lang="en-US" altLang="zh-CN" dirty="0">
                <a:latin typeface="+mj-ea"/>
                <a:ea typeface="+mj-ea"/>
              </a:rPr>
              <a:t>Rust-</a:t>
            </a:r>
            <a:r>
              <a:rPr lang="en-US" altLang="zh-CN" dirty="0" err="1">
                <a:latin typeface="+mj-ea"/>
                <a:ea typeface="+mj-ea"/>
              </a:rPr>
              <a:t>Shyper</a:t>
            </a:r>
            <a:r>
              <a:rPr lang="en-US" altLang="zh-CN" dirty="0">
                <a:latin typeface="+mj-ea"/>
                <a:ea typeface="+mj-ea"/>
              </a:rPr>
              <a:t> </a:t>
            </a:r>
            <a:r>
              <a:rPr lang="zh-CN" altLang="en-US" dirty="0">
                <a:latin typeface="+mj-ea"/>
                <a:ea typeface="+mj-ea"/>
              </a:rPr>
              <a:t>上运行的</a:t>
            </a:r>
            <a:r>
              <a:rPr lang="en-US" altLang="zh-CN" dirty="0">
                <a:latin typeface="+mj-ea"/>
                <a:ea typeface="+mj-ea"/>
              </a:rPr>
              <a:t>VM</a:t>
            </a:r>
            <a:r>
              <a:rPr lang="zh-CN" altLang="en-US" dirty="0">
                <a:latin typeface="+mj-ea"/>
                <a:ea typeface="+mj-ea"/>
              </a:rPr>
              <a:t>类型</a:t>
            </a:r>
            <a:endParaRPr lang="en-US" altLang="zh-CN" dirty="0">
              <a:latin typeface="+mj-ea"/>
              <a:ea typeface="+mj-ea"/>
            </a:endParaRPr>
          </a:p>
          <a:p>
            <a:endParaRPr lang="en-US" altLang="zh-CN" dirty="0">
              <a:latin typeface="+mj-ea"/>
              <a:ea typeface="+mj-ea"/>
            </a:endParaRPr>
          </a:p>
          <a:p>
            <a:r>
              <a:rPr lang="en-US" altLang="zh-CN" dirty="0">
                <a:latin typeface="+mj-ea"/>
                <a:ea typeface="+mj-ea"/>
              </a:rPr>
              <a:t>Monitor VM </a:t>
            </a:r>
            <a:r>
              <a:rPr lang="zh-CN" altLang="en-US" dirty="0">
                <a:latin typeface="+mj-ea"/>
                <a:ea typeface="+mj-ea"/>
              </a:rPr>
              <a:t>一般来说为 </a:t>
            </a:r>
            <a:r>
              <a:rPr lang="en-US" altLang="zh-CN" dirty="0">
                <a:latin typeface="+mj-ea"/>
                <a:ea typeface="+mj-ea"/>
              </a:rPr>
              <a:t>VM0</a:t>
            </a:r>
            <a:r>
              <a:rPr lang="zh-CN" altLang="en-US" dirty="0">
                <a:latin typeface="+mj-ea"/>
                <a:ea typeface="+mj-ea"/>
              </a:rPr>
              <a:t>，</a:t>
            </a:r>
            <a:endParaRPr lang="en-US" altLang="zh-CN" dirty="0">
              <a:latin typeface="+mj-ea"/>
              <a:ea typeface="+mj-ea"/>
            </a:endParaRPr>
          </a:p>
          <a:p>
            <a:endParaRPr lang="en-US" altLang="zh-CN" dirty="0">
              <a:latin typeface="+mj-ea"/>
              <a:ea typeface="+mj-ea"/>
            </a:endParaRPr>
          </a:p>
          <a:p>
            <a:r>
              <a:rPr lang="en-US" altLang="zh-CN" dirty="0"/>
              <a:t>VM 1..x </a:t>
            </a:r>
            <a:r>
              <a:rPr lang="zh-CN" altLang="en-US" dirty="0"/>
              <a:t>就是其他的客户</a:t>
            </a:r>
            <a:r>
              <a:rPr lang="en-US" altLang="zh-CN" dirty="0"/>
              <a:t>VM</a:t>
            </a:r>
            <a:r>
              <a:rPr lang="zh-CN" altLang="en-US" dirty="0"/>
              <a:t>，根据提供的镜像内容与配置文件可以运行各类用户系统或裸应用，例如</a:t>
            </a:r>
            <a:r>
              <a:rPr lang="en-US" altLang="zh-CN" dirty="0"/>
              <a:t>xxx</a:t>
            </a:r>
          </a:p>
          <a:p>
            <a:endParaRPr lang="en-US" altLang="zh-CN" dirty="0"/>
          </a:p>
          <a:p>
            <a:r>
              <a:rPr lang="zh-CN" altLang="en-US" dirty="0"/>
              <a:t>当然，</a:t>
            </a:r>
            <a:r>
              <a:rPr lang="en-US" altLang="zh-CN" dirty="0"/>
              <a:t>Rust-</a:t>
            </a:r>
            <a:r>
              <a:rPr lang="en-US" altLang="zh-CN" dirty="0" err="1"/>
              <a:t>Shyper</a:t>
            </a:r>
            <a:r>
              <a:rPr lang="en-US" altLang="zh-CN" dirty="0"/>
              <a:t> </a:t>
            </a:r>
            <a:r>
              <a:rPr lang="zh-CN" altLang="en-US" dirty="0"/>
              <a:t>保留静态配置设计， </a:t>
            </a:r>
            <a:r>
              <a:rPr lang="en-US" altLang="zh-CN" dirty="0"/>
              <a:t>MVM </a:t>
            </a:r>
            <a:r>
              <a:rPr lang="zh-CN" altLang="en-US" dirty="0"/>
              <a:t>可以在配置中被移除，取消各种</a:t>
            </a:r>
            <a:r>
              <a:rPr lang="en-US" altLang="zh-CN" dirty="0"/>
              <a:t>VM</a:t>
            </a:r>
            <a:r>
              <a:rPr lang="zh-CN" altLang="en-US" dirty="0"/>
              <a:t>的动态配置设计，所有 </a:t>
            </a:r>
            <a:r>
              <a:rPr lang="en-US" altLang="zh-CN" dirty="0"/>
              <a:t>Guest </a:t>
            </a:r>
            <a:r>
              <a:rPr lang="zh-CN" altLang="en-US" dirty="0"/>
              <a:t>根据静态配置文件自动被启动</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11</a:t>
            </a:fld>
            <a:endParaRPr lang="zh-CN" altLang="en-US"/>
          </a:p>
        </p:txBody>
      </p:sp>
    </p:spTree>
    <p:extLst>
      <p:ext uri="{BB962C8B-B14F-4D97-AF65-F5344CB8AC3E}">
        <p14:creationId xmlns:p14="http://schemas.microsoft.com/office/powerpoint/2010/main" val="192492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Monitor VM </a:t>
            </a:r>
            <a:r>
              <a:rPr lang="zh-CN" altLang="en-US" dirty="0"/>
              <a:t>提供整个虚拟化平台的管理接口，除了基本的原生 </a:t>
            </a:r>
            <a:r>
              <a:rPr lang="en-US" altLang="zh-CN" dirty="0"/>
              <a:t>Linux </a:t>
            </a:r>
            <a:r>
              <a:rPr lang="zh-CN" altLang="en-US" dirty="0"/>
              <a:t>之外，还包括 </a:t>
            </a:r>
            <a:r>
              <a:rPr lang="en-US" altLang="zh-CN" dirty="0" err="1"/>
              <a:t>Shyper</a:t>
            </a:r>
            <a:r>
              <a:rPr lang="en-US" altLang="zh-CN" dirty="0"/>
              <a:t> </a:t>
            </a:r>
            <a:r>
              <a:rPr lang="zh-CN" altLang="en-US" dirty="0"/>
              <a:t>内核模块和运行在 </a:t>
            </a:r>
            <a:r>
              <a:rPr lang="en-US" altLang="zh-CN" dirty="0"/>
              <a:t>MVM </a:t>
            </a:r>
            <a:r>
              <a:rPr lang="zh-CN" altLang="en-US" dirty="0"/>
              <a:t>用户态的一些 接口工具与守护进程</a:t>
            </a:r>
            <a:endParaRPr lang="en-US" altLang="zh-CN" dirty="0"/>
          </a:p>
          <a:p>
            <a:endParaRPr lang="en-US" altLang="zh-CN" dirty="0"/>
          </a:p>
          <a:p>
            <a:r>
              <a:rPr lang="zh-CN" altLang="en-US" dirty="0"/>
              <a:t>右边的流程图展示了一次管理命令的一次完整流程，大概是一个 </a:t>
            </a:r>
            <a:r>
              <a:rPr lang="en-US" altLang="zh-CN" dirty="0"/>
              <a:t>display </a:t>
            </a:r>
            <a:r>
              <a:rPr lang="zh-CN" altLang="en-US" dirty="0"/>
              <a:t>现有设备的命令</a:t>
            </a:r>
            <a:endParaRPr lang="en-US" altLang="zh-CN" dirty="0"/>
          </a:p>
          <a:p>
            <a:endParaRPr lang="en-US" altLang="zh-CN" dirty="0"/>
          </a:p>
          <a:p>
            <a:r>
              <a:rPr lang="zh-CN" altLang="en-US" dirty="0"/>
              <a:t>首先申请一块用户空间，然后通过</a:t>
            </a:r>
            <a:r>
              <a:rPr lang="en-US" altLang="zh-CN" dirty="0" err="1"/>
              <a:t>ioctl</a:t>
            </a:r>
            <a:r>
              <a:rPr lang="zh-CN" altLang="en-US" dirty="0"/>
              <a:t>打开设备，向内核模块注入系统调用，</a:t>
            </a:r>
            <a:endParaRPr lang="en-US" altLang="zh-CN" dirty="0"/>
          </a:p>
          <a:p>
            <a:endParaRPr lang="en-US" altLang="zh-CN" dirty="0"/>
          </a:p>
          <a:p>
            <a:r>
              <a:rPr lang="zh-CN" altLang="en-US" dirty="0"/>
              <a:t>内核模块获取用户信息，发起一次 </a:t>
            </a:r>
            <a:r>
              <a:rPr lang="en-US" altLang="zh-CN" dirty="0" err="1"/>
              <a:t>hvc</a:t>
            </a:r>
            <a:r>
              <a:rPr lang="en-US" altLang="zh-CN" dirty="0"/>
              <a:t> </a:t>
            </a:r>
            <a:r>
              <a:rPr lang="zh-CN" altLang="en-US" dirty="0"/>
              <a:t>调用，传入参数</a:t>
            </a:r>
            <a:endParaRPr lang="en-US" altLang="zh-CN" dirty="0"/>
          </a:p>
          <a:p>
            <a:endParaRPr lang="en-US" altLang="zh-CN" dirty="0"/>
          </a:p>
          <a:p>
            <a:r>
              <a:rPr lang="en-US" altLang="zh-CN" dirty="0" err="1"/>
              <a:t>Shyper</a:t>
            </a:r>
            <a:r>
              <a:rPr lang="zh-CN" altLang="en-US" dirty="0"/>
              <a:t>内部对这一次 </a:t>
            </a:r>
            <a:r>
              <a:rPr lang="en-US" altLang="zh-CN" dirty="0" err="1"/>
              <a:t>hvc</a:t>
            </a:r>
            <a:r>
              <a:rPr lang="en-US" altLang="zh-CN" dirty="0"/>
              <a:t> </a:t>
            </a:r>
            <a:r>
              <a:rPr lang="zh-CN" altLang="en-US" dirty="0"/>
              <a:t>进行处理，当然可以选择审计相关操作，调用相应的 </a:t>
            </a:r>
            <a:r>
              <a:rPr lang="en-US" altLang="zh-CN" dirty="0" err="1"/>
              <a:t>hvc_guest_handler</a:t>
            </a:r>
            <a:r>
              <a:rPr lang="zh-CN" altLang="en-US" dirty="0"/>
              <a:t>，</a:t>
            </a:r>
            <a:endParaRPr lang="en-US" altLang="zh-CN" dirty="0"/>
          </a:p>
          <a:p>
            <a:endParaRPr lang="en-US" altLang="zh-CN" dirty="0"/>
          </a:p>
          <a:p>
            <a:r>
              <a:rPr lang="zh-CN" altLang="en-US" dirty="0"/>
              <a:t>通过 </a:t>
            </a:r>
            <a:r>
              <a:rPr lang="en-US" altLang="zh-CN" dirty="0" err="1"/>
              <a:t>copy_to_user</a:t>
            </a:r>
            <a:r>
              <a:rPr lang="en-US" altLang="zh-CN" dirty="0"/>
              <a:t> </a:t>
            </a:r>
            <a:r>
              <a:rPr lang="zh-CN" altLang="en-US" dirty="0"/>
              <a:t>操作返回信息</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12</a:t>
            </a:fld>
            <a:endParaRPr lang="zh-CN" altLang="en-US"/>
          </a:p>
        </p:txBody>
      </p:sp>
    </p:spTree>
    <p:extLst>
      <p:ext uri="{BB962C8B-B14F-4D97-AF65-F5344CB8AC3E}">
        <p14:creationId xmlns:p14="http://schemas.microsoft.com/office/powerpoint/2010/main" val="38844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这个功能其实非常类似 </a:t>
            </a:r>
            <a:r>
              <a:rPr lang="en-US" altLang="zh-CN" dirty="0"/>
              <a:t>Xen Domain 0</a:t>
            </a:r>
            <a:r>
              <a:rPr lang="zh-CN" altLang="en-US" dirty="0"/>
              <a:t>的设计</a:t>
            </a:r>
            <a:endParaRPr lang="en-US" altLang="zh-CN" dirty="0"/>
          </a:p>
          <a:p>
            <a:r>
              <a:rPr lang="zh-CN" altLang="en-US" dirty="0"/>
              <a:t>右边这幅图是系统开发初期的一个比较简单的架构设计图</a:t>
            </a:r>
            <a:endParaRPr lang="en-US" altLang="zh-CN" dirty="0"/>
          </a:p>
          <a:p>
            <a:r>
              <a:rPr lang="zh-CN" altLang="en-US" dirty="0"/>
              <a:t>可以很明显地看出 </a:t>
            </a:r>
            <a:r>
              <a:rPr lang="en-US" altLang="zh-CN" dirty="0"/>
              <a:t>Monitor VM </a:t>
            </a:r>
            <a:r>
              <a:rPr lang="zh-CN" altLang="en-US" dirty="0"/>
              <a:t>也就是图中的</a:t>
            </a:r>
            <a:r>
              <a:rPr lang="en-US" altLang="zh-CN" dirty="0"/>
              <a:t>Service VM</a:t>
            </a:r>
            <a:r>
              <a:rPr lang="zh-CN" altLang="en-US" dirty="0"/>
              <a:t>在整个系统结构中的地位</a:t>
            </a:r>
            <a:endParaRPr lang="en-US" altLang="zh-CN" dirty="0"/>
          </a:p>
          <a:p>
            <a:r>
              <a:rPr lang="zh-CN" altLang="en-US" dirty="0"/>
              <a:t>我们选择将网卡、磁盘在内（这也是最重要的两个</a:t>
            </a:r>
            <a:r>
              <a:rPr lang="en-US" altLang="zh-CN" dirty="0"/>
              <a:t>I/O</a:t>
            </a:r>
            <a:r>
              <a:rPr lang="zh-CN" altLang="en-US" dirty="0"/>
              <a:t>设备）交给 </a:t>
            </a:r>
            <a:r>
              <a:rPr lang="en-US" altLang="zh-CN" dirty="0"/>
              <a:t>MVM </a:t>
            </a:r>
            <a:r>
              <a:rPr lang="zh-CN" altLang="en-US" dirty="0"/>
              <a:t>去实现</a:t>
            </a:r>
            <a:endParaRPr lang="en-US" altLang="zh-CN" dirty="0"/>
          </a:p>
          <a:p>
            <a:endParaRPr lang="en-US" altLang="zh-CN" dirty="0"/>
          </a:p>
          <a:p>
            <a:r>
              <a:rPr lang="zh-CN" altLang="en-US" dirty="0"/>
              <a:t>对于网络，我们在</a:t>
            </a:r>
            <a:r>
              <a:rPr lang="en-US" altLang="zh-CN" dirty="0"/>
              <a:t>Rust-</a:t>
            </a:r>
            <a:r>
              <a:rPr lang="en-US" altLang="zh-CN" dirty="0" err="1"/>
              <a:t>Shyper</a:t>
            </a:r>
            <a:r>
              <a:rPr lang="en-US" altLang="zh-CN" dirty="0"/>
              <a:t> </a:t>
            </a:r>
            <a:r>
              <a:rPr lang="zh-CN" altLang="en-US" dirty="0"/>
              <a:t>内部实现一个虚拟的网络交换机，利用 </a:t>
            </a:r>
            <a:r>
              <a:rPr lang="en-US" altLang="zh-CN" dirty="0" err="1"/>
              <a:t>Virtio</a:t>
            </a:r>
            <a:r>
              <a:rPr lang="en-US" altLang="zh-CN" dirty="0"/>
              <a:t>-net </a:t>
            </a:r>
            <a:r>
              <a:rPr lang="zh-CN" altLang="en-US" dirty="0"/>
              <a:t>对网络报文的解析，将来自 </a:t>
            </a:r>
            <a:r>
              <a:rPr lang="en-US" altLang="zh-CN" dirty="0"/>
              <a:t>Guest OS </a:t>
            </a:r>
            <a:r>
              <a:rPr lang="zh-CN" altLang="en-US" dirty="0"/>
              <a:t>内部的网络报文转发给 </a:t>
            </a:r>
            <a:r>
              <a:rPr lang="en-US" altLang="zh-CN" dirty="0"/>
              <a:t>MVM </a:t>
            </a:r>
            <a:r>
              <a:rPr lang="zh-CN" altLang="en-US" dirty="0"/>
              <a:t>内部的网络协议栈实现，</a:t>
            </a:r>
            <a:endParaRPr lang="en-US" altLang="zh-CN" dirty="0"/>
          </a:p>
          <a:p>
            <a:r>
              <a:rPr lang="zh-CN" altLang="en-US" dirty="0"/>
              <a:t>通过 </a:t>
            </a:r>
            <a:r>
              <a:rPr lang="en-US" altLang="zh-CN" dirty="0"/>
              <a:t>MVM </a:t>
            </a:r>
            <a:r>
              <a:rPr lang="zh-CN" altLang="en-US" dirty="0"/>
              <a:t>内部的</a:t>
            </a:r>
            <a:r>
              <a:rPr lang="en-US" altLang="zh-CN" dirty="0"/>
              <a:t>NAT</a:t>
            </a:r>
            <a:r>
              <a:rPr lang="zh-CN" altLang="en-US" dirty="0"/>
              <a:t>配置，实现 </a:t>
            </a:r>
            <a:r>
              <a:rPr lang="en-US" altLang="zh-CN" dirty="0"/>
              <a:t>Guest VM </a:t>
            </a:r>
            <a:r>
              <a:rPr lang="zh-CN" altLang="en-US" dirty="0"/>
              <a:t>对网络资源的访问</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13</a:t>
            </a:fld>
            <a:endParaRPr lang="zh-CN" altLang="en-US"/>
          </a:p>
        </p:txBody>
      </p:sp>
    </p:spTree>
    <p:extLst>
      <p:ext uri="{BB962C8B-B14F-4D97-AF65-F5344CB8AC3E}">
        <p14:creationId xmlns:p14="http://schemas.microsoft.com/office/powerpoint/2010/main" val="2643708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最后一个很重要的功能，就是完成基于 </a:t>
            </a:r>
            <a:r>
              <a:rPr lang="en-US" altLang="zh-CN" dirty="0"/>
              <a:t>xxx</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14</a:t>
            </a:fld>
            <a:endParaRPr lang="zh-CN" altLang="en-US"/>
          </a:p>
        </p:txBody>
      </p:sp>
    </p:spTree>
    <p:extLst>
      <p:ext uri="{BB962C8B-B14F-4D97-AF65-F5344CB8AC3E}">
        <p14:creationId xmlns:p14="http://schemas.microsoft.com/office/powerpoint/2010/main" val="3919766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a:t>
            </a:r>
            <a:r>
              <a:rPr lang="en-US" altLang="zh-CN" dirty="0"/>
              <a:t>Hypervisor</a:t>
            </a:r>
            <a:r>
              <a:rPr lang="zh-CN" altLang="en-US" dirty="0"/>
              <a:t>支持三类设备模型，分别是全模拟设备、半模拟设备和直通设备。</a:t>
            </a:r>
            <a:endParaRPr lang="en-US" altLang="zh-CN" dirty="0"/>
          </a:p>
          <a:p>
            <a:r>
              <a:rPr lang="zh-CN" altLang="en-US" dirty="0"/>
              <a:t>模拟中断控制器</a:t>
            </a:r>
            <a:r>
              <a:rPr lang="en-US" altLang="zh-CN" dirty="0" err="1"/>
              <a:t>vgic</a:t>
            </a:r>
            <a:r>
              <a:rPr lang="zh-CN" altLang="en-US" dirty="0"/>
              <a:t>就是一种全模拟设备，</a:t>
            </a:r>
            <a:r>
              <a:rPr lang="en-US" altLang="zh-CN" dirty="0"/>
              <a:t>Hypervisor</a:t>
            </a:r>
            <a:r>
              <a:rPr lang="zh-CN" altLang="en-US" dirty="0"/>
              <a:t>需要处理虚拟机所有的</a:t>
            </a:r>
            <a:r>
              <a:rPr lang="en-US" altLang="zh-CN" dirty="0"/>
              <a:t>GICD</a:t>
            </a:r>
            <a:r>
              <a:rPr lang="zh-CN" altLang="en-US" dirty="0"/>
              <a:t>的请求。对于</a:t>
            </a:r>
            <a:r>
              <a:rPr lang="en-US" altLang="zh-CN" dirty="0"/>
              <a:t>GICC</a:t>
            </a:r>
            <a:r>
              <a:rPr lang="zh-CN" altLang="en-US" dirty="0"/>
              <a:t>是通过</a:t>
            </a:r>
            <a:r>
              <a:rPr lang="en-US" altLang="zh-CN" dirty="0"/>
              <a:t>aarch64</a:t>
            </a:r>
            <a:r>
              <a:rPr lang="zh-CN" altLang="en-US" dirty="0"/>
              <a:t>硬件虚拟化扩展提供的</a:t>
            </a:r>
            <a:r>
              <a:rPr lang="en-US" altLang="zh-CN" dirty="0"/>
              <a:t>GICV</a:t>
            </a:r>
            <a:r>
              <a:rPr lang="zh-CN" altLang="en-US" dirty="0"/>
              <a:t>提供的。</a:t>
            </a:r>
            <a:endParaRPr lang="en-US" altLang="zh-CN" dirty="0"/>
          </a:p>
          <a:p>
            <a:r>
              <a:rPr lang="zh-CN" altLang="en-US" dirty="0"/>
              <a:t>这种全模拟设备对于上层虚拟机而言最为透明，无需改动，但是效率较低，仅有 </a:t>
            </a:r>
            <a:r>
              <a:rPr lang="en-US" altLang="zh-CN" dirty="0" err="1"/>
              <a:t>vgic</a:t>
            </a:r>
            <a:r>
              <a:rPr lang="en-US" altLang="zh-CN" dirty="0"/>
              <a:t> </a:t>
            </a:r>
            <a:r>
              <a:rPr lang="zh-CN" altLang="en-US" dirty="0"/>
              <a:t>这类设备在 </a:t>
            </a:r>
            <a:r>
              <a:rPr lang="en-US" altLang="zh-CN" dirty="0"/>
              <a:t>aarch64 </a:t>
            </a:r>
            <a:r>
              <a:rPr lang="zh-CN" altLang="en-US" dirty="0"/>
              <a:t>虚拟化拓展的支持下实现的 全模拟设备</a:t>
            </a:r>
            <a:endParaRPr lang="en-US" altLang="zh-CN" dirty="0"/>
          </a:p>
          <a:p>
            <a:endParaRPr lang="en-US" altLang="zh-CN" dirty="0"/>
          </a:p>
          <a:p>
            <a:r>
              <a:rPr lang="zh-CN" altLang="en-US" dirty="0"/>
              <a:t>半虚拟化设备就是前面讲到的</a:t>
            </a:r>
            <a:r>
              <a:rPr lang="en-US" altLang="zh-CN" dirty="0" err="1"/>
              <a:t>virtio</a:t>
            </a:r>
            <a:r>
              <a:rPr lang="zh-CN" altLang="en-US" dirty="0"/>
              <a:t>设备。</a:t>
            </a:r>
            <a:r>
              <a:rPr lang="en-US" altLang="zh-CN" dirty="0" err="1"/>
              <a:t>Virtio</a:t>
            </a:r>
            <a:r>
              <a:rPr lang="zh-CN" altLang="en-US" dirty="0"/>
              <a:t>是一种使用广泛的半虚拟化协议框架，被</a:t>
            </a:r>
            <a:r>
              <a:rPr lang="en-US" altLang="zh-CN" dirty="0"/>
              <a:t>Linux</a:t>
            </a:r>
            <a:r>
              <a:rPr lang="zh-CN" altLang="en-US" dirty="0"/>
              <a:t>等多种操作系统支持，并且在</a:t>
            </a:r>
            <a:r>
              <a:rPr lang="en-US" altLang="zh-CN" dirty="0"/>
              <a:t>QEMU/KVM</a:t>
            </a:r>
            <a:r>
              <a:rPr lang="zh-CN" altLang="en-US" dirty="0"/>
              <a:t>等</a:t>
            </a:r>
            <a:r>
              <a:rPr lang="en-US" altLang="zh-CN" dirty="0"/>
              <a:t>Hypervisor</a:t>
            </a:r>
            <a:r>
              <a:rPr lang="zh-CN" altLang="en-US" dirty="0"/>
              <a:t>上都有实现。</a:t>
            </a:r>
            <a:endParaRPr lang="en-US" altLang="zh-CN" dirty="0"/>
          </a:p>
          <a:p>
            <a:r>
              <a:rPr lang="zh-CN" altLang="en-US" dirty="0"/>
              <a:t>如右图，</a:t>
            </a:r>
            <a:r>
              <a:rPr lang="en-US" altLang="zh-CN" dirty="0"/>
              <a:t>VM</a:t>
            </a:r>
            <a:r>
              <a:rPr lang="zh-CN" altLang="en-US" dirty="0"/>
              <a:t>和</a:t>
            </a:r>
            <a:r>
              <a:rPr lang="en-US" altLang="zh-CN" dirty="0"/>
              <a:t>Hypervisor</a:t>
            </a:r>
            <a:r>
              <a:rPr lang="zh-CN" altLang="en-US" dirty="0"/>
              <a:t>之间按照</a:t>
            </a:r>
            <a:r>
              <a:rPr lang="en-US" altLang="zh-CN" dirty="0" err="1"/>
              <a:t>virtio</a:t>
            </a:r>
            <a:r>
              <a:rPr lang="zh-CN" altLang="en-US" dirty="0"/>
              <a:t>协议操作</a:t>
            </a:r>
            <a:r>
              <a:rPr lang="en-US" altLang="zh-CN" dirty="0"/>
              <a:t>descriptor ring available ring</a:t>
            </a:r>
            <a:r>
              <a:rPr lang="zh-CN" altLang="en-US" dirty="0"/>
              <a:t>和</a:t>
            </a:r>
            <a:r>
              <a:rPr lang="en-US" altLang="zh-CN" dirty="0"/>
              <a:t>used ring</a:t>
            </a:r>
            <a:r>
              <a:rPr lang="zh-CN" altLang="en-US" dirty="0"/>
              <a:t>，这样</a:t>
            </a:r>
            <a:r>
              <a:rPr lang="en-US" altLang="zh-CN" dirty="0"/>
              <a:t>hypervisor</a:t>
            </a:r>
            <a:r>
              <a:rPr lang="zh-CN" altLang="en-US" dirty="0"/>
              <a:t>层的</a:t>
            </a:r>
            <a:r>
              <a:rPr lang="en-US" altLang="zh-CN" dirty="0" err="1"/>
              <a:t>virtio</a:t>
            </a:r>
            <a:r>
              <a:rPr lang="zh-CN" altLang="en-US" dirty="0"/>
              <a:t>后端设备就能获取</a:t>
            </a:r>
            <a:r>
              <a:rPr lang="en-US" altLang="zh-CN" dirty="0"/>
              <a:t>VM</a:t>
            </a:r>
            <a:r>
              <a:rPr lang="zh-CN" altLang="en-US" dirty="0"/>
              <a:t>层的</a:t>
            </a:r>
            <a:r>
              <a:rPr lang="en-US" altLang="zh-CN" dirty="0" err="1"/>
              <a:t>virtio</a:t>
            </a:r>
            <a:r>
              <a:rPr lang="zh-CN" altLang="en-US" dirty="0"/>
              <a:t>驱动提供的信息，做出相应的硬件访问动作。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这种设计确保了</a:t>
            </a:r>
            <a:r>
              <a:rPr lang="en-US" altLang="zh-CN" dirty="0" err="1"/>
              <a:t>Virtio</a:t>
            </a:r>
            <a:r>
              <a:rPr lang="zh-CN" altLang="en-US" dirty="0"/>
              <a:t>协议相比全虚拟设备具有更好的性能，同时</a:t>
            </a:r>
            <a:r>
              <a:rPr lang="en-US" altLang="zh-CN" dirty="0" err="1"/>
              <a:t>virtio</a:t>
            </a:r>
            <a:r>
              <a:rPr lang="zh-CN" altLang="en-US" dirty="0"/>
              <a:t>支持至少二十多种类型的设备模拟，有很好的扩展性。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还有一个就是直通设备。直通设备能够提供最好的外设性能。直通设备模型的性能与</a:t>
            </a:r>
            <a:r>
              <a:rPr lang="en-US" altLang="zh-CN" dirty="0"/>
              <a:t>bare-metal</a:t>
            </a:r>
            <a:r>
              <a:rPr lang="zh-CN" altLang="en-US" dirty="0"/>
              <a:t>裸机运行几乎没有差异。实时虚拟机</a:t>
            </a:r>
            <a:r>
              <a:rPr lang="en-US" altLang="zh-CN" dirty="0"/>
              <a:t>RTVM</a:t>
            </a:r>
            <a:r>
              <a:rPr lang="zh-CN" altLang="en-US" dirty="0"/>
              <a:t>就主要采用设备直通的策略。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但是直通设备并不是把物理地址映射给</a:t>
            </a:r>
            <a:r>
              <a:rPr lang="en-US" altLang="zh-CN" dirty="0"/>
              <a:t>VM</a:t>
            </a:r>
            <a:r>
              <a:rPr lang="zh-CN" altLang="en-US" dirty="0"/>
              <a:t>操作系统就万事大吉了。由于引入了内存虚拟化，操作系统一阶段地址翻译的结果是</a:t>
            </a:r>
            <a:r>
              <a:rPr lang="en-US" altLang="zh-CN" dirty="0"/>
              <a:t>IPA</a:t>
            </a:r>
            <a:r>
              <a:rPr lang="zh-CN" altLang="en-US" dirty="0"/>
              <a:t>，如果此时</a:t>
            </a:r>
            <a:r>
              <a:rPr lang="en-US" altLang="zh-CN" dirty="0"/>
              <a:t>Hypervisor</a:t>
            </a:r>
            <a:r>
              <a:rPr lang="zh-CN" altLang="en-US" dirty="0"/>
              <a:t>不做任何处理，</a:t>
            </a:r>
            <a:r>
              <a:rPr lang="en-US" altLang="zh-CN" dirty="0"/>
              <a:t>DMA</a:t>
            </a:r>
            <a:r>
              <a:rPr lang="zh-CN" altLang="en-US" dirty="0"/>
              <a:t>设备拿到的是</a:t>
            </a:r>
            <a:r>
              <a:rPr lang="en-US" altLang="zh-CN" dirty="0"/>
              <a:t>IPA</a:t>
            </a:r>
            <a:r>
              <a:rPr lang="zh-CN" altLang="en-US" dirty="0"/>
              <a:t>会被直接当作物理地址</a:t>
            </a:r>
            <a:r>
              <a:rPr lang="en-US" altLang="zh-CN" dirty="0"/>
              <a:t>PA</a:t>
            </a:r>
            <a:r>
              <a:rPr lang="zh-CN" altLang="en-US" dirty="0"/>
              <a:t>，进行内存读写。</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这就破坏了内存的隔离性。所以</a:t>
            </a:r>
            <a:r>
              <a:rPr lang="en-US" altLang="zh-CN" dirty="0"/>
              <a:t>Hypervisor</a:t>
            </a:r>
            <a:r>
              <a:rPr lang="zh-CN" altLang="en-US" dirty="0"/>
              <a:t>还需要控制直通设备的访存行为。与操作系统层面类似，</a:t>
            </a:r>
            <a:r>
              <a:rPr lang="en-US" altLang="zh-CN" dirty="0" err="1"/>
              <a:t>Hyprvisor</a:t>
            </a:r>
            <a:r>
              <a:rPr lang="zh-CN" altLang="en-US" dirty="0"/>
              <a:t>也要通过配置</a:t>
            </a:r>
            <a:r>
              <a:rPr lang="en-US" altLang="zh-CN" dirty="0" err="1"/>
              <a:t>smmu</a:t>
            </a:r>
            <a:r>
              <a:rPr lang="zh-CN" altLang="en-US" dirty="0"/>
              <a:t>的相应寄存器。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Hypervisor</a:t>
            </a:r>
            <a:r>
              <a:rPr lang="zh-CN" altLang="en-US" dirty="0"/>
              <a:t>会按照类似全模拟的方式，拦截上层</a:t>
            </a:r>
            <a:r>
              <a:rPr lang="en-US" altLang="zh-CN" dirty="0"/>
              <a:t>VM</a:t>
            </a:r>
            <a:r>
              <a:rPr lang="zh-CN" altLang="en-US" dirty="0"/>
              <a:t>的</a:t>
            </a:r>
            <a:r>
              <a:rPr lang="en-US" altLang="zh-CN" dirty="0"/>
              <a:t>SMMU</a:t>
            </a:r>
            <a:r>
              <a:rPr lang="zh-CN" altLang="en-US" dirty="0"/>
              <a:t>配置操作，并做出转换，为直通设备配置上二阶段地址翻译的页表。由此保障直通设备的内存安全和隔离。</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16</a:t>
            </a:fld>
            <a:endParaRPr lang="zh-CN" altLang="en-US"/>
          </a:p>
        </p:txBody>
      </p:sp>
    </p:spTree>
    <p:extLst>
      <p:ext uri="{BB962C8B-B14F-4D97-AF65-F5344CB8AC3E}">
        <p14:creationId xmlns:p14="http://schemas.microsoft.com/office/powerpoint/2010/main" val="2170441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这张表是目前</a:t>
            </a:r>
            <a:r>
              <a:rPr lang="en-US" altLang="zh-CN" dirty="0"/>
              <a:t>Rust-</a:t>
            </a:r>
            <a:r>
              <a:rPr lang="en-US" altLang="zh-CN" dirty="0" err="1"/>
              <a:t>Shyper</a:t>
            </a:r>
            <a:r>
              <a:rPr lang="zh-CN" altLang="en-US" dirty="0"/>
              <a:t>支持的设备虚拟化的种类和方式。主要就是中断控制器</a:t>
            </a:r>
            <a:r>
              <a:rPr lang="en-US" altLang="zh-CN" dirty="0" err="1"/>
              <a:t>gic</a:t>
            </a:r>
            <a:r>
              <a:rPr lang="en-US" altLang="zh-CN" dirty="0"/>
              <a:t> </a:t>
            </a:r>
            <a:r>
              <a:rPr lang="zh-CN" altLang="en-US" dirty="0"/>
              <a:t>串口磁盘网卡这四类设备，分别应用全面讲到的三种虚拟化方法。</a:t>
            </a:r>
            <a:endParaRPr lang="en-US" altLang="zh-CN" dirty="0"/>
          </a:p>
          <a:p>
            <a:r>
              <a:rPr lang="zh-CN" altLang="en-US" dirty="0"/>
              <a:t>其他不能虚拟化或者很难虚拟化的设备，</a:t>
            </a:r>
            <a:r>
              <a:rPr lang="en-US" altLang="zh-CN" dirty="0"/>
              <a:t>Rust-</a:t>
            </a:r>
            <a:r>
              <a:rPr lang="en-US" altLang="zh-CN" dirty="0" err="1"/>
              <a:t>Shyper</a:t>
            </a:r>
            <a:r>
              <a:rPr lang="zh-CN" altLang="en-US" dirty="0"/>
              <a:t>主要采用直通的策略提供给上层</a:t>
            </a:r>
            <a:r>
              <a:rPr lang="en-US" altLang="zh-CN" dirty="0"/>
              <a:t>VM</a:t>
            </a:r>
            <a:r>
              <a:rPr lang="zh-CN" altLang="en-US" dirty="0"/>
              <a:t>。</a:t>
            </a:r>
            <a:endParaRPr lang="en-US" altLang="zh-CN" dirty="0"/>
          </a:p>
          <a:p>
            <a:r>
              <a:rPr lang="zh-CN" altLang="en-US" dirty="0"/>
              <a:t>这两张图在周三莫策同学对</a:t>
            </a:r>
            <a:r>
              <a:rPr lang="en-US" altLang="zh-CN" dirty="0"/>
              <a:t> Rust-</a:t>
            </a:r>
            <a:r>
              <a:rPr lang="en-US" altLang="zh-CN" dirty="0" err="1"/>
              <a:t>Shyper</a:t>
            </a:r>
            <a:r>
              <a:rPr lang="en-US" altLang="zh-CN" dirty="0"/>
              <a:t> </a:t>
            </a:r>
            <a:r>
              <a:rPr lang="zh-CN" altLang="en-US" dirty="0"/>
              <a:t>的介绍中都提到过了，在这里做一个简单的回顾，下面介绍一下 什么是 </a:t>
            </a:r>
            <a:r>
              <a:rPr lang="en-US" altLang="zh-CN" dirty="0" err="1"/>
              <a:t>Virtio</a:t>
            </a:r>
            <a:r>
              <a:rPr lang="en-US" altLang="zh-CN" dirty="0"/>
              <a:t> </a:t>
            </a:r>
            <a:r>
              <a:rPr lang="zh-CN" altLang="en-US" dirty="0"/>
              <a:t>设备</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17</a:t>
            </a:fld>
            <a:endParaRPr lang="zh-CN" altLang="en-US"/>
          </a:p>
        </p:txBody>
      </p:sp>
    </p:spTree>
    <p:extLst>
      <p:ext uri="{BB962C8B-B14F-4D97-AF65-F5344CB8AC3E}">
        <p14:creationId xmlns:p14="http://schemas.microsoft.com/office/powerpoint/2010/main" val="1453680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我记得后面的课程中有专门的同学会介绍 </a:t>
            </a:r>
            <a:r>
              <a:rPr lang="en-US" altLang="zh-CN" dirty="0" err="1"/>
              <a:t>Virtio</a:t>
            </a:r>
            <a:r>
              <a:rPr lang="en-US" altLang="zh-CN" dirty="0"/>
              <a:t> </a:t>
            </a:r>
            <a:r>
              <a:rPr lang="zh-CN" altLang="en-US" dirty="0"/>
              <a:t>设备，这里我就简单介绍一下 </a:t>
            </a:r>
            <a:r>
              <a:rPr lang="en-US" altLang="zh-CN" dirty="0" err="1"/>
              <a:t>Virtio</a:t>
            </a:r>
            <a:r>
              <a:rPr lang="en-US" altLang="zh-CN" dirty="0"/>
              <a:t> </a:t>
            </a:r>
            <a:r>
              <a:rPr lang="zh-CN" altLang="en-US" dirty="0"/>
              <a:t>的几个组成</a:t>
            </a:r>
            <a:endParaRPr lang="en-US" altLang="zh-CN" dirty="0"/>
          </a:p>
          <a:p>
            <a:endParaRPr lang="en-US" altLang="zh-CN" dirty="0"/>
          </a:p>
          <a:p>
            <a:r>
              <a:rPr lang="en-US" altLang="zh-CN" dirty="0" err="1"/>
              <a:t>Virtio</a:t>
            </a:r>
            <a:r>
              <a:rPr lang="en-US" altLang="zh-CN" dirty="0"/>
              <a:t> </a:t>
            </a:r>
            <a:r>
              <a:rPr lang="zh-CN" altLang="en-US" dirty="0"/>
              <a:t>其实就是 </a:t>
            </a:r>
            <a:r>
              <a:rPr lang="en-US" altLang="zh-CN" dirty="0"/>
              <a:t>Virtualization IO</a:t>
            </a:r>
            <a:r>
              <a:rPr lang="zh-CN" altLang="en-US" dirty="0"/>
              <a:t>，他其实就是一个协议来者的，这个协议支持多种类型的设备模拟，比如 </a:t>
            </a:r>
            <a:r>
              <a:rPr lang="en-US" altLang="zh-CN" dirty="0"/>
              <a:t>blk</a:t>
            </a:r>
            <a:r>
              <a:rPr lang="zh-CN" altLang="en-US" dirty="0"/>
              <a:t>，</a:t>
            </a:r>
            <a:r>
              <a:rPr lang="en-US" altLang="zh-CN" dirty="0"/>
              <a:t>net</a:t>
            </a:r>
            <a:r>
              <a:rPr lang="zh-CN" altLang="en-US" dirty="0"/>
              <a:t>，</a:t>
            </a:r>
            <a:r>
              <a:rPr lang="en-US" altLang="zh-CN" dirty="0"/>
              <a:t>console</a:t>
            </a:r>
            <a:r>
              <a:rPr lang="zh-CN" altLang="en-US" dirty="0"/>
              <a:t>，</a:t>
            </a:r>
            <a:r>
              <a:rPr lang="en-US" altLang="zh-CN" dirty="0"/>
              <a:t>input</a:t>
            </a:r>
            <a:r>
              <a:rPr lang="zh-CN" altLang="en-US" dirty="0"/>
              <a:t>之类的，有一个 比较有意思的是 </a:t>
            </a:r>
            <a:r>
              <a:rPr lang="en-US" altLang="zh-CN" dirty="0" err="1"/>
              <a:t>virtio</a:t>
            </a:r>
            <a:r>
              <a:rPr lang="en-US" altLang="zh-CN" dirty="0"/>
              <a:t> balloon</a:t>
            </a:r>
            <a:r>
              <a:rPr lang="zh-CN" altLang="en-US" dirty="0"/>
              <a:t>，这个跟内存分配有关系，</a:t>
            </a:r>
            <a:endParaRPr lang="en-US" altLang="zh-CN" dirty="0"/>
          </a:p>
          <a:p>
            <a:endParaRPr lang="en-US" altLang="zh-CN" dirty="0"/>
          </a:p>
          <a:p>
            <a:r>
              <a:rPr lang="en-US" altLang="zh-CN" dirty="0" err="1"/>
              <a:t>Virtio</a:t>
            </a:r>
            <a:r>
              <a:rPr lang="en-US" altLang="zh-CN" dirty="0"/>
              <a:t> </a:t>
            </a:r>
            <a:r>
              <a:rPr lang="zh-CN" altLang="en-US" dirty="0"/>
              <a:t>包括前后端，其实就是一个规范，而这根据一定的约束相互通信，共同完成设备访问请求</a:t>
            </a:r>
            <a:endParaRPr lang="en-US" altLang="zh-CN" dirty="0"/>
          </a:p>
          <a:p>
            <a:endParaRPr lang="en-US" altLang="zh-CN" dirty="0"/>
          </a:p>
          <a:p>
            <a:r>
              <a:rPr lang="zh-CN" altLang="en-US" dirty="0"/>
              <a:t>前后端通信需要通过 </a:t>
            </a:r>
            <a:r>
              <a:rPr lang="en-US" altLang="zh-CN" dirty="0" err="1"/>
              <a:t>Virt</a:t>
            </a:r>
            <a:r>
              <a:rPr lang="en-US" altLang="zh-CN" dirty="0"/>
              <a:t> queue </a:t>
            </a:r>
            <a:r>
              <a:rPr lang="zh-CN" altLang="en-US" dirty="0"/>
              <a:t>来实现</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18</a:t>
            </a:fld>
            <a:endParaRPr lang="zh-CN" altLang="en-US"/>
          </a:p>
        </p:txBody>
      </p:sp>
    </p:spTree>
    <p:extLst>
      <p:ext uri="{BB962C8B-B14F-4D97-AF65-F5344CB8AC3E}">
        <p14:creationId xmlns:p14="http://schemas.microsoft.com/office/powerpoint/2010/main" val="2958535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19</a:t>
            </a:fld>
            <a:endParaRPr lang="zh-CN" altLang="en-US"/>
          </a:p>
        </p:txBody>
      </p:sp>
    </p:spTree>
    <p:extLst>
      <p:ext uri="{BB962C8B-B14F-4D97-AF65-F5344CB8AC3E}">
        <p14:creationId xmlns:p14="http://schemas.microsoft.com/office/powerpoint/2010/main" val="3563368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20</a:t>
            </a:fld>
            <a:endParaRPr lang="zh-CN" altLang="en-US"/>
          </a:p>
        </p:txBody>
      </p:sp>
    </p:spTree>
    <p:extLst>
      <p:ext uri="{BB962C8B-B14F-4D97-AF65-F5344CB8AC3E}">
        <p14:creationId xmlns:p14="http://schemas.microsoft.com/office/powerpoint/2010/main" val="478143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不同于同步模拟设备的行为，中介传递设备能够将虚拟机的设备请求分发至非关键虚拟机所在核心代为处理。</a:t>
            </a:r>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中介传递设备被用于降低传统模拟设备陷入</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Hypervisor</a:t>
            </a:r>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所引入的实时性影响。</a:t>
            </a:r>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在异步任务服务流程中，</a:t>
            </a:r>
            <a:r>
              <a:rPr lang="en-US" altLang="zh-CN" sz="1200" kern="0" dirty="0">
                <a:effectLst/>
                <a:latin typeface="Times New Roman" panose="02020603050405020304" pitchFamily="18" charset="0"/>
                <a:ea typeface="宋体" panose="02010600030101010101" pitchFamily="2" charset="-122"/>
              </a:rPr>
              <a:t>Guest VM</a:t>
            </a:r>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模拟设备</a:t>
            </a:r>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请求</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会被</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Hypervisor</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封装为一个</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Rust</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的异步任务，</a:t>
            </a:r>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将任务插入</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执行器的</a:t>
            </a:r>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调度队列等待</a:t>
            </a:r>
            <a:r>
              <a:rPr lang="en-US" altLang="zh-CN" sz="1200" kern="0" dirty="0">
                <a:effectLst/>
                <a:latin typeface="Times New Roman" panose="02020603050405020304" pitchFamily="18" charset="0"/>
                <a:ea typeface="宋体" panose="02010600030101010101" pitchFamily="2" charset="-122"/>
              </a:rPr>
              <a:t>Hypervisor</a:t>
            </a:r>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的调度执行</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。这样就</a:t>
            </a:r>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完成一次异步任务创建。</a:t>
            </a:r>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此时，处理器会会立刻返回</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EL1</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层级恢复</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Guest VM</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的运行，无需等待</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IO</a:t>
            </a:r>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任务完成。</a:t>
            </a:r>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当异步任务完成，任务结果通过核间中断的方式发送至任务来源核心，并发送虚拟中断告知虚拟机当前任务已经完成。</a:t>
            </a:r>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200" kern="0" dirty="0">
                <a:effectLst/>
                <a:latin typeface="Times New Roman" panose="02020603050405020304" pitchFamily="18" charset="0"/>
                <a:ea typeface="宋体" panose="02010600030101010101" pitchFamily="2" charset="-122"/>
                <a:cs typeface="Times New Roman" panose="02020603050405020304" pitchFamily="18" charset="0"/>
              </a:rPr>
              <a:t>在整个异步任务流程中，虚拟机仅在</a:t>
            </a:r>
            <a:r>
              <a:rPr lang="zh-CN" altLang="en-US" sz="1000" kern="0" dirty="0">
                <a:effectLst/>
                <a:latin typeface="Times New Roman" panose="02020603050405020304" pitchFamily="18" charset="0"/>
                <a:ea typeface="宋体" panose="02010600030101010101" pitchFamily="2" charset="-122"/>
                <a:cs typeface="Times New Roman" panose="02020603050405020304" pitchFamily="18" charset="0"/>
              </a:rPr>
              <a:t>异步任务发起以及结束阶段陷入了</a:t>
            </a:r>
            <a:r>
              <a:rPr lang="en-US" altLang="zh-CN" sz="1000" kern="0" dirty="0">
                <a:effectLst/>
                <a:latin typeface="Times New Roman" panose="02020603050405020304" pitchFamily="18" charset="0"/>
                <a:ea typeface="宋体" panose="02010600030101010101" pitchFamily="2" charset="-122"/>
                <a:cs typeface="Times New Roman" panose="02020603050405020304" pitchFamily="18" charset="0"/>
              </a:rPr>
              <a:t>Rust-</a:t>
            </a:r>
            <a:r>
              <a:rPr lang="en-US" altLang="zh-CN" sz="1000" kern="0" dirty="0" err="1">
                <a:effectLst/>
                <a:latin typeface="Times New Roman" panose="02020603050405020304" pitchFamily="18" charset="0"/>
                <a:ea typeface="宋体" panose="02010600030101010101" pitchFamily="2" charset="-122"/>
                <a:cs typeface="Times New Roman" panose="02020603050405020304" pitchFamily="18" charset="0"/>
              </a:rPr>
              <a:t>Shyper</a:t>
            </a:r>
            <a:r>
              <a:rPr lang="zh-CN" altLang="en-US" sz="1000" kern="0" dirty="0">
                <a:effectLst/>
                <a:latin typeface="Times New Roman" panose="02020603050405020304" pitchFamily="18" charset="0"/>
                <a:ea typeface="宋体" panose="02010600030101010101" pitchFamily="2" charset="-122"/>
                <a:cs typeface="Times New Roman" panose="02020603050405020304" pitchFamily="18" charset="0"/>
              </a:rPr>
              <a:t>，在异步任务的执行阶段，处理器依然处于虚拟机层级，不会影响虚拟机上任务的正常执行，从而达到</a:t>
            </a:r>
            <a:r>
              <a:rPr lang="en-US" altLang="zh-CN" sz="1000" kern="0" dirty="0">
                <a:effectLst/>
                <a:latin typeface="Times New Roman" panose="02020603050405020304" pitchFamily="18" charset="0"/>
                <a:ea typeface="宋体" panose="02010600030101010101" pitchFamily="2" charset="-122"/>
                <a:cs typeface="Times New Roman" panose="02020603050405020304" pitchFamily="18" charset="0"/>
              </a:rPr>
              <a:t>VM-EXIT-LESS</a:t>
            </a:r>
            <a:r>
              <a:rPr lang="zh-CN" altLang="en-US" sz="1000" kern="0" dirty="0">
                <a:effectLst/>
                <a:latin typeface="Times New Roman" panose="02020603050405020304" pitchFamily="18" charset="0"/>
                <a:ea typeface="宋体" panose="02010600030101010101" pitchFamily="2" charset="-122"/>
                <a:cs typeface="Times New Roman" panose="02020603050405020304" pitchFamily="18" charset="0"/>
              </a:rPr>
              <a:t>的目的，为虚拟机提供实时保障。</a:t>
            </a: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21</a:t>
            </a:fld>
            <a:endParaRPr lang="zh-CN" altLang="en-US"/>
          </a:p>
        </p:txBody>
      </p:sp>
    </p:spTree>
    <p:extLst>
      <p:ext uri="{BB962C8B-B14F-4D97-AF65-F5344CB8AC3E}">
        <p14:creationId xmlns:p14="http://schemas.microsoft.com/office/powerpoint/2010/main" val="287443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首先再简单介绍一下项目背景</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2</a:t>
            </a:fld>
            <a:endParaRPr lang="zh-CN" altLang="en-US"/>
          </a:p>
        </p:txBody>
      </p:sp>
    </p:spTree>
    <p:extLst>
      <p:ext uri="{BB962C8B-B14F-4D97-AF65-F5344CB8AC3E}">
        <p14:creationId xmlns:p14="http://schemas.microsoft.com/office/powerpoint/2010/main" val="3519209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为了评估</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虚拟机的</a:t>
            </a:r>
            <a:r>
              <a:rPr lang="en-US" altLang="zh-CN" sz="1800" kern="0" dirty="0">
                <a:effectLst/>
                <a:latin typeface="Times New Roman" panose="02020603050405020304" pitchFamily="18" charset="0"/>
                <a:ea typeface="宋体" panose="02010600030101010101" pitchFamily="2" charset="-122"/>
              </a:rPr>
              <a:t>I/O</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性能，本文选用</a:t>
            </a:r>
            <a:r>
              <a:rPr lang="en-US" altLang="zh-CN" sz="1800" kern="0" dirty="0" err="1">
                <a:effectLst/>
                <a:latin typeface="Times New Roman" panose="02020603050405020304" pitchFamily="18" charset="0"/>
                <a:ea typeface="宋体" panose="02010600030101010101" pitchFamily="2" charset="-122"/>
              </a:rPr>
              <a:t>IOZone</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对虚拟机磁盘</a:t>
            </a:r>
            <a:r>
              <a:rPr lang="en-US" altLang="zh-CN" sz="1800" kern="0" dirty="0">
                <a:effectLst/>
                <a:latin typeface="Times New Roman" panose="02020603050405020304" pitchFamily="18" charset="0"/>
                <a:ea typeface="宋体" panose="02010600030101010101" pitchFamily="2" charset="-122"/>
              </a:rPr>
              <a:t>I/O</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性能进行了全面的评估。</a:t>
            </a:r>
            <a:r>
              <a:rPr lang="zh-CN" altLang="en-US" sz="1800" dirty="0">
                <a:latin typeface="+mj-ea"/>
                <a:ea typeface="+mj-ea"/>
              </a:rPr>
              <a:t>测试结果表明</a:t>
            </a:r>
            <a:r>
              <a:rPr lang="en-US" altLang="zh-CN" sz="1800" dirty="0">
                <a:latin typeface="+mj-ea"/>
                <a:ea typeface="+mj-ea"/>
              </a:rPr>
              <a:t>Rust-</a:t>
            </a:r>
            <a:r>
              <a:rPr lang="en-US" altLang="zh-CN" sz="1800" dirty="0" err="1">
                <a:latin typeface="+mj-ea"/>
                <a:ea typeface="+mj-ea"/>
              </a:rPr>
              <a:t>Shyper</a:t>
            </a:r>
            <a:r>
              <a:rPr lang="zh-CN" altLang="en-US" sz="1800" dirty="0">
                <a:latin typeface="+mj-ea"/>
                <a:ea typeface="+mj-ea"/>
              </a:rPr>
              <a:t>虚拟机的</a:t>
            </a:r>
            <a:r>
              <a:rPr lang="en-US" altLang="zh-CN" sz="1800" dirty="0">
                <a:latin typeface="+mj-ea"/>
                <a:ea typeface="+mj-ea"/>
              </a:rPr>
              <a:t>I/O</a:t>
            </a:r>
            <a:r>
              <a:rPr lang="zh-CN" altLang="en-US" sz="1800" dirty="0">
                <a:latin typeface="+mj-ea"/>
                <a:ea typeface="+mj-ea"/>
              </a:rPr>
              <a:t>性能达到原生操作系统的</a:t>
            </a:r>
            <a:r>
              <a:rPr lang="en-US" altLang="zh-CN" sz="1800" dirty="0">
                <a:solidFill>
                  <a:srgbClr val="FF0000"/>
                </a:solidFill>
                <a:latin typeface="+mj-ea"/>
                <a:ea typeface="+mj-ea"/>
              </a:rPr>
              <a:t>90%</a:t>
            </a:r>
            <a:endParaRPr lang="en-US" altLang="zh-CN" sz="1800" dirty="0">
              <a:latin typeface="+mj-ea"/>
              <a:ea typeface="+mj-ea"/>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被测对象包括</a:t>
            </a:r>
            <a:r>
              <a:rPr lang="en-US" altLang="zh-CN" sz="1800" kern="0" dirty="0">
                <a:effectLst/>
                <a:latin typeface="Times New Roman" panose="02020603050405020304" pitchFamily="18" charset="0"/>
                <a:ea typeface="宋体" panose="02010600030101010101" pitchFamily="2" charset="-122"/>
              </a:rPr>
              <a:t>L4T</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err="1">
                <a:effectLst/>
                <a:latin typeface="Times New Roman" panose="02020603050405020304" pitchFamily="18" charset="0"/>
                <a:ea typeface="宋体" panose="02010600030101010101" pitchFamily="2" charset="-122"/>
              </a:rPr>
              <a:t>SyberX</a:t>
            </a:r>
            <a:r>
              <a:rPr lang="en-US" altLang="zh-CN" sz="1800" kern="0" dirty="0">
                <a:effectLst/>
                <a:latin typeface="Times New Roman" panose="02020603050405020304" pitchFamily="18" charset="0"/>
                <a:ea typeface="宋体" panose="02010600030101010101" pitchFamily="2" charset="-122"/>
              </a:rPr>
              <a:t>-GVM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Rust-</a:t>
            </a:r>
            <a:r>
              <a:rPr lang="en-US" altLang="zh-CN" sz="1800" kern="0" dirty="0" err="1">
                <a:effectLst/>
                <a:latin typeface="Times New Roman" panose="02020603050405020304" pitchFamily="18" charset="0"/>
                <a:ea typeface="宋体" panose="02010600030101010101" pitchFamily="2" charset="-122"/>
              </a:rPr>
              <a:t>Shyper</a:t>
            </a:r>
            <a:r>
              <a:rPr lang="en-US" altLang="zh-CN" sz="1800" kern="0" dirty="0">
                <a:effectLst/>
                <a:latin typeface="Times New Roman" panose="02020603050405020304" pitchFamily="18" charset="0"/>
                <a:ea typeface="宋体" panose="02010600030101010101" pitchFamily="2" charset="-122"/>
              </a:rPr>
              <a:t>-GVM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KVM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，测试条目包括</a:t>
            </a:r>
            <a:r>
              <a:rPr lang="en-US" altLang="zh-CN" sz="1800" kern="0" dirty="0">
                <a:effectLst/>
                <a:latin typeface="Times New Roman" panose="02020603050405020304" pitchFamily="18" charset="0"/>
                <a:ea typeface="宋体" panose="02010600030101010101" pitchFamily="2" charset="-122"/>
              </a:rPr>
              <a:t>1K</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2K</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4K</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8K</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16K</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64K</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512K</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1M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0" dirty="0">
                <a:effectLst/>
                <a:latin typeface="Times New Roman" panose="02020603050405020304" pitchFamily="18" charset="0"/>
                <a:ea typeface="宋体" panose="02010600030101010101" pitchFamily="2" charset="-122"/>
              </a:rPr>
              <a:t>4M</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的随机读写、顺序读写、重复读写的吞吐量</a:t>
            </a:r>
            <a:r>
              <a:rPr lang="zh-CN" altLang="en-US" sz="18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F7834711-1268-4CE2-B987-3BAC6E79CE54}" type="slidenum">
              <a:rPr lang="zh-CN" altLang="en-US" smtClean="0"/>
              <a:t>23</a:t>
            </a:fld>
            <a:endParaRPr lang="zh-CN" altLang="en-US"/>
          </a:p>
        </p:txBody>
      </p:sp>
    </p:spTree>
    <p:extLst>
      <p:ext uri="{BB962C8B-B14F-4D97-AF65-F5344CB8AC3E}">
        <p14:creationId xmlns:p14="http://schemas.microsoft.com/office/powerpoint/2010/main" val="3215406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最后是总结与展望</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24</a:t>
            </a:fld>
            <a:endParaRPr lang="zh-CN" altLang="en-US"/>
          </a:p>
        </p:txBody>
      </p:sp>
    </p:spTree>
    <p:extLst>
      <p:ext uri="{BB962C8B-B14F-4D97-AF65-F5344CB8AC3E}">
        <p14:creationId xmlns:p14="http://schemas.microsoft.com/office/powerpoint/2010/main" val="284368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25</a:t>
            </a:fld>
            <a:endParaRPr lang="zh-CN" altLang="en-US"/>
          </a:p>
        </p:txBody>
      </p:sp>
    </p:spTree>
    <p:extLst>
      <p:ext uri="{BB962C8B-B14F-4D97-AF65-F5344CB8AC3E}">
        <p14:creationId xmlns:p14="http://schemas.microsoft.com/office/powerpoint/2010/main" val="4222556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26</a:t>
            </a:fld>
            <a:endParaRPr lang="zh-CN" altLang="en-US"/>
          </a:p>
        </p:txBody>
      </p:sp>
    </p:spTree>
    <p:extLst>
      <p:ext uri="{BB962C8B-B14F-4D97-AF65-F5344CB8AC3E}">
        <p14:creationId xmlns:p14="http://schemas.microsoft.com/office/powerpoint/2010/main" val="463016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这是我的邮箱</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27</a:t>
            </a:fld>
            <a:endParaRPr lang="zh-CN" altLang="en-US"/>
          </a:p>
        </p:txBody>
      </p:sp>
    </p:spTree>
    <p:extLst>
      <p:ext uri="{BB962C8B-B14F-4D97-AF65-F5344CB8AC3E}">
        <p14:creationId xmlns:p14="http://schemas.microsoft.com/office/powerpoint/2010/main" val="169427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rPr>
              <a:t>虚拟化包含上下文切换、调度、异常和中断处理、电源管理、设备模拟等基本功能，与操作系统存在一定的相似之处</a:t>
            </a:r>
            <a:endParaRPr lang="en-US" altLang="zh-CN" sz="1800" kern="100" dirty="0">
              <a:effectLst/>
              <a:latin typeface="Times New Roman" panose="02020603050405020304" pitchFamily="18" charset="0"/>
              <a:ea typeface="宋体" panose="02010600030101010101" pitchFamily="2" charset="-122"/>
            </a:endParaRPr>
          </a:p>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rPr>
              <a:t>用来达成虚拟化的软件，也就是</a:t>
            </a:r>
            <a:r>
              <a:rPr lang="en-US" altLang="zh-CN" sz="1800" kern="100" dirty="0">
                <a:effectLst/>
                <a:latin typeface="Times New Roman" panose="02020603050405020304" pitchFamily="18" charset="0"/>
                <a:ea typeface="宋体" panose="02010600030101010101" pitchFamily="2" charset="-122"/>
              </a:rPr>
              <a:t>Hypervisor</a:t>
            </a:r>
            <a:r>
              <a:rPr lang="zh-CN" altLang="en-US" sz="1800" kern="100" dirty="0">
                <a:effectLst/>
                <a:latin typeface="Times New Roman" panose="02020603050405020304" pitchFamily="18" charset="0"/>
                <a:ea typeface="宋体" panose="02010600030101010101" pitchFamily="2" charset="-122"/>
              </a:rPr>
              <a:t>主要分为以下两类；</a:t>
            </a:r>
            <a:endParaRPr lang="en-US" altLang="zh-CN" sz="1800" kern="100" dirty="0">
              <a:effectLst/>
              <a:latin typeface="Times New Roman" panose="02020603050405020304" pitchFamily="18" charset="0"/>
              <a:ea typeface="宋体" panose="02010600030101010101" pitchFamily="2" charset="-122"/>
            </a:endParaRPr>
          </a:p>
          <a:p>
            <a:pPr marL="342900" lvl="0" indent="-342900" algn="just">
              <a:lnSpc>
                <a:spcPct val="150000"/>
              </a:lnSpc>
              <a:buFont typeface="+mj-lt"/>
              <a:buAutoNum type="arabicParenR"/>
            </a:pPr>
            <a:r>
              <a:rPr lang="en-US" altLang="zh-CN" sz="1800" kern="100" dirty="0">
                <a:effectLst/>
                <a:latin typeface="Times New Roman" panose="02020603050405020304" pitchFamily="18" charset="0"/>
                <a:ea typeface="宋体" panose="02010600030101010101" pitchFamily="2" charset="-122"/>
              </a:rPr>
              <a:t>Type-1</a:t>
            </a:r>
            <a:r>
              <a:rPr lang="zh-CN" altLang="zh-CN" sz="1800" kern="100" dirty="0">
                <a:effectLst/>
                <a:latin typeface="Times New Roman" panose="02020603050405020304" pitchFamily="18" charset="0"/>
                <a:ea typeface="宋体" panose="02010600030101010101" pitchFamily="2" charset="-122"/>
              </a:rPr>
              <a:t>型：</a:t>
            </a:r>
            <a:r>
              <a:rPr lang="zh-CN" altLang="en-US" sz="1800" kern="100" dirty="0">
                <a:effectLst/>
                <a:latin typeface="Times New Roman" panose="02020603050405020304" pitchFamily="18" charset="0"/>
                <a:ea typeface="宋体" panose="02010600030101010101" pitchFamily="2" charset="-122"/>
              </a:rPr>
              <a:t>也就是</a:t>
            </a:r>
            <a:r>
              <a:rPr lang="zh-CN" altLang="zh-CN" sz="1800" kern="100" dirty="0">
                <a:effectLst/>
                <a:latin typeface="Times New Roman" panose="02020603050405020304" pitchFamily="18" charset="0"/>
                <a:ea typeface="宋体" panose="02010600030101010101" pitchFamily="2" charset="-122"/>
              </a:rPr>
              <a:t>原生或者裸机</a:t>
            </a:r>
            <a:r>
              <a:rPr lang="en-US" altLang="zh-CN" sz="1800" kern="100" dirty="0">
                <a:effectLst/>
                <a:latin typeface="Times New Roman" panose="02020603050405020304" pitchFamily="18" charset="0"/>
                <a:ea typeface="宋体" panose="02010600030101010101" pitchFamily="2" charset="-122"/>
              </a:rPr>
              <a:t>Hypervisor</a:t>
            </a:r>
            <a:r>
              <a:rPr lang="zh-CN" altLang="zh-CN" sz="1800" kern="100" dirty="0">
                <a:effectLst/>
                <a:latin typeface="Times New Roman" panose="02020603050405020304" pitchFamily="18" charset="0"/>
                <a:ea typeface="宋体" panose="02010600030101010101" pitchFamily="2" charset="-122"/>
              </a:rPr>
              <a:t>。这类</a:t>
            </a:r>
            <a:r>
              <a:rPr lang="en-US" altLang="zh-CN" sz="1800" kern="100" dirty="0">
                <a:effectLst/>
                <a:latin typeface="Times New Roman" panose="02020603050405020304" pitchFamily="18" charset="0"/>
                <a:ea typeface="宋体" panose="02010600030101010101" pitchFamily="2" charset="-122"/>
              </a:rPr>
              <a:t>Hypervisor</a:t>
            </a:r>
            <a:r>
              <a:rPr lang="zh-CN" altLang="zh-CN" sz="1800" kern="100" dirty="0">
                <a:effectLst/>
                <a:latin typeface="Times New Roman" panose="02020603050405020304" pitchFamily="18" charset="0"/>
                <a:ea typeface="宋体" panose="02010600030101010101" pitchFamily="2" charset="-122"/>
              </a:rPr>
              <a:t>直接在主机硬件上</a:t>
            </a:r>
            <a:r>
              <a:rPr lang="zh-CN" altLang="en-US" sz="1800" kern="100" dirty="0">
                <a:effectLst/>
                <a:latin typeface="Times New Roman" panose="02020603050405020304" pitchFamily="18" charset="0"/>
                <a:ea typeface="宋体" panose="02010600030101010101" pitchFamily="2" charset="-122"/>
              </a:rPr>
              <a:t>运行</a:t>
            </a:r>
            <a:r>
              <a:rPr lang="zh-CN" altLang="zh-CN" sz="1800" kern="100" dirty="0">
                <a:effectLst/>
                <a:latin typeface="Times New Roman" panose="02020603050405020304" pitchFamily="18" charset="0"/>
                <a:ea typeface="宋体" panose="02010600030101010101" pitchFamily="2" charset="-122"/>
              </a:rPr>
              <a:t>。</a:t>
            </a:r>
          </a:p>
          <a:p>
            <a:pPr marL="342900" lvl="0" indent="-342900" algn="just">
              <a:lnSpc>
                <a:spcPct val="150000"/>
              </a:lnSpc>
              <a:buFont typeface="+mj-lt"/>
              <a:buAutoNum type="arabicParenR"/>
            </a:pPr>
            <a:r>
              <a:rPr lang="en-US" altLang="zh-CN" sz="1800" kern="100" dirty="0">
                <a:effectLst/>
                <a:latin typeface="Times New Roman" panose="02020603050405020304" pitchFamily="18" charset="0"/>
                <a:ea typeface="宋体" panose="02010600030101010101" pitchFamily="2" charset="-122"/>
              </a:rPr>
              <a:t>Type-2</a:t>
            </a:r>
            <a:r>
              <a:rPr lang="zh-CN" altLang="zh-CN" sz="1800" kern="100" dirty="0">
                <a:effectLst/>
                <a:latin typeface="Times New Roman" panose="02020603050405020304" pitchFamily="18" charset="0"/>
                <a:ea typeface="宋体" panose="02010600030101010101" pitchFamily="2" charset="-122"/>
              </a:rPr>
              <a:t>型：即宿主机</a:t>
            </a:r>
            <a:r>
              <a:rPr lang="en-US" altLang="zh-CN" sz="1800" kern="100" dirty="0">
                <a:effectLst/>
                <a:latin typeface="Times New Roman" panose="02020603050405020304" pitchFamily="18" charset="0"/>
                <a:ea typeface="宋体" panose="02010600030101010101" pitchFamily="2" charset="-122"/>
              </a:rPr>
              <a:t>Hypervisor</a:t>
            </a:r>
            <a:r>
              <a:rPr lang="zh-CN" altLang="zh-CN" sz="1800" kern="100" dirty="0">
                <a:effectLst/>
                <a:latin typeface="Times New Roman" panose="02020603050405020304" pitchFamily="18" charset="0"/>
                <a:ea typeface="宋体" panose="02010600030101010101" pitchFamily="2" charset="-122"/>
              </a:rPr>
              <a:t>。这类</a:t>
            </a:r>
            <a:r>
              <a:rPr lang="en-US" altLang="zh-CN" sz="1800" kern="100" dirty="0">
                <a:effectLst/>
                <a:latin typeface="Times New Roman" panose="02020603050405020304" pitchFamily="18" charset="0"/>
                <a:ea typeface="宋体" panose="02010600030101010101" pitchFamily="2" charset="-122"/>
              </a:rPr>
              <a:t>Hypervisor</a:t>
            </a:r>
            <a:r>
              <a:rPr lang="zh-CN" altLang="zh-CN" sz="1800" kern="100" dirty="0">
                <a:effectLst/>
                <a:latin typeface="Times New Roman" panose="02020603050405020304" pitchFamily="18" charset="0"/>
                <a:ea typeface="宋体" panose="02010600030101010101" pitchFamily="2" charset="-122"/>
              </a:rPr>
              <a:t>作为主机操作系统上的一个进程，通过宿主操作系统抽象出客户虚拟机。</a:t>
            </a:r>
            <a:endParaRPr lang="en-US" altLang="zh-CN" sz="1800" kern="100" dirty="0">
              <a:effectLst/>
              <a:latin typeface="Times New Roman" panose="02020603050405020304" pitchFamily="18" charset="0"/>
              <a:ea typeface="宋体" panose="02010600030101010101" pitchFamily="2" charset="-122"/>
            </a:endParaRPr>
          </a:p>
          <a:p>
            <a:pPr marL="0" lvl="0" indent="0" algn="just">
              <a:lnSpc>
                <a:spcPct val="150000"/>
              </a:lnSpc>
              <a:buFont typeface="+mj-lt"/>
              <a:buNone/>
            </a:pPr>
            <a:endParaRPr lang="en-US" altLang="zh-CN" sz="1800" kern="100" dirty="0">
              <a:effectLst/>
              <a:latin typeface="Times New Roman" panose="02020603050405020304" pitchFamily="18" charset="0"/>
              <a:ea typeface="宋体" panose="02010600030101010101" pitchFamily="2" charset="-122"/>
            </a:endParaRPr>
          </a:p>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rPr>
              <a:t>当然随着</a:t>
            </a:r>
            <a:r>
              <a:rPr lang="en-US" altLang="zh-CN" sz="1800" kern="100" dirty="0">
                <a:effectLst/>
                <a:latin typeface="Times New Roman" panose="02020603050405020304" pitchFamily="18" charset="0"/>
                <a:ea typeface="宋体" panose="02010600030101010101" pitchFamily="2" charset="-122"/>
              </a:rPr>
              <a:t>Hypervisor </a:t>
            </a:r>
            <a:r>
              <a:rPr lang="zh-CN" altLang="en-US" sz="1800" kern="100" dirty="0">
                <a:effectLst/>
                <a:latin typeface="Times New Roman" panose="02020603050405020304" pitchFamily="18" charset="0"/>
                <a:ea typeface="宋体" panose="02010600030101010101" pitchFamily="2" charset="-122"/>
              </a:rPr>
              <a:t>的发展这种界限也越来越模糊，很多应该在 </a:t>
            </a:r>
            <a:r>
              <a:rPr lang="en-US" altLang="zh-CN" sz="1800" kern="100" dirty="0">
                <a:effectLst/>
                <a:latin typeface="Times New Roman" panose="02020603050405020304" pitchFamily="18" charset="0"/>
                <a:ea typeface="宋体" panose="02010600030101010101" pitchFamily="2" charset="-122"/>
              </a:rPr>
              <a:t>Hypervisor </a:t>
            </a:r>
            <a:r>
              <a:rPr lang="zh-CN" altLang="en-US" sz="1800" kern="100" dirty="0">
                <a:effectLst/>
                <a:latin typeface="Times New Roman" panose="02020603050405020304" pitchFamily="18" charset="0"/>
                <a:ea typeface="宋体" panose="02010600030101010101" pitchFamily="2" charset="-122"/>
              </a:rPr>
              <a:t>内部实现的功能都被放在了 </a:t>
            </a:r>
            <a:r>
              <a:rPr lang="en-US" altLang="zh-CN" sz="1800" kern="100" dirty="0">
                <a:effectLst/>
                <a:latin typeface="Times New Roman" panose="02020603050405020304" pitchFamily="18" charset="0"/>
                <a:ea typeface="宋体" panose="02010600030101010101" pitchFamily="2" charset="-122"/>
              </a:rPr>
              <a:t>Linux </a:t>
            </a:r>
            <a:r>
              <a:rPr lang="zh-CN" altLang="en-US" sz="1800" kern="100" dirty="0">
                <a:effectLst/>
                <a:latin typeface="Times New Roman" panose="02020603050405020304" pitchFamily="18" charset="0"/>
                <a:ea typeface="宋体" panose="02010600030101010101" pitchFamily="2" charset="-122"/>
              </a:rPr>
              <a:t>里面去做，比如 </a:t>
            </a:r>
            <a:r>
              <a:rPr lang="en-US" altLang="zh-CN" sz="1800" kern="100" dirty="0">
                <a:effectLst/>
                <a:latin typeface="Times New Roman" panose="02020603050405020304" pitchFamily="18" charset="0"/>
                <a:ea typeface="宋体" panose="02010600030101010101" pitchFamily="2" charset="-122"/>
              </a:rPr>
              <a:t>KVM </a:t>
            </a:r>
            <a:r>
              <a:rPr lang="zh-CN" altLang="en-US" sz="1800" kern="100" dirty="0">
                <a:effectLst/>
                <a:latin typeface="Times New Roman" panose="02020603050405020304" pitchFamily="18" charset="0"/>
                <a:ea typeface="宋体" panose="02010600030101010101" pitchFamily="2" charset="-122"/>
              </a:rPr>
              <a:t>就一直说不清楚自己是哪个类型的 </a:t>
            </a:r>
            <a:r>
              <a:rPr lang="en-US" altLang="zh-CN" sz="1800" kern="100" dirty="0">
                <a:effectLst/>
                <a:latin typeface="Times New Roman" panose="02020603050405020304" pitchFamily="18" charset="0"/>
                <a:ea typeface="宋体" panose="02010600030101010101" pitchFamily="2" charset="-122"/>
              </a:rPr>
              <a:t>Hypervisor</a:t>
            </a:r>
            <a:r>
              <a:rPr lang="zh-CN" altLang="en-US" sz="1800" kern="100" dirty="0">
                <a:effectLst/>
                <a:latin typeface="Times New Roman" panose="02020603050405020304" pitchFamily="18" charset="0"/>
                <a:ea typeface="宋体" panose="02010600030101010101" pitchFamily="2" charset="-122"/>
              </a:rPr>
              <a:t>，文档里说的是 </a:t>
            </a:r>
            <a:r>
              <a:rPr lang="en-US" altLang="zh-CN" sz="1800" kern="100" dirty="0">
                <a:effectLst/>
                <a:latin typeface="Times New Roman" panose="02020603050405020304" pitchFamily="18" charset="0"/>
                <a:ea typeface="宋体" panose="02010600030101010101" pitchFamily="2" charset="-122"/>
              </a:rPr>
              <a:t>Type1</a:t>
            </a:r>
            <a:r>
              <a:rPr lang="zh-CN" altLang="en-US" sz="1800" kern="100" dirty="0">
                <a:effectLst/>
                <a:latin typeface="Times New Roman" panose="02020603050405020304" pitchFamily="18" charset="0"/>
                <a:ea typeface="宋体" panose="02010600030101010101" pitchFamily="2" charset="-122"/>
              </a:rPr>
              <a:t>，但是它的 </a:t>
            </a:r>
            <a:r>
              <a:rPr lang="en-US" altLang="zh-CN" sz="1800" kern="100" dirty="0">
                <a:effectLst/>
                <a:latin typeface="Times New Roman" panose="02020603050405020304" pitchFamily="18" charset="0"/>
                <a:ea typeface="宋体" panose="02010600030101010101" pitchFamily="2" charset="-122"/>
              </a:rPr>
              <a:t>host OS </a:t>
            </a:r>
            <a:r>
              <a:rPr lang="zh-CN" altLang="en-US" sz="1800" kern="100" dirty="0">
                <a:effectLst/>
                <a:latin typeface="Times New Roman" panose="02020603050405020304" pitchFamily="18" charset="0"/>
                <a:ea typeface="宋体" panose="02010600030101010101" pitchFamily="2" charset="-122"/>
              </a:rPr>
              <a:t>其实是 </a:t>
            </a:r>
            <a:r>
              <a:rPr lang="en-US" altLang="zh-CN" sz="1800" kern="100" dirty="0">
                <a:effectLst/>
                <a:latin typeface="Times New Roman" panose="02020603050405020304" pitchFamily="18" charset="0"/>
                <a:ea typeface="宋体" panose="02010600030101010101" pitchFamily="2" charset="-122"/>
              </a:rPr>
              <a:t>Linux</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rPr>
              <a:t>依赖 </a:t>
            </a:r>
            <a:r>
              <a:rPr lang="en-US" altLang="zh-CN" sz="1800" kern="100" dirty="0" err="1">
                <a:effectLst/>
                <a:latin typeface="Times New Roman" panose="02020603050405020304" pitchFamily="18" charset="0"/>
                <a:ea typeface="宋体" panose="02010600030101010101" pitchFamily="2" charset="-122"/>
              </a:rPr>
              <a:t>qemu</a:t>
            </a:r>
            <a:r>
              <a:rPr lang="zh-CN" altLang="en-US" sz="1800" kern="100" dirty="0">
                <a:effectLst/>
                <a:latin typeface="Times New Roman" panose="02020603050405020304" pitchFamily="18" charset="0"/>
                <a:ea typeface="宋体" panose="02010600030101010101" pitchFamily="2" charset="-122"/>
              </a:rPr>
              <a:t>，</a:t>
            </a:r>
            <a:r>
              <a:rPr lang="en-US" altLang="zh-CN" sz="1800" kern="100" dirty="0" err="1">
                <a:effectLst/>
                <a:latin typeface="Times New Roman" panose="02020603050405020304" pitchFamily="18" charset="0"/>
                <a:ea typeface="宋体" panose="02010600030101010101" pitchFamily="2" charset="-122"/>
              </a:rPr>
              <a:t>libvirt</a:t>
            </a:r>
            <a:r>
              <a:rPr lang="en-US" altLang="zh-CN" sz="1800" kern="100" dirty="0">
                <a:effectLst/>
                <a:latin typeface="Times New Roman" panose="02020603050405020304" pitchFamily="18" charset="0"/>
                <a:ea typeface="宋体" panose="02010600030101010101" pitchFamily="2" charset="-122"/>
              </a:rPr>
              <a:t> </a:t>
            </a:r>
            <a:r>
              <a:rPr lang="zh-CN" altLang="en-US" sz="1800" kern="100" dirty="0">
                <a:effectLst/>
                <a:latin typeface="Times New Roman" panose="02020603050405020304" pitchFamily="18" charset="0"/>
                <a:ea typeface="宋体" panose="02010600030101010101" pitchFamily="2" charset="-122"/>
              </a:rPr>
              <a:t>之类的工具对运行在上面的</a:t>
            </a:r>
            <a:r>
              <a:rPr lang="en-US" altLang="zh-CN" sz="1800" kern="100" dirty="0">
                <a:effectLst/>
                <a:latin typeface="Times New Roman" panose="02020603050405020304" pitchFamily="18" charset="0"/>
                <a:ea typeface="宋体" panose="02010600030101010101" pitchFamily="2" charset="-122"/>
              </a:rPr>
              <a:t>VM</a:t>
            </a:r>
            <a:r>
              <a:rPr lang="zh-CN" altLang="en-US" sz="1800" kern="100" dirty="0">
                <a:effectLst/>
                <a:latin typeface="Times New Roman" panose="02020603050405020304" pitchFamily="18" charset="0"/>
                <a:ea typeface="宋体" panose="02010600030101010101" pitchFamily="2" charset="-122"/>
              </a:rPr>
              <a:t>进行管理</a:t>
            </a:r>
            <a:endParaRPr lang="en-US" altLang="zh-CN" sz="1800" kern="100" dirty="0">
              <a:effectLst/>
              <a:latin typeface="Times New Roman" panose="02020603050405020304" pitchFamily="18" charset="0"/>
              <a:ea typeface="宋体" panose="02010600030101010101" pitchFamily="2" charset="-122"/>
            </a:endParaRPr>
          </a:p>
          <a:p>
            <a:pPr marL="0" lvl="0" indent="0" algn="just">
              <a:lnSpc>
                <a:spcPct val="150000"/>
              </a:lnSpc>
              <a:buFont typeface="+mj-lt"/>
              <a:buNone/>
            </a:pPr>
            <a:endParaRPr lang="en-US" altLang="zh-CN" sz="1800" kern="100" dirty="0">
              <a:effectLst/>
              <a:latin typeface="Times New Roman" panose="02020603050405020304" pitchFamily="18" charset="0"/>
              <a:ea typeface="宋体" panose="02010600030101010101" pitchFamily="2" charset="-122"/>
            </a:endParaRPr>
          </a:p>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rPr>
              <a:t>我们的 </a:t>
            </a:r>
            <a:r>
              <a:rPr lang="en-US" altLang="zh-CN" sz="1800" kern="100" dirty="0">
                <a:effectLst/>
                <a:latin typeface="Times New Roman" panose="02020603050405020304" pitchFamily="18" charset="0"/>
                <a:ea typeface="宋体" panose="02010600030101010101" pitchFamily="2" charset="-122"/>
              </a:rPr>
              <a:t>Rust-</a:t>
            </a:r>
            <a:r>
              <a:rPr lang="en-US" altLang="zh-CN" sz="1800" kern="100" dirty="0" err="1">
                <a:effectLst/>
                <a:latin typeface="Times New Roman" panose="02020603050405020304" pitchFamily="18" charset="0"/>
                <a:ea typeface="宋体" panose="02010600030101010101" pitchFamily="2" charset="-122"/>
              </a:rPr>
              <a:t>Shyper</a:t>
            </a:r>
            <a:r>
              <a:rPr lang="en-US" altLang="zh-CN" sz="1800" kern="100" dirty="0">
                <a:effectLst/>
                <a:latin typeface="Times New Roman" panose="02020603050405020304" pitchFamily="18" charset="0"/>
                <a:ea typeface="宋体" panose="02010600030101010101" pitchFamily="2" charset="-122"/>
              </a:rPr>
              <a:t> </a:t>
            </a:r>
            <a:r>
              <a:rPr lang="zh-CN" altLang="en-US" sz="1800" kern="100" dirty="0">
                <a:effectLst/>
                <a:latin typeface="Times New Roman" panose="02020603050405020304" pitchFamily="18" charset="0"/>
                <a:ea typeface="宋体" panose="02010600030101010101" pitchFamily="2" charset="-122"/>
              </a:rPr>
              <a:t>就是一个 </a:t>
            </a:r>
            <a:r>
              <a:rPr lang="en-US" altLang="zh-CN" sz="1800" kern="100" dirty="0">
                <a:effectLst/>
                <a:latin typeface="Times New Roman" panose="02020603050405020304" pitchFamily="18" charset="0"/>
                <a:ea typeface="宋体" panose="02010600030101010101" pitchFamily="2" charset="-122"/>
              </a:rPr>
              <a:t>Type-1 </a:t>
            </a:r>
            <a:r>
              <a:rPr lang="zh-CN" altLang="en-US" sz="1800" kern="100" dirty="0">
                <a:effectLst/>
                <a:latin typeface="Times New Roman" panose="02020603050405020304" pitchFamily="18" charset="0"/>
                <a:ea typeface="宋体" panose="02010600030101010101" pitchFamily="2" charset="-122"/>
              </a:rPr>
              <a:t>型的 </a:t>
            </a:r>
            <a:r>
              <a:rPr lang="en-US" altLang="zh-CN" sz="1800" kern="100" dirty="0">
                <a:effectLst/>
                <a:latin typeface="Times New Roman" panose="02020603050405020304" pitchFamily="18" charset="0"/>
                <a:ea typeface="宋体" panose="02010600030101010101" pitchFamily="2" charset="-122"/>
              </a:rPr>
              <a:t>Hypervisor</a:t>
            </a:r>
          </a:p>
          <a:p>
            <a:pPr marL="0" lvl="0" indent="0" algn="just">
              <a:lnSpc>
                <a:spcPct val="150000"/>
              </a:lnSpc>
              <a:buFont typeface="+mj-lt"/>
              <a:buNone/>
            </a:pPr>
            <a:endParaRPr lang="en-US" altLang="zh-CN" sz="1800" kern="100" dirty="0">
              <a:effectLst/>
              <a:latin typeface="Times New Roman" panose="02020603050405020304" pitchFamily="18" charset="0"/>
              <a:ea typeface="宋体" panose="02010600030101010101" pitchFamily="2" charset="-122"/>
            </a:endParaRPr>
          </a:p>
          <a:p>
            <a:pPr marL="0" lvl="0" indent="0" algn="just">
              <a:lnSpc>
                <a:spcPct val="150000"/>
              </a:lnSpc>
              <a:buFont typeface="+mj-lt"/>
              <a:buNone/>
            </a:pPr>
            <a:r>
              <a:rPr lang="zh-CN" altLang="en-US" sz="1800" kern="100" dirty="0">
                <a:effectLst/>
                <a:latin typeface="Times New Roman" panose="02020603050405020304" pitchFamily="18" charset="0"/>
                <a:ea typeface="宋体" panose="02010600030101010101" pitchFamily="2" charset="-122"/>
              </a:rPr>
              <a:t>具体的虚拟化方法可大致分为三类：</a:t>
            </a:r>
            <a:endParaRPr lang="zh-CN" altLang="zh-CN" sz="1800" kern="100" dirty="0">
              <a:effectLst/>
              <a:latin typeface="Times New Roman" panose="02020603050405020304" pitchFamily="18" charset="0"/>
              <a:ea typeface="宋体" panose="02010600030101010101" pitchFamily="2" charset="-122"/>
            </a:endParaRPr>
          </a:p>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一是全虚拟化，不依赖特定硬件，无需修改操作系统内核，主要依靠二进制翻译；</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二是准虚拟化或者半虚拟化，同样不依赖硬件，但需要修改系统内核来和</a:t>
            </a:r>
            <a:r>
              <a:rPr lang="en-US" altLang="zh-CN" dirty="0">
                <a:latin typeface="微软雅黑 Light" panose="020B0502040204020203" pitchFamily="34" charset="-122"/>
              </a:rPr>
              <a:t>Hypervisor</a:t>
            </a:r>
            <a:r>
              <a:rPr lang="zh-CN" altLang="en-US" dirty="0">
                <a:latin typeface="微软雅黑 Light" panose="020B0502040204020203" pitchFamily="34" charset="-122"/>
              </a:rPr>
              <a:t>进行交互；</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三是目前最常用的硬件辅助的全虚拟化，基于处理器的硬件虚拟化扩展，无需修改内核，就可以降低虚拟化的开销；</a:t>
            </a:r>
            <a:endParaRPr lang="zh-CN" altLang="en-US"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3</a:t>
            </a:fld>
            <a:endParaRPr lang="zh-CN" altLang="en-US"/>
          </a:p>
        </p:txBody>
      </p:sp>
    </p:spTree>
    <p:extLst>
      <p:ext uri="{BB962C8B-B14F-4D97-AF65-F5344CB8AC3E}">
        <p14:creationId xmlns:p14="http://schemas.microsoft.com/office/powerpoint/2010/main" val="3182022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Rusty </a:t>
            </a:r>
            <a:r>
              <a:rPr lang="en-US" altLang="zh-CN" dirty="0" err="1">
                <a:effectLst/>
              </a:rPr>
              <a:t>Shyper</a:t>
            </a:r>
            <a:r>
              <a:rPr lang="en-US" altLang="zh-CN" dirty="0">
                <a:effectLst/>
              </a:rPr>
              <a:t> </a:t>
            </a:r>
            <a:r>
              <a:rPr lang="zh-CN" altLang="en-US" dirty="0">
                <a:effectLst/>
              </a:rPr>
              <a:t>主要设计为面向 车载、智能座舱等混合关键系统嵌入式虚拟化的场景。</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现在的嵌入式系统变得页越来越复杂，既需要传感器数据采集等专用功能，也需要图形界面等通用功能。硬件也从单核转向多核，可以同时运行多个任务。</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嵌入式软件也相应变得越来越复杂，需要同时运行和管理关键任务和非关键任务，变成了一个混合关键系统。虚拟化恰好可以满足上述需求，为这类混合关键系统提供隔离，保障关键任务的执行，同时提高资源的利用率。</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F7834711-1268-4CE2-B987-3BAC6E79CE54}" type="slidenum">
              <a:rPr lang="zh-CN" altLang="en-US" smtClean="0"/>
              <a:t>4</a:t>
            </a:fld>
            <a:endParaRPr lang="zh-CN" altLang="en-US"/>
          </a:p>
        </p:txBody>
      </p:sp>
    </p:spTree>
    <p:extLst>
      <p:ext uri="{BB962C8B-B14F-4D97-AF65-F5344CB8AC3E}">
        <p14:creationId xmlns:p14="http://schemas.microsoft.com/office/powerpoint/2010/main" val="416042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latin typeface="Arial" panose="020B0604020202020204" pitchFamily="34" charset="0"/>
              </a:rPr>
              <a:t>常见的虚拟化解决方案，最出名的应该是 </a:t>
            </a:r>
            <a:r>
              <a:rPr lang="en-US" altLang="zh-CN" dirty="0">
                <a:latin typeface="Arial" panose="020B0604020202020204" pitchFamily="34" charset="0"/>
              </a:rPr>
              <a:t>QEMU/KVM </a:t>
            </a:r>
            <a:r>
              <a:rPr lang="zh-CN" altLang="en-US" dirty="0">
                <a:latin typeface="Arial" panose="020B0604020202020204" pitchFamily="34" charset="0"/>
              </a:rPr>
              <a:t>和 </a:t>
            </a:r>
            <a:r>
              <a:rPr lang="en-US" altLang="zh-CN" dirty="0">
                <a:latin typeface="Arial" panose="020B0604020202020204" pitchFamily="34" charset="0"/>
              </a:rPr>
              <a:t>Xen </a:t>
            </a:r>
          </a:p>
          <a:p>
            <a:pPr eaLnBrk="1" hangingPunct="1"/>
            <a:endParaRPr lang="en-US" altLang="zh-CN" dirty="0">
              <a:latin typeface="Arial" panose="020B0604020202020204" pitchFamily="34" charset="0"/>
            </a:endParaRPr>
          </a:p>
          <a:p>
            <a:pPr eaLnBrk="1" hangingPunct="1"/>
            <a:r>
              <a:rPr lang="en-US" altLang="zh-CN" dirty="0" err="1">
                <a:latin typeface="Arial" panose="020B0604020202020204" pitchFamily="34" charset="0"/>
              </a:rPr>
              <a:t>Strato</a:t>
            </a:r>
            <a:r>
              <a:rPr lang="en-US" altLang="zh-CN" dirty="0">
                <a:latin typeface="Arial" panose="020B0604020202020204" pitchFamily="34" charset="0"/>
              </a:rPr>
              <a:t> </a:t>
            </a:r>
            <a:r>
              <a:rPr lang="en-US" altLang="zh-CN" dirty="0" err="1">
                <a:latin typeface="Arial" panose="020B0604020202020204" pitchFamily="34" charset="0"/>
              </a:rPr>
              <a:t>Virt</a:t>
            </a:r>
            <a:r>
              <a:rPr lang="en-US" altLang="zh-CN" dirty="0">
                <a:latin typeface="Arial" panose="020B0604020202020204" pitchFamily="34" charset="0"/>
              </a:rPr>
              <a:t> </a:t>
            </a:r>
            <a:r>
              <a:rPr lang="zh-CN" altLang="en-US" dirty="0">
                <a:latin typeface="Arial" panose="020B0604020202020204" pitchFamily="34" charset="0"/>
              </a:rPr>
              <a:t>是华为开发的一个 基于 </a:t>
            </a:r>
            <a:r>
              <a:rPr lang="en-US" altLang="zh-CN" dirty="0">
                <a:latin typeface="Arial" panose="020B0604020202020204" pitchFamily="34" charset="0"/>
              </a:rPr>
              <a:t>Rust </a:t>
            </a:r>
            <a:r>
              <a:rPr lang="zh-CN" altLang="en-US" dirty="0">
                <a:latin typeface="Arial" panose="020B0604020202020204" pitchFamily="34" charset="0"/>
              </a:rPr>
              <a:t>的</a:t>
            </a:r>
            <a:r>
              <a:rPr lang="en-US" altLang="zh-CN" dirty="0">
                <a:latin typeface="Arial" panose="020B0604020202020204" pitchFamily="34" charset="0"/>
              </a:rPr>
              <a:t>Hypervisor</a:t>
            </a:r>
            <a:r>
              <a:rPr lang="zh-CN" altLang="en-US" dirty="0">
                <a:latin typeface="Arial" panose="020B0604020202020204" pitchFamily="34" charset="0"/>
              </a:rPr>
              <a:t>，应该是一个 </a:t>
            </a:r>
            <a:r>
              <a:rPr lang="en-US" altLang="zh-CN" dirty="0">
                <a:latin typeface="Arial" panose="020B0604020202020204" pitchFamily="34" charset="0"/>
              </a:rPr>
              <a:t>VMM</a:t>
            </a:r>
            <a:r>
              <a:rPr lang="zh-CN" altLang="en-US" dirty="0">
                <a:latin typeface="Arial" panose="020B0604020202020204" pitchFamily="34" charset="0"/>
              </a:rPr>
              <a:t>，后端还是 </a:t>
            </a:r>
            <a:r>
              <a:rPr lang="en-US" altLang="zh-CN" dirty="0">
                <a:latin typeface="Arial" panose="020B0604020202020204" pitchFamily="34" charset="0"/>
              </a:rPr>
              <a:t>KVM</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ACRN </a:t>
            </a:r>
            <a:r>
              <a:rPr lang="zh-CN" altLang="en-US" dirty="0">
                <a:latin typeface="Arial" panose="020B0604020202020204" pitchFamily="34" charset="0"/>
              </a:rPr>
              <a:t>是一个 </a:t>
            </a:r>
            <a:r>
              <a:rPr lang="en-US" altLang="zh-CN" dirty="0">
                <a:latin typeface="Arial" panose="020B0604020202020204" pitchFamily="34" charset="0"/>
              </a:rPr>
              <a:t>Intel </a:t>
            </a:r>
            <a:r>
              <a:rPr lang="zh-CN" altLang="en-US" dirty="0">
                <a:latin typeface="Arial" panose="020B0604020202020204" pitchFamily="34" charset="0"/>
              </a:rPr>
              <a:t>中国开发的面向嵌入式的</a:t>
            </a:r>
            <a:r>
              <a:rPr lang="en-US" altLang="zh-CN" dirty="0">
                <a:latin typeface="Arial" panose="020B0604020202020204" pitchFamily="34" charset="0"/>
              </a:rPr>
              <a:t>Hypervisor</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Xen </a:t>
            </a:r>
            <a:r>
              <a:rPr lang="zh-CN" altLang="en-US" dirty="0">
                <a:latin typeface="Arial" panose="020B0604020202020204" pitchFamily="34" charset="0"/>
              </a:rPr>
              <a:t>和 </a:t>
            </a:r>
            <a:r>
              <a:rPr lang="en-US" altLang="zh-CN" dirty="0">
                <a:latin typeface="Arial" panose="020B0604020202020204" pitchFamily="34" charset="0"/>
              </a:rPr>
              <a:t>ACRN </a:t>
            </a:r>
            <a:r>
              <a:rPr lang="zh-CN" altLang="en-US" dirty="0">
                <a:latin typeface="Arial" panose="020B0604020202020204" pitchFamily="34" charset="0"/>
              </a:rPr>
              <a:t>跟我们在结构设计上有很多相似的地方</a:t>
            </a:r>
            <a:endParaRPr lang="zh-CN" altLang="zh-CN" dirty="0">
              <a:latin typeface="Arial" panose="020B0604020202020204" pitchFamily="34" charset="0"/>
            </a:endParaRPr>
          </a:p>
        </p:txBody>
      </p:sp>
      <p:sp>
        <p:nvSpPr>
          <p:cNvPr id="4" name="灯片编号占位符 3"/>
          <p:cNvSpPr>
            <a:spLocks noGrp="1"/>
          </p:cNvSpPr>
          <p:nvPr>
            <p:ph type="sldNum" sz="quarter" idx="5"/>
          </p:nvPr>
        </p:nvSpPr>
        <p:spPr/>
        <p:txBody>
          <a:bodyPr/>
          <a:lstStyle/>
          <a:p>
            <a:fld id="{F7834711-1268-4CE2-B987-3BAC6E79CE54}" type="slidenum">
              <a:rPr lang="zh-CN" altLang="en-US" smtClean="0"/>
              <a:t>5</a:t>
            </a:fld>
            <a:endParaRPr lang="zh-CN" altLang="en-US"/>
          </a:p>
        </p:txBody>
      </p:sp>
    </p:spTree>
    <p:extLst>
      <p:ext uri="{BB962C8B-B14F-4D97-AF65-F5344CB8AC3E}">
        <p14:creationId xmlns:p14="http://schemas.microsoft.com/office/powerpoint/2010/main" val="2741298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但在嵌入式环境中应用虚拟化技术也带来了很多挑战和要求。我们主要总结出以下四点：</a:t>
            </a:r>
            <a:endParaRPr lang="en-US" altLang="zh-CN" dirty="0">
              <a:effectLs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effectLst/>
              </a:rPr>
              <a:t>轻量化：</a:t>
            </a:r>
            <a:r>
              <a:rPr lang="en-US" altLang="zh-CN" dirty="0">
                <a:effectLst/>
              </a:rPr>
              <a:t>Hypervisor</a:t>
            </a:r>
            <a:r>
              <a:rPr lang="zh-CN" altLang="en-US" dirty="0">
                <a:effectLst/>
              </a:rPr>
              <a:t>本体应尽可能的小，最小化可信计算基，增加系统的可靠性和安全性；</a:t>
            </a:r>
            <a:endParaRPr lang="en-US" altLang="zh-CN" dirty="0">
              <a:effectLs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effectLst/>
              </a:rPr>
              <a:t>高效率：</a:t>
            </a:r>
            <a:r>
              <a:rPr lang="en-US" altLang="zh-CN" dirty="0">
                <a:effectLst/>
              </a:rPr>
              <a:t>Hypervisor</a:t>
            </a:r>
            <a:r>
              <a:rPr lang="zh-CN" altLang="en-US" dirty="0">
                <a:effectLst/>
              </a:rPr>
              <a:t>仅占有极少的系统资源，运行时的性能开销尽可能小；</a:t>
            </a:r>
            <a:endParaRPr lang="en-US" altLang="zh-CN" dirty="0">
              <a:effectLs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effectLst/>
              </a:rPr>
              <a:t>隔离性：各个</a:t>
            </a:r>
            <a:r>
              <a:rPr lang="en-US" altLang="zh-CN" dirty="0">
                <a:effectLst/>
              </a:rPr>
              <a:t>VM</a:t>
            </a:r>
            <a:r>
              <a:rPr lang="zh-CN" altLang="en-US" dirty="0">
                <a:effectLst/>
              </a:rPr>
              <a:t>的运行状态、硬件资源、故障等相互隔离，不能相互影响；</a:t>
            </a:r>
            <a:endParaRPr lang="en-US" altLang="zh-CN" dirty="0">
              <a:effectLs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zh-CN" altLang="en-US" dirty="0">
                <a:effectLst/>
              </a:rPr>
              <a:t>高性能高实时：上层</a:t>
            </a:r>
            <a:r>
              <a:rPr lang="en-US" altLang="zh-CN" dirty="0">
                <a:effectLst/>
              </a:rPr>
              <a:t>VM</a:t>
            </a:r>
            <a:r>
              <a:rPr lang="zh-CN" altLang="en-US" dirty="0">
                <a:effectLst/>
              </a:rPr>
              <a:t>的性能应尽可能接近</a:t>
            </a:r>
            <a:r>
              <a:rPr lang="en-US" altLang="zh-CN" dirty="0">
                <a:effectLst/>
              </a:rPr>
              <a:t>bare-metal</a:t>
            </a:r>
            <a:r>
              <a:rPr lang="zh-CN" altLang="en-US" dirty="0">
                <a:effectLst/>
              </a:rPr>
              <a:t>；为满足嵌入式对实时性能的要求，应尽量减少</a:t>
            </a:r>
            <a:r>
              <a:rPr lang="en-US" altLang="zh-CN" dirty="0">
                <a:effectLst/>
              </a:rPr>
              <a:t>VM-Exit</a:t>
            </a:r>
            <a:r>
              <a:rPr lang="zh-CN" altLang="en-US" dirty="0">
                <a:effectLst/>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F7834711-1268-4CE2-B987-3BAC6E79CE54}" type="slidenum">
              <a:rPr lang="zh-CN" altLang="en-US" smtClean="0"/>
              <a:t>6</a:t>
            </a:fld>
            <a:endParaRPr lang="zh-CN" altLang="en-US"/>
          </a:p>
        </p:txBody>
      </p:sp>
    </p:spTree>
    <p:extLst>
      <p:ext uri="{BB962C8B-B14F-4D97-AF65-F5344CB8AC3E}">
        <p14:creationId xmlns:p14="http://schemas.microsoft.com/office/powerpoint/2010/main" val="895721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左图是本文实现的</a:t>
            </a:r>
            <a:r>
              <a:rPr lang="en-US" altLang="zh-CN" dirty="0"/>
              <a:t>Rust-</a:t>
            </a:r>
            <a:r>
              <a:rPr lang="en-US" altLang="zh-CN" dirty="0" err="1"/>
              <a:t>Shyper</a:t>
            </a:r>
            <a:r>
              <a:rPr lang="zh-CN" altLang="en-US" dirty="0"/>
              <a:t>虚拟机监视器架构图，</a:t>
            </a:r>
            <a:r>
              <a:rPr lang="en-US" altLang="zh-CN" dirty="0"/>
              <a:t>(</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r>
              <a:rPr lang="en-US" altLang="zh-CN" dirty="0"/>
              <a:t>)</a:t>
            </a:r>
            <a:r>
              <a:rPr lang="zh-CN" altLang="en-US" dirty="0"/>
              <a:t>最底层为</a:t>
            </a:r>
            <a:r>
              <a:rPr lang="en-US" altLang="zh-CN" dirty="0"/>
              <a:t>AArch64</a:t>
            </a:r>
            <a:r>
              <a:rPr lang="zh-CN" altLang="en-US" dirty="0"/>
              <a:t>硬件平台，本文实现的</a:t>
            </a:r>
            <a:r>
              <a:rPr lang="en-US" altLang="zh-CN" dirty="0"/>
              <a:t>Rust-</a:t>
            </a:r>
            <a:r>
              <a:rPr lang="en-US" altLang="zh-CN" dirty="0" err="1"/>
              <a:t>Shyper</a:t>
            </a:r>
            <a:r>
              <a:rPr lang="zh-CN" altLang="en-US" dirty="0"/>
              <a:t>可以在树莓派</a:t>
            </a:r>
            <a:r>
              <a:rPr lang="en-US" altLang="zh-CN" dirty="0"/>
              <a:t>4B</a:t>
            </a:r>
            <a:r>
              <a:rPr lang="zh-CN" altLang="en-US" dirty="0"/>
              <a:t>与</a:t>
            </a:r>
            <a:r>
              <a:rPr lang="en-US" altLang="zh-CN" dirty="0"/>
              <a:t>Nidia Jetson TX2</a:t>
            </a:r>
            <a:r>
              <a:rPr lang="zh-CN" altLang="en-US" dirty="0"/>
              <a:t>平台上运行。</a:t>
            </a:r>
            <a:r>
              <a:rPr lang="en-US" altLang="zh-CN" dirty="0"/>
              <a:t>(</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r>
              <a:rPr lang="en-US" altLang="zh-CN" dirty="0"/>
              <a:t>)</a:t>
            </a:r>
            <a:r>
              <a:rPr lang="zh-CN" altLang="en-US" dirty="0"/>
              <a:t>中间层为虚拟机监视器层级，主要包括</a:t>
            </a:r>
            <a:r>
              <a:rPr lang="en-US" altLang="zh-CN" dirty="0"/>
              <a:t>5</a:t>
            </a:r>
            <a:r>
              <a:rPr lang="zh-CN" altLang="en-US" dirty="0"/>
              <a:t>种虚拟机陷入事件的捕获处理以及</a:t>
            </a:r>
            <a:r>
              <a:rPr lang="en-US" altLang="zh-CN" dirty="0"/>
              <a:t>12</a:t>
            </a:r>
            <a:r>
              <a:rPr lang="zh-CN" altLang="en-US" dirty="0"/>
              <a:t>个功能模块的实现。</a:t>
            </a:r>
            <a:r>
              <a:rPr lang="en-US" altLang="zh-CN" dirty="0"/>
              <a:t>(</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r>
              <a:rPr lang="en-US" altLang="zh-CN" dirty="0"/>
              <a:t>)</a:t>
            </a:r>
            <a:r>
              <a:rPr lang="zh-CN" altLang="en-US" dirty="0"/>
              <a:t>最上层为虚拟机层级，</a:t>
            </a:r>
            <a:r>
              <a:rPr lang="en-US" altLang="zh-CN" dirty="0"/>
              <a:t>Rust-</a:t>
            </a:r>
            <a:r>
              <a:rPr lang="en-US" altLang="zh-CN" dirty="0" err="1"/>
              <a:t>Shyper</a:t>
            </a:r>
            <a:r>
              <a:rPr lang="zh-CN" altLang="en-US" dirty="0"/>
              <a:t>能够支持管理虚拟机</a:t>
            </a:r>
            <a:r>
              <a:rPr lang="en-US" altLang="zh-CN" dirty="0"/>
              <a:t>MVM</a:t>
            </a:r>
            <a:r>
              <a:rPr lang="zh-CN" altLang="en-US" dirty="0"/>
              <a:t>、通用虚拟机</a:t>
            </a:r>
            <a:r>
              <a:rPr lang="en-US" altLang="zh-CN" dirty="0"/>
              <a:t>GVM</a:t>
            </a:r>
            <a:r>
              <a:rPr lang="zh-CN" altLang="en-US" dirty="0"/>
              <a:t>、实时虚拟机</a:t>
            </a:r>
            <a:r>
              <a:rPr lang="en-US" altLang="zh-CN" dirty="0"/>
              <a:t>RTVM</a:t>
            </a:r>
            <a:r>
              <a:rPr lang="zh-CN" altLang="en-US" dirty="0"/>
              <a:t>三种不同类别的虚拟机，</a:t>
            </a:r>
            <a:r>
              <a:rPr lang="en-US" altLang="zh-CN" dirty="0"/>
              <a:t>(</a:t>
            </a:r>
            <a:r>
              <a:rPr lang="en-US" altLang="zh-CN" sz="1200" kern="0" dirty="0">
                <a:effectLst/>
                <a:latin typeface="Times New Roman" panose="02020603050405020304" pitchFamily="18" charset="0"/>
                <a:ea typeface="宋体" panose="02010600030101010101" pitchFamily="2" charset="-122"/>
                <a:cs typeface="Times New Roman" panose="02020603050405020304" pitchFamily="18" charset="0"/>
              </a:rPr>
              <a:t>click</a:t>
            </a:r>
            <a:r>
              <a:rPr lang="en-US" altLang="zh-CN" dirty="0"/>
              <a:t>)</a:t>
            </a:r>
            <a:r>
              <a:rPr lang="zh-CN" altLang="en-US" dirty="0"/>
              <a:t>为了便于对虚拟机进行创建、管理，本文实现了专用的</a:t>
            </a:r>
            <a:r>
              <a:rPr lang="en-US" altLang="zh-CN" dirty="0" err="1"/>
              <a:t>linux</a:t>
            </a:r>
            <a:r>
              <a:rPr lang="zh-CN" altLang="en-US" dirty="0"/>
              <a:t>内核模块以及用户态命令行工具。</a:t>
            </a:r>
            <a:endParaRPr lang="en-US" altLang="zh-CN" dirty="0"/>
          </a:p>
          <a:p>
            <a:endParaRPr lang="en-US" altLang="zh-CN" dirty="0"/>
          </a:p>
          <a:p>
            <a:r>
              <a:rPr lang="en-US" altLang="zh-CN" dirty="0"/>
              <a:t>//</a:t>
            </a:r>
            <a:r>
              <a:rPr lang="zh-CN" altLang="en-US" dirty="0"/>
              <a:t>（</a:t>
            </a:r>
            <a:r>
              <a:rPr lang="en-US" altLang="zh-CN" dirty="0"/>
              <a:t>Rust-</a:t>
            </a:r>
            <a:r>
              <a:rPr lang="en-US" altLang="zh-CN" dirty="0" err="1"/>
              <a:t>Shyper</a:t>
            </a:r>
            <a:r>
              <a:rPr lang="zh-CN" altLang="en-US" dirty="0"/>
              <a:t>具有以下五个基本特点：（念</a:t>
            </a:r>
            <a:r>
              <a:rPr lang="en-US" altLang="zh-CN" dirty="0"/>
              <a:t>PPT</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8</a:t>
            </a:fld>
            <a:endParaRPr lang="zh-CN" altLang="en-US"/>
          </a:p>
        </p:txBody>
      </p:sp>
    </p:spTree>
    <p:extLst>
      <p:ext uri="{BB962C8B-B14F-4D97-AF65-F5344CB8AC3E}">
        <p14:creationId xmlns:p14="http://schemas.microsoft.com/office/powerpoint/2010/main" val="36653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Rust-</a:t>
            </a:r>
            <a:r>
              <a:rPr lang="en-US" altLang="zh-CN" dirty="0" err="1"/>
              <a:t>Shyper</a:t>
            </a:r>
            <a:r>
              <a:rPr lang="en-US" altLang="zh-CN" dirty="0"/>
              <a:t> </a:t>
            </a:r>
            <a:r>
              <a:rPr lang="zh-CN" altLang="en-US" dirty="0"/>
              <a:t>在开发伊始是面向 </a:t>
            </a:r>
            <a:r>
              <a:rPr lang="en-US" altLang="zh-CN" dirty="0"/>
              <a:t>Nvidia TX2 </a:t>
            </a:r>
            <a:r>
              <a:rPr lang="zh-CN" altLang="en-US" dirty="0"/>
              <a:t>平台的，因此 </a:t>
            </a:r>
            <a:r>
              <a:rPr lang="en-US" altLang="zh-CN" dirty="0"/>
              <a:t>Nvidia TX2 </a:t>
            </a:r>
            <a:r>
              <a:rPr lang="zh-CN" altLang="en-US" dirty="0"/>
              <a:t>是我们主要的开发平台，在</a:t>
            </a:r>
            <a:r>
              <a:rPr lang="en-US" altLang="zh-CN" dirty="0"/>
              <a:t>Nvidia TX2 </a:t>
            </a:r>
            <a:r>
              <a:rPr lang="zh-CN" altLang="en-US" dirty="0"/>
              <a:t>平台上支持 </a:t>
            </a:r>
            <a:r>
              <a:rPr lang="en-US" altLang="zh-CN" dirty="0"/>
              <a:t>smmuV2</a:t>
            </a:r>
            <a:r>
              <a:rPr lang="zh-CN" altLang="en-US" dirty="0"/>
              <a:t>，并且支持虚拟机热更新技术</a:t>
            </a:r>
            <a:endParaRPr lang="en-US" altLang="zh-CN" dirty="0"/>
          </a:p>
          <a:p>
            <a:r>
              <a:rPr lang="zh-CN" altLang="en-US" dirty="0"/>
              <a:t>在开发过程中需要进行相应的功能模块测试，故我们移植了可以在 </a:t>
            </a:r>
            <a:r>
              <a:rPr lang="en-US" altLang="zh-CN" dirty="0"/>
              <a:t>QEMU </a:t>
            </a:r>
            <a:r>
              <a:rPr lang="zh-CN" altLang="en-US" dirty="0"/>
              <a:t>模拟器上运行的版本，为了支持足够的串口输出我们需要修改并编译 </a:t>
            </a:r>
            <a:r>
              <a:rPr lang="en-US" altLang="zh-CN" dirty="0"/>
              <a:t>QEMU </a:t>
            </a:r>
            <a:r>
              <a:rPr lang="zh-CN" altLang="en-US" dirty="0"/>
              <a:t>源代码，嵌套虚拟化可能存在问题，仅用作验证，性能测试</a:t>
            </a:r>
            <a:endParaRPr lang="en-US" altLang="zh-CN" dirty="0"/>
          </a:p>
          <a:p>
            <a:r>
              <a:rPr lang="zh-CN" altLang="en-US" dirty="0"/>
              <a:t>项目后期我们进行了树莓派</a:t>
            </a:r>
            <a:r>
              <a:rPr lang="en-US" altLang="zh-CN" dirty="0"/>
              <a:t>4B</a:t>
            </a:r>
            <a:r>
              <a:rPr lang="zh-CN" altLang="en-US" dirty="0"/>
              <a:t>的移植，同样支持 虚拟机热更新与迁移，但是 树莓派上面没有 </a:t>
            </a:r>
            <a:r>
              <a:rPr lang="en-US" altLang="zh-CN" dirty="0"/>
              <a:t>SMMU</a:t>
            </a:r>
            <a:r>
              <a:rPr lang="zh-CN" altLang="en-US" dirty="0"/>
              <a:t>，所以在树莓派上的直通设备需要保证 </a:t>
            </a:r>
            <a:r>
              <a:rPr lang="en-US" altLang="zh-CN" dirty="0"/>
              <a:t>IPA </a:t>
            </a:r>
            <a:r>
              <a:rPr lang="zh-CN" altLang="en-US" dirty="0"/>
              <a:t>与 </a:t>
            </a:r>
            <a:r>
              <a:rPr lang="en-US" altLang="zh-CN" dirty="0"/>
              <a:t>PA </a:t>
            </a:r>
            <a:r>
              <a:rPr lang="zh-CN" altLang="en-US" dirty="0"/>
              <a:t>一致且连续，下一节课会讲一下向树莓派的移植以及</a:t>
            </a:r>
            <a:r>
              <a:rPr lang="en-US" altLang="zh-CN" dirty="0"/>
              <a:t>rust-</a:t>
            </a:r>
            <a:r>
              <a:rPr lang="en-US" altLang="zh-CN" dirty="0" err="1"/>
              <a:t>shyper</a:t>
            </a:r>
            <a:r>
              <a:rPr lang="zh-CN" altLang="en-US" dirty="0"/>
              <a:t>的平台抽象设计</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F7834711-1268-4CE2-B987-3BAC6E79CE54}" type="slidenum">
              <a:rPr lang="zh-CN" altLang="en-US" smtClean="0"/>
              <a:t>9</a:t>
            </a:fld>
            <a:endParaRPr lang="zh-CN" altLang="en-US"/>
          </a:p>
        </p:txBody>
      </p:sp>
    </p:spTree>
    <p:extLst>
      <p:ext uri="{BB962C8B-B14F-4D97-AF65-F5344CB8AC3E}">
        <p14:creationId xmlns:p14="http://schemas.microsoft.com/office/powerpoint/2010/main" val="190890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Rust-</a:t>
            </a:r>
            <a:r>
              <a:rPr lang="en-US" altLang="zh-CN" dirty="0" err="1"/>
              <a:t>Shyper</a:t>
            </a:r>
            <a:r>
              <a:rPr lang="zh-CN" altLang="en-US" dirty="0"/>
              <a:t>引入了 </a:t>
            </a:r>
            <a:r>
              <a:rPr lang="en-US" altLang="zh-CN" dirty="0"/>
              <a:t>Monitor VM </a:t>
            </a:r>
            <a:r>
              <a:rPr lang="zh-CN" altLang="en-US" dirty="0"/>
              <a:t>设计，也就是监控或者管理</a:t>
            </a:r>
            <a:r>
              <a:rPr lang="en-US" altLang="zh-CN" dirty="0"/>
              <a:t>VM</a:t>
            </a:r>
            <a:r>
              <a:rPr lang="zh-CN" altLang="en-US" dirty="0"/>
              <a:t>，下面简要介绍一下 </a:t>
            </a:r>
            <a:r>
              <a:rPr lang="en-US" altLang="zh-CN" dirty="0"/>
              <a:t>Rust-</a:t>
            </a:r>
            <a:r>
              <a:rPr lang="en-US" altLang="zh-CN" dirty="0" err="1"/>
              <a:t>Shyper</a:t>
            </a:r>
            <a:r>
              <a:rPr lang="en-US" altLang="zh-CN" dirty="0"/>
              <a:t> </a:t>
            </a:r>
            <a:r>
              <a:rPr lang="zh-CN" altLang="en-US" dirty="0"/>
              <a:t>上运行的 </a:t>
            </a:r>
            <a:r>
              <a:rPr lang="en-US" altLang="zh-CN" dirty="0"/>
              <a:t>VM </a:t>
            </a:r>
            <a:r>
              <a:rPr lang="zh-CN" altLang="en-US" dirty="0"/>
              <a:t>类型</a:t>
            </a:r>
          </a:p>
        </p:txBody>
      </p:sp>
      <p:sp>
        <p:nvSpPr>
          <p:cNvPr id="4" name="灯片编号占位符 3"/>
          <p:cNvSpPr>
            <a:spLocks noGrp="1"/>
          </p:cNvSpPr>
          <p:nvPr>
            <p:ph type="sldNum" sz="quarter" idx="5"/>
          </p:nvPr>
        </p:nvSpPr>
        <p:spPr/>
        <p:txBody>
          <a:bodyPr/>
          <a:lstStyle/>
          <a:p>
            <a:fld id="{F7834711-1268-4CE2-B987-3BAC6E79CE54}" type="slidenum">
              <a:rPr lang="zh-CN" altLang="en-US" smtClean="0"/>
              <a:t>10</a:t>
            </a:fld>
            <a:endParaRPr lang="zh-CN" altLang="en-US"/>
          </a:p>
        </p:txBody>
      </p:sp>
    </p:spTree>
    <p:extLst>
      <p:ext uri="{BB962C8B-B14F-4D97-AF65-F5344CB8AC3E}">
        <p14:creationId xmlns:p14="http://schemas.microsoft.com/office/powerpoint/2010/main" val="808484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856724-3157-4233-A738-FDDAC8235C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0898" r="19717"/>
          <a:stretch/>
        </p:blipFill>
        <p:spPr>
          <a:xfrm>
            <a:off x="-5505" y="0"/>
            <a:ext cx="5199786" cy="7019420"/>
          </a:xfrm>
          <a:prstGeom prst="parallelogram">
            <a:avLst/>
          </a:prstGeom>
        </p:spPr>
      </p:pic>
      <p:cxnSp>
        <p:nvCxnSpPr>
          <p:cNvPr id="54" name="直接连接符 53">
            <a:extLst>
              <a:ext uri="{FF2B5EF4-FFF2-40B4-BE49-F238E27FC236}">
                <a16:creationId xmlns:a16="http://schemas.microsoft.com/office/drawing/2014/main" id="{57555536-8985-4418-9A40-F68D1E319496}"/>
              </a:ext>
            </a:extLst>
          </p:cNvPr>
          <p:cNvCxnSpPr>
            <a:cxnSpLocks/>
          </p:cNvCxnSpPr>
          <p:nvPr userDrawn="1"/>
        </p:nvCxnSpPr>
        <p:spPr>
          <a:xfrm>
            <a:off x="10267418" y="3517444"/>
            <a:ext cx="121579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文本占位符 2">
            <a:extLst>
              <a:ext uri="{FF2B5EF4-FFF2-40B4-BE49-F238E27FC236}">
                <a16:creationId xmlns:a16="http://schemas.microsoft.com/office/drawing/2014/main" id="{7CA697CC-6610-44FD-BF4C-FB7A50E284AE}"/>
              </a:ext>
            </a:extLst>
          </p:cNvPr>
          <p:cNvSpPr>
            <a:spLocks noGrp="1"/>
          </p:cNvSpPr>
          <p:nvPr>
            <p:ph type="body" sz="quarter" idx="10" hasCustomPrompt="1"/>
          </p:nvPr>
        </p:nvSpPr>
        <p:spPr>
          <a:xfrm>
            <a:off x="5181680" y="1937822"/>
            <a:ext cx="6301532" cy="701731"/>
          </a:xfrm>
          <a:noFill/>
        </p:spPr>
        <p:txBody>
          <a:bodyPr wrap="square" lIns="0" rIns="0" rtlCol="0">
            <a:spAutoFit/>
          </a:bodyPr>
          <a:lstStyle>
            <a:lvl1pPr marL="0" indent="0" algn="r">
              <a:buFontTx/>
              <a:buNone/>
              <a:defRPr lang="zh-CN" altLang="en-US" sz="4400" b="1" spc="300" dirty="0" smtClean="0">
                <a:solidFill>
                  <a:schemeClr val="accent1"/>
                </a:solidFill>
                <a:latin typeface="+mj-ea"/>
                <a:ea typeface="+mj-ea"/>
              </a:defRPr>
            </a:lvl1pPr>
          </a:lstStyle>
          <a:p>
            <a:pPr algn="r"/>
            <a:r>
              <a:rPr lang="zh-CN" altLang="en-US" sz="4400" b="1" spc="300" dirty="0">
                <a:solidFill>
                  <a:schemeClr val="accent1"/>
                </a:solidFill>
                <a:latin typeface="+mj-ea"/>
                <a:ea typeface="+mj-ea"/>
              </a:rPr>
              <a:t>毕业课题</a:t>
            </a:r>
            <a:endParaRPr lang="en-US" altLang="zh-CN" sz="4400" b="1" spc="300" dirty="0">
              <a:solidFill>
                <a:schemeClr val="accent1"/>
              </a:solidFill>
              <a:latin typeface="+mj-ea"/>
              <a:ea typeface="+mj-ea"/>
            </a:endParaRPr>
          </a:p>
        </p:txBody>
      </p:sp>
      <p:sp>
        <p:nvSpPr>
          <p:cNvPr id="57" name="文本占位符 56">
            <a:extLst>
              <a:ext uri="{FF2B5EF4-FFF2-40B4-BE49-F238E27FC236}">
                <a16:creationId xmlns:a16="http://schemas.microsoft.com/office/drawing/2014/main" id="{B20B66E4-EDD4-47CB-A4C8-200FD2E911DD}"/>
              </a:ext>
            </a:extLst>
          </p:cNvPr>
          <p:cNvSpPr>
            <a:spLocks noGrp="1"/>
          </p:cNvSpPr>
          <p:nvPr>
            <p:ph type="body" sz="quarter" idx="11" hasCustomPrompt="1"/>
          </p:nvPr>
        </p:nvSpPr>
        <p:spPr>
          <a:xfrm>
            <a:off x="5181678" y="4200515"/>
            <a:ext cx="6301532" cy="315214"/>
          </a:xfrm>
        </p:spPr>
        <p:txBody>
          <a:bodyPr>
            <a:normAutofit/>
          </a:bodyPr>
          <a:lstStyle>
            <a:lvl1pPr marL="0" indent="0" algn="r">
              <a:buFontTx/>
              <a:buNone/>
              <a:defRPr lang="zh-CN" altLang="en-US" sz="1800" b="1" kern="1200" spc="300" dirty="0" smtClean="0">
                <a:solidFill>
                  <a:schemeClr val="accent1"/>
                </a:solidFill>
                <a:latin typeface="+mn-ea"/>
                <a:ea typeface="+mn-ea"/>
                <a:cs typeface="+mn-cs"/>
              </a:defRPr>
            </a:lvl1pPr>
          </a:lstStyle>
          <a:p>
            <a:pPr algn="r"/>
            <a:r>
              <a:rPr lang="zh-CN" altLang="en-US" b="1" spc="300" dirty="0">
                <a:solidFill>
                  <a:schemeClr val="accent1"/>
                </a:solidFill>
                <a:latin typeface="+mn-ea"/>
              </a:rPr>
              <a:t>答辩人：</a:t>
            </a:r>
            <a:r>
              <a:rPr lang="en-US" altLang="zh-CN" b="1" spc="300" dirty="0">
                <a:solidFill>
                  <a:schemeClr val="accent1"/>
                </a:solidFill>
                <a:latin typeface="+mn-ea"/>
              </a:rPr>
              <a:t>XXX</a:t>
            </a:r>
          </a:p>
        </p:txBody>
      </p:sp>
      <p:sp>
        <p:nvSpPr>
          <p:cNvPr id="60" name="文本占位符 56">
            <a:extLst>
              <a:ext uri="{FF2B5EF4-FFF2-40B4-BE49-F238E27FC236}">
                <a16:creationId xmlns:a16="http://schemas.microsoft.com/office/drawing/2014/main" id="{F20849D7-420D-4388-8E61-A73EDA592B34}"/>
              </a:ext>
            </a:extLst>
          </p:cNvPr>
          <p:cNvSpPr>
            <a:spLocks noGrp="1"/>
          </p:cNvSpPr>
          <p:nvPr>
            <p:ph type="body" sz="quarter" idx="12" hasCustomPrompt="1"/>
          </p:nvPr>
        </p:nvSpPr>
        <p:spPr>
          <a:xfrm>
            <a:off x="5194281" y="4534708"/>
            <a:ext cx="6301532" cy="315214"/>
          </a:xfrm>
        </p:spPr>
        <p:txBody>
          <a:bodyPr>
            <a:normAutofit/>
          </a:bodyPr>
          <a:lstStyle>
            <a:lvl1pPr marL="0" indent="0" algn="r">
              <a:buFontTx/>
              <a:buNone/>
              <a:defRPr lang="zh-CN" altLang="en-US" sz="1800" b="1" kern="1200" spc="300" dirty="0" smtClean="0">
                <a:solidFill>
                  <a:schemeClr val="accent1"/>
                </a:solidFill>
                <a:latin typeface="+mn-ea"/>
                <a:ea typeface="+mn-ea"/>
                <a:cs typeface="+mn-cs"/>
              </a:defRPr>
            </a:lvl1pPr>
          </a:lstStyle>
          <a:p>
            <a:pPr algn="r"/>
            <a:r>
              <a:rPr lang="zh-CN" altLang="en-US" b="1" spc="300" dirty="0">
                <a:solidFill>
                  <a:schemeClr val="accent1"/>
                </a:solidFill>
                <a:latin typeface="+mn-ea"/>
              </a:rPr>
              <a:t>指导老师：</a:t>
            </a:r>
            <a:r>
              <a:rPr lang="en-US" altLang="zh-CN" b="1" spc="300" dirty="0">
                <a:solidFill>
                  <a:schemeClr val="accent1"/>
                </a:solidFill>
                <a:latin typeface="+mn-ea"/>
              </a:rPr>
              <a:t>XXX</a:t>
            </a:r>
            <a:endParaRPr lang="zh-CN" altLang="en-US" b="1" spc="300" dirty="0">
              <a:solidFill>
                <a:schemeClr val="accent1"/>
              </a:solidFill>
              <a:latin typeface="+mn-ea"/>
            </a:endParaRPr>
          </a:p>
        </p:txBody>
      </p:sp>
      <p:sp>
        <p:nvSpPr>
          <p:cNvPr id="61" name="文本占位符 2">
            <a:extLst>
              <a:ext uri="{FF2B5EF4-FFF2-40B4-BE49-F238E27FC236}">
                <a16:creationId xmlns:a16="http://schemas.microsoft.com/office/drawing/2014/main" id="{29000849-C90B-4709-8878-540FF7121E56}"/>
              </a:ext>
            </a:extLst>
          </p:cNvPr>
          <p:cNvSpPr>
            <a:spLocks noGrp="1"/>
          </p:cNvSpPr>
          <p:nvPr>
            <p:ph type="body" sz="quarter" idx="13" hasCustomPrompt="1"/>
          </p:nvPr>
        </p:nvSpPr>
        <p:spPr>
          <a:xfrm>
            <a:off x="5181678" y="2708914"/>
            <a:ext cx="6301532" cy="701731"/>
          </a:xfrm>
          <a:noFill/>
        </p:spPr>
        <p:txBody>
          <a:bodyPr wrap="square" lIns="0" rIns="0" rtlCol="0">
            <a:spAutoFit/>
          </a:bodyPr>
          <a:lstStyle>
            <a:lvl1pPr marL="0" indent="0" algn="r">
              <a:buFontTx/>
              <a:buNone/>
              <a:defRPr lang="zh-CN" altLang="en-US" sz="4400" b="1" spc="300" dirty="0" smtClean="0">
                <a:solidFill>
                  <a:schemeClr val="accent1"/>
                </a:solidFill>
                <a:latin typeface="+mj-ea"/>
                <a:ea typeface="+mj-ea"/>
              </a:defRPr>
            </a:lvl1pPr>
          </a:lstStyle>
          <a:p>
            <a:pPr algn="r"/>
            <a:r>
              <a:rPr lang="zh-CN" altLang="en-US" sz="4400" b="1" spc="300" dirty="0">
                <a:solidFill>
                  <a:schemeClr val="accent1"/>
                </a:solidFill>
                <a:latin typeface="+mj-ea"/>
                <a:ea typeface="+mj-ea"/>
              </a:rPr>
              <a:t>论文答辩</a:t>
            </a:r>
            <a:r>
              <a:rPr lang="en-US" altLang="zh-CN" sz="4400" b="1" spc="300" dirty="0">
                <a:solidFill>
                  <a:schemeClr val="accent1"/>
                </a:solidFill>
                <a:latin typeface="+mj-ea"/>
                <a:ea typeface="+mj-ea"/>
              </a:rPr>
              <a:t>PPT</a:t>
            </a:r>
            <a:r>
              <a:rPr lang="zh-CN" altLang="en-US" sz="4400" b="1" spc="300" dirty="0">
                <a:solidFill>
                  <a:schemeClr val="accent1"/>
                </a:solidFill>
                <a:latin typeface="+mj-ea"/>
                <a:ea typeface="+mj-ea"/>
              </a:rPr>
              <a:t>模板</a:t>
            </a:r>
          </a:p>
        </p:txBody>
      </p:sp>
      <p:sp>
        <p:nvSpPr>
          <p:cNvPr id="64" name="平行四边形 63">
            <a:extLst>
              <a:ext uri="{FF2B5EF4-FFF2-40B4-BE49-F238E27FC236}">
                <a16:creationId xmlns:a16="http://schemas.microsoft.com/office/drawing/2014/main" id="{501956A7-8503-4BB3-B8E9-734A591B3FB0}"/>
              </a:ext>
            </a:extLst>
          </p:cNvPr>
          <p:cNvSpPr/>
          <p:nvPr userDrawn="1"/>
        </p:nvSpPr>
        <p:spPr>
          <a:xfrm>
            <a:off x="662449" y="1386541"/>
            <a:ext cx="4466907" cy="1055243"/>
          </a:xfrm>
          <a:prstGeom prst="parallelogram">
            <a:avLst>
              <a:gd name="adj" fmla="val 190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grpSp>
        <p:nvGrpSpPr>
          <p:cNvPr id="8"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8C29F0B-2B47-417A-8A37-9E156515AC2A}"/>
              </a:ext>
            </a:extLst>
          </p:cNvPr>
          <p:cNvGrpSpPr>
            <a:grpSpLocks noChangeAspect="1"/>
          </p:cNvGrpSpPr>
          <p:nvPr userDrawn="1">
            <p:custDataLst>
              <p:tags r:id="rId1"/>
            </p:custDataLst>
          </p:nvPr>
        </p:nvGrpSpPr>
        <p:grpSpPr>
          <a:xfrm>
            <a:off x="944058" y="1555419"/>
            <a:ext cx="3949906" cy="733268"/>
            <a:chOff x="3497261" y="2746242"/>
            <a:chExt cx="7298696" cy="1354943"/>
          </a:xfrm>
          <a:solidFill>
            <a:schemeClr val="bg1"/>
          </a:solidFill>
        </p:grpSpPr>
        <p:grpSp>
          <p:nvGrpSpPr>
            <p:cNvPr id="9" name="ïşļíḓê">
              <a:extLst>
                <a:ext uri="{FF2B5EF4-FFF2-40B4-BE49-F238E27FC236}">
                  <a16:creationId xmlns:a16="http://schemas.microsoft.com/office/drawing/2014/main" id="{B19B8C47-9863-42E4-965C-4C61076B5AC5}"/>
                </a:ext>
              </a:extLst>
            </p:cNvPr>
            <p:cNvGrpSpPr/>
            <p:nvPr/>
          </p:nvGrpSpPr>
          <p:grpSpPr>
            <a:xfrm>
              <a:off x="3497261" y="2746242"/>
              <a:ext cx="7298696" cy="1095599"/>
              <a:chOff x="4535488" y="3019425"/>
              <a:chExt cx="4378326" cy="657226"/>
            </a:xfrm>
            <a:grpFill/>
          </p:grpSpPr>
          <p:sp>
            <p:nvSpPr>
              <p:cNvPr id="31" name="îṥļiďe">
                <a:extLst>
                  <a:ext uri="{FF2B5EF4-FFF2-40B4-BE49-F238E27FC236}">
                    <a16:creationId xmlns:a16="http://schemas.microsoft.com/office/drawing/2014/main" id="{E8784B6C-5E27-4B29-9496-1A0E5265C321}"/>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2" name="íŝļíḍê">
                <a:extLst>
                  <a:ext uri="{FF2B5EF4-FFF2-40B4-BE49-F238E27FC236}">
                    <a16:creationId xmlns:a16="http://schemas.microsoft.com/office/drawing/2014/main" id="{0B1C4FC5-BA30-4E4F-BCD6-DAF59C996B2A}"/>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3" name="íşḷiḋe">
                <a:extLst>
                  <a:ext uri="{FF2B5EF4-FFF2-40B4-BE49-F238E27FC236}">
                    <a16:creationId xmlns:a16="http://schemas.microsoft.com/office/drawing/2014/main" id="{7FFAA749-0991-4E02-927A-367C74F76D52}"/>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4" name="iṩ1îdê">
                <a:extLst>
                  <a:ext uri="{FF2B5EF4-FFF2-40B4-BE49-F238E27FC236}">
                    <a16:creationId xmlns:a16="http://schemas.microsoft.com/office/drawing/2014/main" id="{380CE2F3-9D66-4E83-B86B-F23425659C86}"/>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5" name="isļïḍe">
                <a:extLst>
                  <a:ext uri="{FF2B5EF4-FFF2-40B4-BE49-F238E27FC236}">
                    <a16:creationId xmlns:a16="http://schemas.microsoft.com/office/drawing/2014/main" id="{28B5C7A1-F2B8-423D-829A-49C52D488848}"/>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6" name="íṣḷíḋê">
                <a:extLst>
                  <a:ext uri="{FF2B5EF4-FFF2-40B4-BE49-F238E27FC236}">
                    <a16:creationId xmlns:a16="http://schemas.microsoft.com/office/drawing/2014/main" id="{BA88EB7C-EF97-4CC7-9B82-B862CF7A611C}"/>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7" name="iṧľïdé">
                <a:extLst>
                  <a:ext uri="{FF2B5EF4-FFF2-40B4-BE49-F238E27FC236}">
                    <a16:creationId xmlns:a16="http://schemas.microsoft.com/office/drawing/2014/main" id="{71E06BFD-3552-4A15-AD3A-C35B94FC952B}"/>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8" name="ïṡḷïḓé">
                <a:extLst>
                  <a:ext uri="{FF2B5EF4-FFF2-40B4-BE49-F238E27FC236}">
                    <a16:creationId xmlns:a16="http://schemas.microsoft.com/office/drawing/2014/main" id="{0A561A84-CEAA-4BCB-91C9-FC55D7B613E1}"/>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9" name="îṥ1ïḋè">
                <a:extLst>
                  <a:ext uri="{FF2B5EF4-FFF2-40B4-BE49-F238E27FC236}">
                    <a16:creationId xmlns:a16="http://schemas.microsoft.com/office/drawing/2014/main" id="{CA892DEB-F875-4721-9973-0E9645689CF3}"/>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0" name="ïsľîdé">
                <a:extLst>
                  <a:ext uri="{FF2B5EF4-FFF2-40B4-BE49-F238E27FC236}">
                    <a16:creationId xmlns:a16="http://schemas.microsoft.com/office/drawing/2014/main" id="{CFCFC062-20F6-47F1-93DC-FCD14DB482D8}"/>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1" name="íṩlíďê">
                <a:extLst>
                  <a:ext uri="{FF2B5EF4-FFF2-40B4-BE49-F238E27FC236}">
                    <a16:creationId xmlns:a16="http://schemas.microsoft.com/office/drawing/2014/main" id="{6738192F-B338-4400-813A-77AE30BF28DD}"/>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2" name="işḷïďè">
                <a:extLst>
                  <a:ext uri="{FF2B5EF4-FFF2-40B4-BE49-F238E27FC236}">
                    <a16:creationId xmlns:a16="http://schemas.microsoft.com/office/drawing/2014/main" id="{00DB3A7B-E9BE-4B3C-893F-BCCE93451006}"/>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3" name="îṡlíḑê">
                <a:extLst>
                  <a:ext uri="{FF2B5EF4-FFF2-40B4-BE49-F238E27FC236}">
                    <a16:creationId xmlns:a16="http://schemas.microsoft.com/office/drawing/2014/main" id="{BEB562E3-FDD9-4377-B5D2-FF9C4B9420EF}"/>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4" name="iṡľïḍê">
                <a:extLst>
                  <a:ext uri="{FF2B5EF4-FFF2-40B4-BE49-F238E27FC236}">
                    <a16:creationId xmlns:a16="http://schemas.microsoft.com/office/drawing/2014/main" id="{5414527F-2504-4107-896F-CA3E1FB06637}"/>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5" name="iṥľíḑe">
                <a:extLst>
                  <a:ext uri="{FF2B5EF4-FFF2-40B4-BE49-F238E27FC236}">
                    <a16:creationId xmlns:a16="http://schemas.microsoft.com/office/drawing/2014/main" id="{59462E57-5E13-4B5D-B44D-DAA35D13EB21}"/>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6" name="íṥḷîḍé">
                <a:extLst>
                  <a:ext uri="{FF2B5EF4-FFF2-40B4-BE49-F238E27FC236}">
                    <a16:creationId xmlns:a16="http://schemas.microsoft.com/office/drawing/2014/main" id="{DE47170E-052F-4F24-8AEF-4CAB01C07BD0}"/>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7" name="íṩľiḓé">
                <a:extLst>
                  <a:ext uri="{FF2B5EF4-FFF2-40B4-BE49-F238E27FC236}">
                    <a16:creationId xmlns:a16="http://schemas.microsoft.com/office/drawing/2014/main" id="{8D9EAC3C-251D-4E50-A4FA-E9816DBF9E9E}"/>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8" name="ïŝļîdê">
                <a:extLst>
                  <a:ext uri="{FF2B5EF4-FFF2-40B4-BE49-F238E27FC236}">
                    <a16:creationId xmlns:a16="http://schemas.microsoft.com/office/drawing/2014/main" id="{BE241266-9CD4-451C-8172-BC2F4092BA70}"/>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49" name="iṡľîḑé">
                <a:extLst>
                  <a:ext uri="{FF2B5EF4-FFF2-40B4-BE49-F238E27FC236}">
                    <a16:creationId xmlns:a16="http://schemas.microsoft.com/office/drawing/2014/main" id="{9D49F9AF-0675-47CC-82E5-E6A14E4A93B3}"/>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50" name="iṩ1íḋè">
                <a:extLst>
                  <a:ext uri="{FF2B5EF4-FFF2-40B4-BE49-F238E27FC236}">
                    <a16:creationId xmlns:a16="http://schemas.microsoft.com/office/drawing/2014/main" id="{B30602B5-84BF-495F-8B2C-56C9F7D991DE}"/>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51" name="íṣľíḍè">
                <a:extLst>
                  <a:ext uri="{FF2B5EF4-FFF2-40B4-BE49-F238E27FC236}">
                    <a16:creationId xmlns:a16="http://schemas.microsoft.com/office/drawing/2014/main" id="{806D42AA-D5CF-45BF-BE70-6B95556F7302}"/>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nvGrpSpPr>
            <p:cNvPr id="13" name="íṥľíḓé">
              <a:extLst>
                <a:ext uri="{FF2B5EF4-FFF2-40B4-BE49-F238E27FC236}">
                  <a16:creationId xmlns:a16="http://schemas.microsoft.com/office/drawing/2014/main" id="{30C258CF-1C5D-4375-998B-69EB982ED521}"/>
                </a:ext>
              </a:extLst>
            </p:cNvPr>
            <p:cNvGrpSpPr/>
            <p:nvPr/>
          </p:nvGrpSpPr>
          <p:grpSpPr>
            <a:xfrm>
              <a:off x="3645458" y="3873595"/>
              <a:ext cx="7018182" cy="227590"/>
              <a:chOff x="4624388" y="3695700"/>
              <a:chExt cx="4210051" cy="136526"/>
            </a:xfrm>
            <a:grpFill/>
          </p:grpSpPr>
          <p:sp>
            <p:nvSpPr>
              <p:cNvPr id="14" name="îš1îde">
                <a:extLst>
                  <a:ext uri="{FF2B5EF4-FFF2-40B4-BE49-F238E27FC236}">
                    <a16:creationId xmlns:a16="http://schemas.microsoft.com/office/drawing/2014/main" id="{F1A96756-87A9-4A1D-82CA-69FA1712C3C7}"/>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5" name="íSļïďé">
                <a:extLst>
                  <a:ext uri="{FF2B5EF4-FFF2-40B4-BE49-F238E27FC236}">
                    <a16:creationId xmlns:a16="http://schemas.microsoft.com/office/drawing/2014/main" id="{D58800CB-0724-429E-ACB3-46AC4C83162E}"/>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6" name="íṥľîḍe">
                <a:extLst>
                  <a:ext uri="{FF2B5EF4-FFF2-40B4-BE49-F238E27FC236}">
                    <a16:creationId xmlns:a16="http://schemas.microsoft.com/office/drawing/2014/main" id="{A401AD8B-1BD5-445C-BDC5-31EBF3EC50A0}"/>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7" name="îṧ1iḍê">
                <a:extLst>
                  <a:ext uri="{FF2B5EF4-FFF2-40B4-BE49-F238E27FC236}">
                    <a16:creationId xmlns:a16="http://schemas.microsoft.com/office/drawing/2014/main" id="{15929E5C-4AB2-43BB-96BE-4AFA6966F5AB}"/>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8" name="îšlïḓe">
                <a:extLst>
                  <a:ext uri="{FF2B5EF4-FFF2-40B4-BE49-F238E27FC236}">
                    <a16:creationId xmlns:a16="http://schemas.microsoft.com/office/drawing/2014/main" id="{AED696CF-7DC0-407D-99EB-616B4547A784}"/>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19" name="iṩľiďe">
                <a:extLst>
                  <a:ext uri="{FF2B5EF4-FFF2-40B4-BE49-F238E27FC236}">
                    <a16:creationId xmlns:a16="http://schemas.microsoft.com/office/drawing/2014/main" id="{1B68DAEA-D9CE-4F67-B4E3-1D6FA7E5C06C}"/>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 name="ïṩlíḋè">
                <a:extLst>
                  <a:ext uri="{FF2B5EF4-FFF2-40B4-BE49-F238E27FC236}">
                    <a16:creationId xmlns:a16="http://schemas.microsoft.com/office/drawing/2014/main" id="{D0FC74D6-E78F-4B21-A762-9A5800466CF3}"/>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 name="iṩľíḋé">
                <a:extLst>
                  <a:ext uri="{FF2B5EF4-FFF2-40B4-BE49-F238E27FC236}">
                    <a16:creationId xmlns:a16="http://schemas.microsoft.com/office/drawing/2014/main" id="{C9F40F49-5D80-4D29-B649-FAA9C6B63474}"/>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 name="iṧlíḓé">
                <a:extLst>
                  <a:ext uri="{FF2B5EF4-FFF2-40B4-BE49-F238E27FC236}">
                    <a16:creationId xmlns:a16="http://schemas.microsoft.com/office/drawing/2014/main" id="{6E425572-73BF-4E62-9D10-F1931074C190}"/>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 name="íṥľide">
                <a:extLst>
                  <a:ext uri="{FF2B5EF4-FFF2-40B4-BE49-F238E27FC236}">
                    <a16:creationId xmlns:a16="http://schemas.microsoft.com/office/drawing/2014/main" id="{21183790-1C56-420D-9D97-ACA4EDB96824}"/>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4" name="ïṩlîḑè">
                <a:extLst>
                  <a:ext uri="{FF2B5EF4-FFF2-40B4-BE49-F238E27FC236}">
                    <a16:creationId xmlns:a16="http://schemas.microsoft.com/office/drawing/2014/main" id="{FEB953B7-5E49-48FF-8F0C-7AB1CDEFE3D7}"/>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5" name="í$ḷiḓê">
                <a:extLst>
                  <a:ext uri="{FF2B5EF4-FFF2-40B4-BE49-F238E27FC236}">
                    <a16:creationId xmlns:a16="http://schemas.microsoft.com/office/drawing/2014/main" id="{77CFBF90-8A00-44A9-8967-A58E277AC346}"/>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6" name="ïṡļîdê">
                <a:extLst>
                  <a:ext uri="{FF2B5EF4-FFF2-40B4-BE49-F238E27FC236}">
                    <a16:creationId xmlns:a16="http://schemas.microsoft.com/office/drawing/2014/main" id="{1C5CFB9B-0291-42FE-8E3A-8B5B3E355646}"/>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7" name="ísḷíďê">
                <a:extLst>
                  <a:ext uri="{FF2B5EF4-FFF2-40B4-BE49-F238E27FC236}">
                    <a16:creationId xmlns:a16="http://schemas.microsoft.com/office/drawing/2014/main" id="{8A9361DF-F1EB-4AB7-BC3E-C263B6AFCB15}"/>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8" name="ïşḷïḑè">
                <a:extLst>
                  <a:ext uri="{FF2B5EF4-FFF2-40B4-BE49-F238E27FC236}">
                    <a16:creationId xmlns:a16="http://schemas.microsoft.com/office/drawing/2014/main" id="{79E4BF40-D353-4E2D-8505-475D5FAD2223}"/>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9" name="ïŝľiḍê">
                <a:extLst>
                  <a:ext uri="{FF2B5EF4-FFF2-40B4-BE49-F238E27FC236}">
                    <a16:creationId xmlns:a16="http://schemas.microsoft.com/office/drawing/2014/main" id="{368B85E5-2463-43D6-AFBE-5F41A3A41D9A}"/>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30" name="iṥḻïdê">
                <a:extLst>
                  <a:ext uri="{FF2B5EF4-FFF2-40B4-BE49-F238E27FC236}">
                    <a16:creationId xmlns:a16="http://schemas.microsoft.com/office/drawing/2014/main" id="{34A3662C-6C71-41E7-94B7-9705C795D64D}"/>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sp>
        <p:nvSpPr>
          <p:cNvPr id="4" name="文本占位符 56">
            <a:extLst>
              <a:ext uri="{FF2B5EF4-FFF2-40B4-BE49-F238E27FC236}">
                <a16:creationId xmlns:a16="http://schemas.microsoft.com/office/drawing/2014/main" id="{FB64A209-ABF5-F49C-CDD3-BDFAAD4E90BA}"/>
              </a:ext>
            </a:extLst>
          </p:cNvPr>
          <p:cNvSpPr>
            <a:spLocks noGrp="1"/>
          </p:cNvSpPr>
          <p:nvPr>
            <p:ph type="body" sz="quarter" idx="14" hasCustomPrompt="1"/>
          </p:nvPr>
        </p:nvSpPr>
        <p:spPr>
          <a:xfrm>
            <a:off x="5194281" y="5031715"/>
            <a:ext cx="6301532" cy="315214"/>
          </a:xfrm>
        </p:spPr>
        <p:txBody>
          <a:bodyPr>
            <a:normAutofit/>
          </a:bodyPr>
          <a:lstStyle>
            <a:lvl1pPr marL="0" indent="0" algn="r">
              <a:buFontTx/>
              <a:buNone/>
              <a:defRPr lang="zh-CN" altLang="en-US" sz="1800" b="1" kern="1200" spc="300" dirty="0" smtClean="0">
                <a:solidFill>
                  <a:schemeClr val="accent1"/>
                </a:solidFill>
                <a:latin typeface="+mn-ea"/>
                <a:ea typeface="+mn-ea"/>
                <a:cs typeface="+mn-cs"/>
              </a:defRPr>
            </a:lvl1pPr>
          </a:lstStyle>
          <a:p>
            <a:pPr algn="r"/>
            <a:r>
              <a:rPr lang="en-US" altLang="zh-CN" b="1" spc="300" dirty="0">
                <a:solidFill>
                  <a:schemeClr val="accent1"/>
                </a:solidFill>
                <a:latin typeface="+mn-ea"/>
              </a:rPr>
              <a:t>2023</a:t>
            </a:r>
            <a:r>
              <a:rPr lang="zh-CN" altLang="en-US" b="1" spc="300" dirty="0">
                <a:solidFill>
                  <a:schemeClr val="accent1"/>
                </a:solidFill>
                <a:latin typeface="+mn-ea"/>
              </a:rPr>
              <a:t>年</a:t>
            </a:r>
            <a:r>
              <a:rPr lang="en-US" altLang="zh-CN" b="1" spc="300" dirty="0">
                <a:solidFill>
                  <a:schemeClr val="accent1"/>
                </a:solidFill>
                <a:latin typeface="+mn-ea"/>
              </a:rPr>
              <a:t>3</a:t>
            </a:r>
            <a:r>
              <a:rPr lang="zh-CN" altLang="en-US" b="1" spc="300" dirty="0">
                <a:solidFill>
                  <a:schemeClr val="accent1"/>
                </a:solidFill>
                <a:latin typeface="+mn-ea"/>
              </a:rPr>
              <a:t>月</a:t>
            </a:r>
            <a:r>
              <a:rPr lang="en-US" altLang="zh-CN" b="1" spc="300" dirty="0">
                <a:solidFill>
                  <a:schemeClr val="accent1"/>
                </a:solidFill>
                <a:latin typeface="+mn-ea"/>
              </a:rPr>
              <a:t>21</a:t>
            </a:r>
            <a:r>
              <a:rPr lang="zh-CN" altLang="en-US" b="1" spc="300" dirty="0">
                <a:solidFill>
                  <a:schemeClr val="accent1"/>
                </a:solidFill>
                <a:latin typeface="+mn-ea"/>
              </a:rPr>
              <a:t>日星期二</a:t>
            </a:r>
            <a:endParaRPr lang="en-US" altLang="zh-CN" b="1" spc="300" dirty="0">
              <a:solidFill>
                <a:schemeClr val="accent1"/>
              </a:solidFill>
              <a:latin typeface="+mn-ea"/>
            </a:endParaRPr>
          </a:p>
        </p:txBody>
      </p:sp>
    </p:spTree>
    <p:extLst>
      <p:ext uri="{BB962C8B-B14F-4D97-AF65-F5344CB8AC3E}">
        <p14:creationId xmlns:p14="http://schemas.microsoft.com/office/powerpoint/2010/main" val="179841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2856724-3157-4233-A738-FDDAC8235C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9124" r="25371"/>
          <a:stretch/>
        </p:blipFill>
        <p:spPr>
          <a:xfrm>
            <a:off x="860611" y="0"/>
            <a:ext cx="3738283" cy="7019420"/>
          </a:xfrm>
          <a:prstGeom prst="parallelogram">
            <a:avLst>
              <a:gd name="adj" fmla="val 0"/>
            </a:avLst>
          </a:prstGeom>
        </p:spPr>
      </p:pic>
      <p:sp>
        <p:nvSpPr>
          <p:cNvPr id="3" name="泪滴形 2">
            <a:extLst>
              <a:ext uri="{FF2B5EF4-FFF2-40B4-BE49-F238E27FC236}">
                <a16:creationId xmlns:a16="http://schemas.microsoft.com/office/drawing/2014/main" id="{983EB163-18EB-4096-B427-96C6ACD6EF6E}"/>
              </a:ext>
            </a:extLst>
          </p:cNvPr>
          <p:cNvSpPr/>
          <p:nvPr userDrawn="1"/>
        </p:nvSpPr>
        <p:spPr>
          <a:xfrm>
            <a:off x="1801906" y="591707"/>
            <a:ext cx="2796988" cy="274316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52" name="文本框 51">
            <a:extLst>
              <a:ext uri="{FF2B5EF4-FFF2-40B4-BE49-F238E27FC236}">
                <a16:creationId xmlns:a16="http://schemas.microsoft.com/office/drawing/2014/main" id="{03A6A9DF-B609-4BC4-9B29-CEED1954FF1B}"/>
              </a:ext>
            </a:extLst>
          </p:cNvPr>
          <p:cNvSpPr txBox="1"/>
          <p:nvPr userDrawn="1"/>
        </p:nvSpPr>
        <p:spPr>
          <a:xfrm>
            <a:off x="2414604" y="1258850"/>
            <a:ext cx="1834681" cy="923330"/>
          </a:xfrm>
          <a:prstGeom prst="rect">
            <a:avLst/>
          </a:prstGeom>
          <a:noFill/>
        </p:spPr>
        <p:txBody>
          <a:bodyPr wrap="square" lIns="0" rIns="0" rtlCol="0">
            <a:spAutoFit/>
          </a:bodyPr>
          <a:lstStyle/>
          <a:p>
            <a:r>
              <a:rPr lang="zh-CN" altLang="en-US" sz="5400" b="1" spc="600" dirty="0">
                <a:solidFill>
                  <a:schemeClr val="bg1"/>
                </a:solidFill>
                <a:latin typeface="+mj-ea"/>
                <a:ea typeface="+mj-ea"/>
              </a:rPr>
              <a:t>目 录</a:t>
            </a:r>
          </a:p>
        </p:txBody>
      </p:sp>
      <p:sp>
        <p:nvSpPr>
          <p:cNvPr id="53" name="文本框 52">
            <a:extLst>
              <a:ext uri="{FF2B5EF4-FFF2-40B4-BE49-F238E27FC236}">
                <a16:creationId xmlns:a16="http://schemas.microsoft.com/office/drawing/2014/main" id="{D56BD210-5A98-4604-8FB6-7C2131254C5F}"/>
              </a:ext>
            </a:extLst>
          </p:cNvPr>
          <p:cNvSpPr txBox="1"/>
          <p:nvPr userDrawn="1"/>
        </p:nvSpPr>
        <p:spPr>
          <a:xfrm>
            <a:off x="2531850" y="2182180"/>
            <a:ext cx="1717435" cy="307777"/>
          </a:xfrm>
          <a:prstGeom prst="rect">
            <a:avLst/>
          </a:prstGeom>
          <a:noFill/>
        </p:spPr>
        <p:txBody>
          <a:bodyPr wrap="square" lIns="0" rIns="0" rtlCol="0">
            <a:spAutoFit/>
          </a:bodyPr>
          <a:lstStyle/>
          <a:p>
            <a:pPr algn="dist"/>
            <a:r>
              <a:rPr lang="en-US" altLang="zh-CN" sz="1400" spc="600" dirty="0">
                <a:solidFill>
                  <a:schemeClr val="bg1"/>
                </a:solidFill>
                <a:latin typeface="微软雅黑 Light" panose="020B0502040204020203" pitchFamily="34" charset="-122"/>
              </a:rPr>
              <a:t>CONTENTS</a:t>
            </a:r>
            <a:endParaRPr lang="zh-CN" altLang="en-US" sz="1600" spc="600" dirty="0">
              <a:solidFill>
                <a:schemeClr val="bg1"/>
              </a:solidFill>
              <a:latin typeface="微软雅黑 Light" panose="020B0502040204020203" pitchFamily="34" charset="-122"/>
            </a:endParaRPr>
          </a:p>
        </p:txBody>
      </p:sp>
      <p:cxnSp>
        <p:nvCxnSpPr>
          <p:cNvPr id="7" name="直接连接符 6">
            <a:extLst>
              <a:ext uri="{FF2B5EF4-FFF2-40B4-BE49-F238E27FC236}">
                <a16:creationId xmlns:a16="http://schemas.microsoft.com/office/drawing/2014/main" id="{47152754-CE53-4FC7-A6A7-4BB116F46E64}"/>
              </a:ext>
            </a:extLst>
          </p:cNvPr>
          <p:cNvCxnSpPr/>
          <p:nvPr userDrawn="1"/>
        </p:nvCxnSpPr>
        <p:spPr>
          <a:xfrm>
            <a:off x="2486289" y="2182863"/>
            <a:ext cx="169131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EF5A5E4-E590-41D8-8AF1-ABE4DF672E14}"/>
              </a:ext>
            </a:extLst>
          </p:cNvPr>
          <p:cNvCxnSpPr/>
          <p:nvPr userDrawn="1"/>
        </p:nvCxnSpPr>
        <p:spPr>
          <a:xfrm>
            <a:off x="2494998" y="2489957"/>
            <a:ext cx="169131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92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sp>
        <p:nvSpPr>
          <p:cNvPr id="85" name="矩形 84">
            <a:extLst>
              <a:ext uri="{FF2B5EF4-FFF2-40B4-BE49-F238E27FC236}">
                <a16:creationId xmlns:a16="http://schemas.microsoft.com/office/drawing/2014/main" id="{C46D9FCE-0CAE-47D6-91F2-19C9421FE31E}"/>
              </a:ext>
            </a:extLst>
          </p:cNvPr>
          <p:cNvSpPr/>
          <p:nvPr userDrawn="1"/>
        </p:nvSpPr>
        <p:spPr>
          <a:xfrm>
            <a:off x="0" y="1631852"/>
            <a:ext cx="12379569" cy="3573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pic>
        <p:nvPicPr>
          <p:cNvPr id="86" name="图片 85">
            <a:extLst>
              <a:ext uri="{FF2B5EF4-FFF2-40B4-BE49-F238E27FC236}">
                <a16:creationId xmlns:a16="http://schemas.microsoft.com/office/drawing/2014/main" id="{AD279113-2814-43D4-BBAB-F2333EA423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4816" b="21438"/>
          <a:stretch/>
        </p:blipFill>
        <p:spPr>
          <a:xfrm>
            <a:off x="0" y="1638885"/>
            <a:ext cx="12192000" cy="3559127"/>
          </a:xfrm>
          <a:prstGeom prst="parallelogram">
            <a:avLst/>
          </a:prstGeom>
        </p:spPr>
      </p:pic>
      <p:sp>
        <p:nvSpPr>
          <p:cNvPr id="5" name="矩形 4">
            <a:extLst>
              <a:ext uri="{FF2B5EF4-FFF2-40B4-BE49-F238E27FC236}">
                <a16:creationId xmlns:a16="http://schemas.microsoft.com/office/drawing/2014/main" id="{FEFE6429-6BA3-44A1-9438-3959A7D097C0}"/>
              </a:ext>
            </a:extLst>
          </p:cNvPr>
          <p:cNvSpPr/>
          <p:nvPr userDrawn="1"/>
        </p:nvSpPr>
        <p:spPr>
          <a:xfrm>
            <a:off x="3124511" y="2576961"/>
            <a:ext cx="6105378" cy="2166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spc="300" dirty="0">
              <a:latin typeface="+mj-ea"/>
              <a:ea typeface="+mj-ea"/>
            </a:endParaRPr>
          </a:p>
        </p:txBody>
      </p:sp>
      <p:cxnSp>
        <p:nvCxnSpPr>
          <p:cNvPr id="8" name="直接连接符 7">
            <a:extLst>
              <a:ext uri="{FF2B5EF4-FFF2-40B4-BE49-F238E27FC236}">
                <a16:creationId xmlns:a16="http://schemas.microsoft.com/office/drawing/2014/main" id="{9F707F9A-21A3-4787-9C87-53B66C2D633A}"/>
              </a:ext>
            </a:extLst>
          </p:cNvPr>
          <p:cNvCxnSpPr>
            <a:cxnSpLocks/>
          </p:cNvCxnSpPr>
          <p:nvPr userDrawn="1"/>
        </p:nvCxnSpPr>
        <p:spPr>
          <a:xfrm>
            <a:off x="3926584" y="3505429"/>
            <a:ext cx="43733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ïsḻiḓê">
            <a:extLst>
              <a:ext uri="{FF2B5EF4-FFF2-40B4-BE49-F238E27FC236}">
                <a16:creationId xmlns:a16="http://schemas.microsoft.com/office/drawing/2014/main" id="{56D2A524-C69F-4DE4-91FC-36C354DED5CA}"/>
              </a:ext>
            </a:extLst>
          </p:cNvPr>
          <p:cNvGrpSpPr/>
          <p:nvPr userDrawn="1"/>
        </p:nvGrpSpPr>
        <p:grpSpPr>
          <a:xfrm>
            <a:off x="5462044" y="805098"/>
            <a:ext cx="1430312" cy="1438699"/>
            <a:chOff x="3275013" y="2886075"/>
            <a:chExt cx="1082675" cy="1089025"/>
          </a:xfrm>
        </p:grpSpPr>
        <p:sp>
          <p:nvSpPr>
            <p:cNvPr id="10" name="ïSḷíḑe">
              <a:extLst>
                <a:ext uri="{FF2B5EF4-FFF2-40B4-BE49-F238E27FC236}">
                  <a16:creationId xmlns:a16="http://schemas.microsoft.com/office/drawing/2014/main" id="{C615845A-D691-46C2-9028-F48864A72063}"/>
                </a:ext>
              </a:extLst>
            </p:cNvPr>
            <p:cNvSpPr/>
            <p:nvPr/>
          </p:nvSpPr>
          <p:spPr bwMode="auto">
            <a:xfrm>
              <a:off x="3275013" y="2886075"/>
              <a:ext cx="1082675" cy="10890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1" name="îṧḷîḓe">
              <a:extLst>
                <a:ext uri="{FF2B5EF4-FFF2-40B4-BE49-F238E27FC236}">
                  <a16:creationId xmlns:a16="http://schemas.microsoft.com/office/drawing/2014/main" id="{4065BAE6-623A-4357-858F-219FB1572362}"/>
                </a:ext>
              </a:extLst>
            </p:cNvPr>
            <p:cNvSpPr/>
            <p:nvPr/>
          </p:nvSpPr>
          <p:spPr bwMode="auto">
            <a:xfrm>
              <a:off x="3290888" y="2903538"/>
              <a:ext cx="1052513" cy="1058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 name="iṧļîḓè">
              <a:extLst>
                <a:ext uri="{FF2B5EF4-FFF2-40B4-BE49-F238E27FC236}">
                  <a16:creationId xmlns:a16="http://schemas.microsoft.com/office/drawing/2014/main" id="{09B1F3AB-E20E-4A07-9F14-1084DB7C99CF}"/>
                </a:ext>
              </a:extLst>
            </p:cNvPr>
            <p:cNvSpPr/>
            <p:nvPr/>
          </p:nvSpPr>
          <p:spPr bwMode="auto">
            <a:xfrm>
              <a:off x="3452813" y="3065463"/>
              <a:ext cx="730250" cy="7334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 name="í$ḻiḓê">
              <a:extLst>
                <a:ext uri="{FF2B5EF4-FFF2-40B4-BE49-F238E27FC236}">
                  <a16:creationId xmlns:a16="http://schemas.microsoft.com/office/drawing/2014/main" id="{2E92C00A-C767-4171-8996-8DED3DFE863F}"/>
                </a:ext>
              </a:extLst>
            </p:cNvPr>
            <p:cNvSpPr/>
            <p:nvPr/>
          </p:nvSpPr>
          <p:spPr bwMode="auto">
            <a:xfrm>
              <a:off x="3467101" y="3078163"/>
              <a:ext cx="701675" cy="708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 name="íŝḻîďê">
              <a:extLst>
                <a:ext uri="{FF2B5EF4-FFF2-40B4-BE49-F238E27FC236}">
                  <a16:creationId xmlns:a16="http://schemas.microsoft.com/office/drawing/2014/main" id="{7B14009D-EEE2-4AAE-8A2B-02EBDDD6B1D9}"/>
                </a:ext>
              </a:extLst>
            </p:cNvPr>
            <p:cNvSpPr/>
            <p:nvPr/>
          </p:nvSpPr>
          <p:spPr bwMode="auto">
            <a:xfrm>
              <a:off x="3703638" y="3214688"/>
              <a:ext cx="354013" cy="465138"/>
            </a:xfrm>
            <a:custGeom>
              <a:avLst/>
              <a:gdLst>
                <a:gd name="T0" fmla="*/ 223 w 223"/>
                <a:gd name="T1" fmla="*/ 0 h 293"/>
                <a:gd name="T2" fmla="*/ 220 w 223"/>
                <a:gd name="T3" fmla="*/ 0 h 293"/>
                <a:gd name="T4" fmla="*/ 0 w 223"/>
                <a:gd name="T5" fmla="*/ 103 h 293"/>
                <a:gd name="T6" fmla="*/ 83 w 223"/>
                <a:gd name="T7" fmla="*/ 115 h 293"/>
                <a:gd name="T8" fmla="*/ 29 w 223"/>
                <a:gd name="T9" fmla="*/ 293 h 293"/>
                <a:gd name="T10" fmla="*/ 223 w 223"/>
                <a:gd name="T11" fmla="*/ 0 h 293"/>
              </a:gdLst>
              <a:ahLst/>
              <a:cxnLst>
                <a:cxn ang="0">
                  <a:pos x="T0" y="T1"/>
                </a:cxn>
                <a:cxn ang="0">
                  <a:pos x="T2" y="T3"/>
                </a:cxn>
                <a:cxn ang="0">
                  <a:pos x="T4" y="T5"/>
                </a:cxn>
                <a:cxn ang="0">
                  <a:pos x="T6" y="T7"/>
                </a:cxn>
                <a:cxn ang="0">
                  <a:pos x="T8" y="T9"/>
                </a:cxn>
                <a:cxn ang="0">
                  <a:pos x="T10" y="T11"/>
                </a:cxn>
              </a:cxnLst>
              <a:rect l="0" t="0" r="r" b="b"/>
              <a:pathLst>
                <a:path w="223" h="293">
                  <a:moveTo>
                    <a:pt x="223" y="0"/>
                  </a:moveTo>
                  <a:lnTo>
                    <a:pt x="220" y="0"/>
                  </a:lnTo>
                  <a:lnTo>
                    <a:pt x="0" y="103"/>
                  </a:lnTo>
                  <a:lnTo>
                    <a:pt x="83" y="115"/>
                  </a:lnTo>
                  <a:lnTo>
                    <a:pt x="29" y="293"/>
                  </a:lnTo>
                  <a:lnTo>
                    <a:pt x="22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 name="í$ḻíďê">
              <a:extLst>
                <a:ext uri="{FF2B5EF4-FFF2-40B4-BE49-F238E27FC236}">
                  <a16:creationId xmlns:a16="http://schemas.microsoft.com/office/drawing/2014/main" id="{3E393212-5BD7-4B69-86C7-F022283BE999}"/>
                </a:ext>
              </a:extLst>
            </p:cNvPr>
            <p:cNvSpPr/>
            <p:nvPr/>
          </p:nvSpPr>
          <p:spPr bwMode="auto">
            <a:xfrm>
              <a:off x="3681413" y="3171825"/>
              <a:ext cx="153988" cy="142875"/>
            </a:xfrm>
            <a:custGeom>
              <a:avLst/>
              <a:gdLst>
                <a:gd name="T0" fmla="*/ 25 w 47"/>
                <a:gd name="T1" fmla="*/ 0 h 43"/>
                <a:gd name="T2" fmla="*/ 22 w 47"/>
                <a:gd name="T3" fmla="*/ 20 h 43"/>
                <a:gd name="T4" fmla="*/ 0 w 47"/>
                <a:gd name="T5" fmla="*/ 23 h 43"/>
                <a:gd name="T6" fmla="*/ 22 w 47"/>
                <a:gd name="T7" fmla="*/ 27 h 43"/>
                <a:gd name="T8" fmla="*/ 24 w 47"/>
                <a:gd name="T9" fmla="*/ 43 h 43"/>
                <a:gd name="T10" fmla="*/ 28 w 47"/>
                <a:gd name="T11" fmla="*/ 27 h 43"/>
                <a:gd name="T12" fmla="*/ 47 w 47"/>
                <a:gd name="T13" fmla="*/ 24 h 43"/>
                <a:gd name="T14" fmla="*/ 29 w 47"/>
                <a:gd name="T15" fmla="*/ 20 h 43"/>
                <a:gd name="T16" fmla="*/ 25 w 47"/>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3">
                  <a:moveTo>
                    <a:pt x="25" y="0"/>
                  </a:moveTo>
                  <a:cubicBezTo>
                    <a:pt x="25" y="0"/>
                    <a:pt x="21" y="18"/>
                    <a:pt x="22" y="20"/>
                  </a:cubicBezTo>
                  <a:cubicBezTo>
                    <a:pt x="22" y="20"/>
                    <a:pt x="5" y="21"/>
                    <a:pt x="0" y="23"/>
                  </a:cubicBezTo>
                  <a:cubicBezTo>
                    <a:pt x="0" y="23"/>
                    <a:pt x="5" y="26"/>
                    <a:pt x="22" y="27"/>
                  </a:cubicBezTo>
                  <a:cubicBezTo>
                    <a:pt x="22" y="27"/>
                    <a:pt x="22" y="38"/>
                    <a:pt x="24" y="43"/>
                  </a:cubicBezTo>
                  <a:cubicBezTo>
                    <a:pt x="24" y="43"/>
                    <a:pt x="26" y="43"/>
                    <a:pt x="28" y="27"/>
                  </a:cubicBezTo>
                  <a:cubicBezTo>
                    <a:pt x="28" y="27"/>
                    <a:pt x="41" y="27"/>
                    <a:pt x="47" y="24"/>
                  </a:cubicBezTo>
                  <a:cubicBezTo>
                    <a:pt x="47" y="24"/>
                    <a:pt x="36" y="20"/>
                    <a:pt x="29" y="20"/>
                  </a:cubicBezTo>
                  <a:cubicBezTo>
                    <a:pt x="29" y="20"/>
                    <a:pt x="27" y="4"/>
                    <a:pt x="2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 name="ïśḻîdé">
              <a:extLst>
                <a:ext uri="{FF2B5EF4-FFF2-40B4-BE49-F238E27FC236}">
                  <a16:creationId xmlns:a16="http://schemas.microsoft.com/office/drawing/2014/main" id="{106316B0-135D-4E34-90E1-FF3878A05B57}"/>
                </a:ext>
              </a:extLst>
            </p:cNvPr>
            <p:cNvSpPr/>
            <p:nvPr/>
          </p:nvSpPr>
          <p:spPr bwMode="auto">
            <a:xfrm>
              <a:off x="3532188" y="3271838"/>
              <a:ext cx="198438" cy="298450"/>
            </a:xfrm>
            <a:custGeom>
              <a:avLst/>
              <a:gdLst>
                <a:gd name="T0" fmla="*/ 60 w 60"/>
                <a:gd name="T1" fmla="*/ 0 h 90"/>
                <a:gd name="T2" fmla="*/ 0 w 60"/>
                <a:gd name="T3" fmla="*/ 46 h 90"/>
                <a:gd name="T4" fmla="*/ 19 w 60"/>
                <a:gd name="T5" fmla="*/ 77 h 90"/>
                <a:gd name="T6" fmla="*/ 59 w 60"/>
                <a:gd name="T7" fmla="*/ 90 h 90"/>
                <a:gd name="T8" fmla="*/ 33 w 60"/>
                <a:gd name="T9" fmla="*/ 50 h 90"/>
                <a:gd name="T10" fmla="*/ 60 w 60"/>
                <a:gd name="T11" fmla="*/ 0 h 90"/>
              </a:gdLst>
              <a:ahLst/>
              <a:cxnLst>
                <a:cxn ang="0">
                  <a:pos x="T0" y="T1"/>
                </a:cxn>
                <a:cxn ang="0">
                  <a:pos x="T2" y="T3"/>
                </a:cxn>
                <a:cxn ang="0">
                  <a:pos x="T4" y="T5"/>
                </a:cxn>
                <a:cxn ang="0">
                  <a:pos x="T6" y="T7"/>
                </a:cxn>
                <a:cxn ang="0">
                  <a:pos x="T8" y="T9"/>
                </a:cxn>
                <a:cxn ang="0">
                  <a:pos x="T10" y="T11"/>
                </a:cxn>
              </a:cxnLst>
              <a:rect l="0" t="0" r="r" b="b"/>
              <a:pathLst>
                <a:path w="60" h="90">
                  <a:moveTo>
                    <a:pt x="60" y="0"/>
                  </a:moveTo>
                  <a:cubicBezTo>
                    <a:pt x="60" y="0"/>
                    <a:pt x="2" y="6"/>
                    <a:pt x="0" y="46"/>
                  </a:cubicBezTo>
                  <a:cubicBezTo>
                    <a:pt x="0" y="46"/>
                    <a:pt x="0" y="63"/>
                    <a:pt x="19" y="77"/>
                  </a:cubicBezTo>
                  <a:cubicBezTo>
                    <a:pt x="19" y="77"/>
                    <a:pt x="41" y="90"/>
                    <a:pt x="59" y="90"/>
                  </a:cubicBezTo>
                  <a:cubicBezTo>
                    <a:pt x="59" y="90"/>
                    <a:pt x="36" y="75"/>
                    <a:pt x="33" y="50"/>
                  </a:cubicBezTo>
                  <a:cubicBezTo>
                    <a:pt x="33" y="50"/>
                    <a:pt x="28" y="16"/>
                    <a:pt x="60"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 name="ïṩ1îḍè">
              <a:extLst>
                <a:ext uri="{FF2B5EF4-FFF2-40B4-BE49-F238E27FC236}">
                  <a16:creationId xmlns:a16="http://schemas.microsoft.com/office/drawing/2014/main" id="{47BE916D-3020-45C2-B447-354152558E9A}"/>
                </a:ext>
              </a:extLst>
            </p:cNvPr>
            <p:cNvSpPr/>
            <p:nvPr/>
          </p:nvSpPr>
          <p:spPr bwMode="auto">
            <a:xfrm>
              <a:off x="3852863" y="3324225"/>
              <a:ext cx="214313" cy="249238"/>
            </a:xfrm>
            <a:custGeom>
              <a:avLst/>
              <a:gdLst>
                <a:gd name="T0" fmla="*/ 33 w 65"/>
                <a:gd name="T1" fmla="*/ 19 h 75"/>
                <a:gd name="T2" fmla="*/ 0 w 65"/>
                <a:gd name="T3" fmla="*/ 75 h 75"/>
                <a:gd name="T4" fmla="*/ 64 w 65"/>
                <a:gd name="T5" fmla="*/ 30 h 75"/>
                <a:gd name="T6" fmla="*/ 46 w 65"/>
                <a:gd name="T7" fmla="*/ 0 h 75"/>
                <a:gd name="T8" fmla="*/ 33 w 65"/>
                <a:gd name="T9" fmla="*/ 19 h 75"/>
              </a:gdLst>
              <a:ahLst/>
              <a:cxnLst>
                <a:cxn ang="0">
                  <a:pos x="T0" y="T1"/>
                </a:cxn>
                <a:cxn ang="0">
                  <a:pos x="T2" y="T3"/>
                </a:cxn>
                <a:cxn ang="0">
                  <a:pos x="T4" y="T5"/>
                </a:cxn>
                <a:cxn ang="0">
                  <a:pos x="T6" y="T7"/>
                </a:cxn>
                <a:cxn ang="0">
                  <a:pos x="T8" y="T9"/>
                </a:cxn>
              </a:cxnLst>
              <a:rect l="0" t="0" r="r" b="b"/>
              <a:pathLst>
                <a:path w="65" h="75">
                  <a:moveTo>
                    <a:pt x="33" y="19"/>
                  </a:moveTo>
                  <a:cubicBezTo>
                    <a:pt x="33" y="19"/>
                    <a:pt x="42" y="58"/>
                    <a:pt x="0" y="75"/>
                  </a:cubicBezTo>
                  <a:cubicBezTo>
                    <a:pt x="0" y="75"/>
                    <a:pt x="54" y="74"/>
                    <a:pt x="64" y="30"/>
                  </a:cubicBezTo>
                  <a:cubicBezTo>
                    <a:pt x="64" y="30"/>
                    <a:pt x="65" y="11"/>
                    <a:pt x="46" y="0"/>
                  </a:cubicBezTo>
                  <a:lnTo>
                    <a:pt x="33" y="19"/>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 name="ïṡḷiḓè">
              <a:extLst>
                <a:ext uri="{FF2B5EF4-FFF2-40B4-BE49-F238E27FC236}">
                  <a16:creationId xmlns:a16="http://schemas.microsoft.com/office/drawing/2014/main" id="{D367ACFA-6E33-48AD-9E86-9ABC1B395522}"/>
                </a:ext>
              </a:extLst>
            </p:cNvPr>
            <p:cNvSpPr/>
            <p:nvPr/>
          </p:nvSpPr>
          <p:spPr bwMode="auto">
            <a:xfrm>
              <a:off x="3535363" y="3467100"/>
              <a:ext cx="217488" cy="26988"/>
            </a:xfrm>
            <a:custGeom>
              <a:avLst/>
              <a:gdLst>
                <a:gd name="T0" fmla="*/ 2 w 137"/>
                <a:gd name="T1" fmla="*/ 0 h 17"/>
                <a:gd name="T2" fmla="*/ 137 w 137"/>
                <a:gd name="T3" fmla="*/ 0 h 17"/>
                <a:gd name="T4" fmla="*/ 133 w 137"/>
                <a:gd name="T5" fmla="*/ 15 h 17"/>
                <a:gd name="T6" fmla="*/ 0 w 137"/>
                <a:gd name="T7" fmla="*/ 17 h 17"/>
                <a:gd name="T8" fmla="*/ 2 w 137"/>
                <a:gd name="T9" fmla="*/ 0 h 17"/>
              </a:gdLst>
              <a:ahLst/>
              <a:cxnLst>
                <a:cxn ang="0">
                  <a:pos x="T0" y="T1"/>
                </a:cxn>
                <a:cxn ang="0">
                  <a:pos x="T2" y="T3"/>
                </a:cxn>
                <a:cxn ang="0">
                  <a:pos x="T4" y="T5"/>
                </a:cxn>
                <a:cxn ang="0">
                  <a:pos x="T6" y="T7"/>
                </a:cxn>
                <a:cxn ang="0">
                  <a:pos x="T8" y="T9"/>
                </a:cxn>
              </a:cxnLst>
              <a:rect l="0" t="0" r="r" b="b"/>
              <a:pathLst>
                <a:path w="137" h="17">
                  <a:moveTo>
                    <a:pt x="2" y="0"/>
                  </a:moveTo>
                  <a:lnTo>
                    <a:pt x="137" y="0"/>
                  </a:lnTo>
                  <a:lnTo>
                    <a:pt x="133" y="15"/>
                  </a:lnTo>
                  <a:lnTo>
                    <a:pt x="0" y="17"/>
                  </a:lnTo>
                  <a:lnTo>
                    <a:pt x="2"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9" name="iŝlïďê">
              <a:extLst>
                <a:ext uri="{FF2B5EF4-FFF2-40B4-BE49-F238E27FC236}">
                  <a16:creationId xmlns:a16="http://schemas.microsoft.com/office/drawing/2014/main" id="{60C9F77B-7757-478C-A83F-586B196A2723}"/>
                </a:ext>
              </a:extLst>
            </p:cNvPr>
            <p:cNvSpPr/>
            <p:nvPr/>
          </p:nvSpPr>
          <p:spPr bwMode="auto">
            <a:xfrm>
              <a:off x="3525838" y="3517900"/>
              <a:ext cx="217488" cy="25400"/>
            </a:xfrm>
            <a:custGeom>
              <a:avLst/>
              <a:gdLst>
                <a:gd name="T0" fmla="*/ 4 w 137"/>
                <a:gd name="T1" fmla="*/ 2 h 16"/>
                <a:gd name="T2" fmla="*/ 137 w 137"/>
                <a:gd name="T3" fmla="*/ 0 h 16"/>
                <a:gd name="T4" fmla="*/ 133 w 137"/>
                <a:gd name="T5" fmla="*/ 16 h 16"/>
                <a:gd name="T6" fmla="*/ 0 w 137"/>
                <a:gd name="T7" fmla="*/ 16 h 16"/>
                <a:gd name="T8" fmla="*/ 4 w 137"/>
                <a:gd name="T9" fmla="*/ 2 h 16"/>
              </a:gdLst>
              <a:ahLst/>
              <a:cxnLst>
                <a:cxn ang="0">
                  <a:pos x="T0" y="T1"/>
                </a:cxn>
                <a:cxn ang="0">
                  <a:pos x="T2" y="T3"/>
                </a:cxn>
                <a:cxn ang="0">
                  <a:pos x="T4" y="T5"/>
                </a:cxn>
                <a:cxn ang="0">
                  <a:pos x="T6" y="T7"/>
                </a:cxn>
                <a:cxn ang="0">
                  <a:pos x="T8" y="T9"/>
                </a:cxn>
              </a:cxnLst>
              <a:rect l="0" t="0" r="r" b="b"/>
              <a:pathLst>
                <a:path w="137" h="16">
                  <a:moveTo>
                    <a:pt x="4" y="2"/>
                  </a:moveTo>
                  <a:lnTo>
                    <a:pt x="137" y="0"/>
                  </a:lnTo>
                  <a:lnTo>
                    <a:pt x="133" y="16"/>
                  </a:lnTo>
                  <a:lnTo>
                    <a:pt x="0" y="16"/>
                  </a:lnTo>
                  <a:lnTo>
                    <a:pt x="4" y="2"/>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20" name="işḻïḋé">
              <a:extLst>
                <a:ext uri="{FF2B5EF4-FFF2-40B4-BE49-F238E27FC236}">
                  <a16:creationId xmlns:a16="http://schemas.microsoft.com/office/drawing/2014/main" id="{EC4846B3-3044-45E5-816D-750FC8EEC155}"/>
                </a:ext>
              </a:extLst>
            </p:cNvPr>
            <p:cNvSpPr/>
            <p:nvPr/>
          </p:nvSpPr>
          <p:spPr bwMode="auto">
            <a:xfrm>
              <a:off x="3884613" y="3463925"/>
              <a:ext cx="176213" cy="30163"/>
            </a:xfrm>
            <a:custGeom>
              <a:avLst/>
              <a:gdLst>
                <a:gd name="T0" fmla="*/ 11 w 111"/>
                <a:gd name="T1" fmla="*/ 0 h 19"/>
                <a:gd name="T2" fmla="*/ 104 w 111"/>
                <a:gd name="T3" fmla="*/ 4 h 19"/>
                <a:gd name="T4" fmla="*/ 111 w 111"/>
                <a:gd name="T5" fmla="*/ 19 h 19"/>
                <a:gd name="T6" fmla="*/ 0 w 111"/>
                <a:gd name="T7" fmla="*/ 19 h 19"/>
                <a:gd name="T8" fmla="*/ 11 w 111"/>
                <a:gd name="T9" fmla="*/ 0 h 19"/>
              </a:gdLst>
              <a:ahLst/>
              <a:cxnLst>
                <a:cxn ang="0">
                  <a:pos x="T0" y="T1"/>
                </a:cxn>
                <a:cxn ang="0">
                  <a:pos x="T2" y="T3"/>
                </a:cxn>
                <a:cxn ang="0">
                  <a:pos x="T4" y="T5"/>
                </a:cxn>
                <a:cxn ang="0">
                  <a:pos x="T6" y="T7"/>
                </a:cxn>
                <a:cxn ang="0">
                  <a:pos x="T8" y="T9"/>
                </a:cxn>
              </a:cxnLst>
              <a:rect l="0" t="0" r="r" b="b"/>
              <a:pathLst>
                <a:path w="111" h="19">
                  <a:moveTo>
                    <a:pt x="11" y="0"/>
                  </a:moveTo>
                  <a:lnTo>
                    <a:pt x="104" y="4"/>
                  </a:lnTo>
                  <a:lnTo>
                    <a:pt x="111" y="19"/>
                  </a:lnTo>
                  <a:lnTo>
                    <a:pt x="0" y="19"/>
                  </a:lnTo>
                  <a:lnTo>
                    <a:pt x="11"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21" name="işḻïḓè">
              <a:extLst>
                <a:ext uri="{FF2B5EF4-FFF2-40B4-BE49-F238E27FC236}">
                  <a16:creationId xmlns:a16="http://schemas.microsoft.com/office/drawing/2014/main" id="{49B65AFD-A12D-44BA-AB0C-46F440B2EB3D}"/>
                </a:ext>
              </a:extLst>
            </p:cNvPr>
            <p:cNvSpPr/>
            <p:nvPr/>
          </p:nvSpPr>
          <p:spPr bwMode="auto">
            <a:xfrm>
              <a:off x="3849688" y="3517900"/>
              <a:ext cx="223838" cy="28575"/>
            </a:xfrm>
            <a:custGeom>
              <a:avLst/>
              <a:gdLst>
                <a:gd name="T0" fmla="*/ 10 w 141"/>
                <a:gd name="T1" fmla="*/ 0 h 18"/>
                <a:gd name="T2" fmla="*/ 133 w 141"/>
                <a:gd name="T3" fmla="*/ 0 h 18"/>
                <a:gd name="T4" fmla="*/ 141 w 141"/>
                <a:gd name="T5" fmla="*/ 18 h 18"/>
                <a:gd name="T6" fmla="*/ 0 w 141"/>
                <a:gd name="T7" fmla="*/ 18 h 18"/>
                <a:gd name="T8" fmla="*/ 10 w 141"/>
                <a:gd name="T9" fmla="*/ 0 h 18"/>
              </a:gdLst>
              <a:ahLst/>
              <a:cxnLst>
                <a:cxn ang="0">
                  <a:pos x="T0" y="T1"/>
                </a:cxn>
                <a:cxn ang="0">
                  <a:pos x="T2" y="T3"/>
                </a:cxn>
                <a:cxn ang="0">
                  <a:pos x="T4" y="T5"/>
                </a:cxn>
                <a:cxn ang="0">
                  <a:pos x="T6" y="T7"/>
                </a:cxn>
                <a:cxn ang="0">
                  <a:pos x="T8" y="T9"/>
                </a:cxn>
              </a:cxnLst>
              <a:rect l="0" t="0" r="r" b="b"/>
              <a:pathLst>
                <a:path w="141" h="18">
                  <a:moveTo>
                    <a:pt x="10" y="0"/>
                  </a:moveTo>
                  <a:lnTo>
                    <a:pt x="133" y="0"/>
                  </a:lnTo>
                  <a:lnTo>
                    <a:pt x="141" y="18"/>
                  </a:lnTo>
                  <a:lnTo>
                    <a:pt x="0" y="18"/>
                  </a:lnTo>
                  <a:lnTo>
                    <a:pt x="10"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22" name="îṧ1íḍè">
              <a:extLst>
                <a:ext uri="{FF2B5EF4-FFF2-40B4-BE49-F238E27FC236}">
                  <a16:creationId xmlns:a16="http://schemas.microsoft.com/office/drawing/2014/main" id="{78688D05-503D-4726-81D4-6E09DD732975}"/>
                </a:ext>
              </a:extLst>
            </p:cNvPr>
            <p:cNvSpPr/>
            <p:nvPr/>
          </p:nvSpPr>
          <p:spPr bwMode="auto">
            <a:xfrm>
              <a:off x="3743326" y="3709988"/>
              <a:ext cx="17463" cy="52388"/>
            </a:xfrm>
            <a:custGeom>
              <a:avLst/>
              <a:gdLst>
                <a:gd name="T0" fmla="*/ 0 w 5"/>
                <a:gd name="T1" fmla="*/ 2 h 16"/>
                <a:gd name="T2" fmla="*/ 4 w 5"/>
                <a:gd name="T3" fmla="*/ 0 h 16"/>
                <a:gd name="T4" fmla="*/ 4 w 5"/>
                <a:gd name="T5" fmla="*/ 14 h 16"/>
                <a:gd name="T6" fmla="*/ 4 w 5"/>
                <a:gd name="T7" fmla="*/ 15 h 16"/>
                <a:gd name="T8" fmla="*/ 4 w 5"/>
                <a:gd name="T9" fmla="*/ 15 h 16"/>
                <a:gd name="T10" fmla="*/ 5 w 5"/>
                <a:gd name="T11" fmla="*/ 16 h 16"/>
                <a:gd name="T12" fmla="*/ 5 w 5"/>
                <a:gd name="T13" fmla="*/ 16 h 16"/>
                <a:gd name="T14" fmla="*/ 5 w 5"/>
                <a:gd name="T15" fmla="*/ 16 h 16"/>
                <a:gd name="T16" fmla="*/ 0 w 5"/>
                <a:gd name="T17" fmla="*/ 16 h 16"/>
                <a:gd name="T18" fmla="*/ 0 w 5"/>
                <a:gd name="T19" fmla="*/ 16 h 16"/>
                <a:gd name="T20" fmla="*/ 0 w 5"/>
                <a:gd name="T21" fmla="*/ 16 h 16"/>
                <a:gd name="T22" fmla="*/ 1 w 5"/>
                <a:gd name="T23" fmla="*/ 15 h 16"/>
                <a:gd name="T24" fmla="*/ 1 w 5"/>
                <a:gd name="T25" fmla="*/ 15 h 16"/>
                <a:gd name="T26" fmla="*/ 2 w 5"/>
                <a:gd name="T27" fmla="*/ 15 h 16"/>
                <a:gd name="T28" fmla="*/ 2 w 5"/>
                <a:gd name="T29" fmla="*/ 14 h 16"/>
                <a:gd name="T30" fmla="*/ 2 w 5"/>
                <a:gd name="T31" fmla="*/ 4 h 16"/>
                <a:gd name="T32" fmla="*/ 2 w 5"/>
                <a:gd name="T33" fmla="*/ 3 h 16"/>
                <a:gd name="T34" fmla="*/ 1 w 5"/>
                <a:gd name="T35" fmla="*/ 2 h 16"/>
                <a:gd name="T36" fmla="*/ 1 w 5"/>
                <a:gd name="T37" fmla="*/ 2 h 16"/>
                <a:gd name="T38" fmla="*/ 0 w 5"/>
                <a:gd name="T39" fmla="*/ 2 h 16"/>
                <a:gd name="T40" fmla="*/ 0 w 5"/>
                <a:gd name="T4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6">
                  <a:moveTo>
                    <a:pt x="0" y="2"/>
                  </a:moveTo>
                  <a:cubicBezTo>
                    <a:pt x="4" y="0"/>
                    <a:pt x="4" y="0"/>
                    <a:pt x="4" y="0"/>
                  </a:cubicBezTo>
                  <a:cubicBezTo>
                    <a:pt x="4" y="14"/>
                    <a:pt x="4" y="14"/>
                    <a:pt x="4" y="14"/>
                  </a:cubicBezTo>
                  <a:cubicBezTo>
                    <a:pt x="4" y="14"/>
                    <a:pt x="4" y="15"/>
                    <a:pt x="4" y="15"/>
                  </a:cubicBezTo>
                  <a:cubicBezTo>
                    <a:pt x="4" y="15"/>
                    <a:pt x="4" y="15"/>
                    <a:pt x="4" y="15"/>
                  </a:cubicBezTo>
                  <a:cubicBezTo>
                    <a:pt x="4" y="15"/>
                    <a:pt x="4" y="16"/>
                    <a:pt x="5" y="16"/>
                  </a:cubicBezTo>
                  <a:cubicBezTo>
                    <a:pt x="5" y="16"/>
                    <a:pt x="5" y="16"/>
                    <a:pt x="5" y="16"/>
                  </a:cubicBezTo>
                  <a:cubicBezTo>
                    <a:pt x="5" y="16"/>
                    <a:pt x="5" y="16"/>
                    <a:pt x="5" y="16"/>
                  </a:cubicBezTo>
                  <a:cubicBezTo>
                    <a:pt x="0" y="16"/>
                    <a:pt x="0" y="16"/>
                    <a:pt x="0" y="16"/>
                  </a:cubicBezTo>
                  <a:cubicBezTo>
                    <a:pt x="0" y="16"/>
                    <a:pt x="0" y="16"/>
                    <a:pt x="0" y="16"/>
                  </a:cubicBezTo>
                  <a:cubicBezTo>
                    <a:pt x="0" y="16"/>
                    <a:pt x="0" y="16"/>
                    <a:pt x="0" y="16"/>
                  </a:cubicBezTo>
                  <a:cubicBezTo>
                    <a:pt x="0" y="16"/>
                    <a:pt x="1" y="16"/>
                    <a:pt x="1" y="15"/>
                  </a:cubicBezTo>
                  <a:cubicBezTo>
                    <a:pt x="1" y="15"/>
                    <a:pt x="1" y="15"/>
                    <a:pt x="1" y="15"/>
                  </a:cubicBezTo>
                  <a:cubicBezTo>
                    <a:pt x="1" y="15"/>
                    <a:pt x="2" y="15"/>
                    <a:pt x="2" y="15"/>
                  </a:cubicBezTo>
                  <a:cubicBezTo>
                    <a:pt x="2" y="15"/>
                    <a:pt x="2" y="14"/>
                    <a:pt x="2" y="14"/>
                  </a:cubicBezTo>
                  <a:cubicBezTo>
                    <a:pt x="2" y="4"/>
                    <a:pt x="2" y="4"/>
                    <a:pt x="2" y="4"/>
                  </a:cubicBezTo>
                  <a:cubicBezTo>
                    <a:pt x="2" y="3"/>
                    <a:pt x="2" y="3"/>
                    <a:pt x="2" y="3"/>
                  </a:cubicBezTo>
                  <a:cubicBezTo>
                    <a:pt x="2" y="2"/>
                    <a:pt x="2" y="2"/>
                    <a:pt x="1" y="2"/>
                  </a:cubicBezTo>
                  <a:cubicBezTo>
                    <a:pt x="1" y="2"/>
                    <a:pt x="1" y="2"/>
                    <a:pt x="1" y="2"/>
                  </a:cubicBezTo>
                  <a:cubicBezTo>
                    <a:pt x="1" y="2"/>
                    <a:pt x="1" y="2"/>
                    <a:pt x="0" y="2"/>
                  </a:cubicBezTo>
                  <a:cubicBezTo>
                    <a:pt x="0" y="2"/>
                    <a:pt x="0" y="2"/>
                    <a:pt x="0"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3" name="ïŝlíḓé">
              <a:extLst>
                <a:ext uri="{FF2B5EF4-FFF2-40B4-BE49-F238E27FC236}">
                  <a16:creationId xmlns:a16="http://schemas.microsoft.com/office/drawing/2014/main" id="{44C9C5A7-2CD6-4B75-9850-C9FC0EE98739}"/>
                </a:ext>
              </a:extLst>
            </p:cNvPr>
            <p:cNvSpPr/>
            <p:nvPr/>
          </p:nvSpPr>
          <p:spPr bwMode="auto">
            <a:xfrm>
              <a:off x="3776663" y="3709988"/>
              <a:ext cx="30163" cy="52388"/>
            </a:xfrm>
            <a:custGeom>
              <a:avLst/>
              <a:gdLst>
                <a:gd name="T0" fmla="*/ 6 w 9"/>
                <a:gd name="T1" fmla="*/ 10 h 16"/>
                <a:gd name="T2" fmla="*/ 5 w 9"/>
                <a:gd name="T3" fmla="*/ 10 h 16"/>
                <a:gd name="T4" fmla="*/ 4 w 9"/>
                <a:gd name="T5" fmla="*/ 10 h 16"/>
                <a:gd name="T6" fmla="*/ 2 w 9"/>
                <a:gd name="T7" fmla="*/ 10 h 16"/>
                <a:gd name="T8" fmla="*/ 1 w 9"/>
                <a:gd name="T9" fmla="*/ 9 h 16"/>
                <a:gd name="T10" fmla="*/ 1 w 9"/>
                <a:gd name="T11" fmla="*/ 9 h 16"/>
                <a:gd name="T12" fmla="*/ 0 w 9"/>
                <a:gd name="T13" fmla="*/ 7 h 16"/>
                <a:gd name="T14" fmla="*/ 0 w 9"/>
                <a:gd name="T15" fmla="*/ 5 h 16"/>
                <a:gd name="T16" fmla="*/ 0 w 9"/>
                <a:gd name="T17" fmla="*/ 3 h 16"/>
                <a:gd name="T18" fmla="*/ 1 w 9"/>
                <a:gd name="T19" fmla="*/ 2 h 16"/>
                <a:gd name="T20" fmla="*/ 2 w 9"/>
                <a:gd name="T21" fmla="*/ 1 h 16"/>
                <a:gd name="T22" fmla="*/ 3 w 9"/>
                <a:gd name="T23" fmla="*/ 1 h 16"/>
                <a:gd name="T24" fmla="*/ 4 w 9"/>
                <a:gd name="T25" fmla="*/ 0 h 16"/>
                <a:gd name="T26" fmla="*/ 6 w 9"/>
                <a:gd name="T27" fmla="*/ 1 h 16"/>
                <a:gd name="T28" fmla="*/ 7 w 9"/>
                <a:gd name="T29" fmla="*/ 1 h 16"/>
                <a:gd name="T30" fmla="*/ 8 w 9"/>
                <a:gd name="T31" fmla="*/ 2 h 16"/>
                <a:gd name="T32" fmla="*/ 9 w 9"/>
                <a:gd name="T33" fmla="*/ 4 h 16"/>
                <a:gd name="T34" fmla="*/ 9 w 9"/>
                <a:gd name="T35" fmla="*/ 5 h 16"/>
                <a:gd name="T36" fmla="*/ 9 w 9"/>
                <a:gd name="T37" fmla="*/ 7 h 16"/>
                <a:gd name="T38" fmla="*/ 9 w 9"/>
                <a:gd name="T39" fmla="*/ 8 h 16"/>
                <a:gd name="T40" fmla="*/ 9 w 9"/>
                <a:gd name="T41" fmla="*/ 10 h 16"/>
                <a:gd name="T42" fmla="*/ 8 w 9"/>
                <a:gd name="T43" fmla="*/ 11 h 16"/>
                <a:gd name="T44" fmla="*/ 8 w 9"/>
                <a:gd name="T45" fmla="*/ 12 h 16"/>
                <a:gd name="T46" fmla="*/ 7 w 9"/>
                <a:gd name="T47" fmla="*/ 13 h 16"/>
                <a:gd name="T48" fmla="*/ 6 w 9"/>
                <a:gd name="T49" fmla="*/ 14 h 16"/>
                <a:gd name="T50" fmla="*/ 5 w 9"/>
                <a:gd name="T51" fmla="*/ 15 h 16"/>
                <a:gd name="T52" fmla="*/ 3 w 9"/>
                <a:gd name="T53" fmla="*/ 15 h 16"/>
                <a:gd name="T54" fmla="*/ 2 w 9"/>
                <a:gd name="T55" fmla="*/ 16 h 16"/>
                <a:gd name="T56" fmla="*/ 1 w 9"/>
                <a:gd name="T57" fmla="*/ 16 h 16"/>
                <a:gd name="T58" fmla="*/ 0 w 9"/>
                <a:gd name="T59" fmla="*/ 16 h 16"/>
                <a:gd name="T60" fmla="*/ 0 w 9"/>
                <a:gd name="T61" fmla="*/ 16 h 16"/>
                <a:gd name="T62" fmla="*/ 1 w 9"/>
                <a:gd name="T63" fmla="*/ 16 h 16"/>
                <a:gd name="T64" fmla="*/ 1 w 9"/>
                <a:gd name="T65" fmla="*/ 15 h 16"/>
                <a:gd name="T66" fmla="*/ 2 w 9"/>
                <a:gd name="T67" fmla="*/ 15 h 16"/>
                <a:gd name="T68" fmla="*/ 3 w 9"/>
                <a:gd name="T69" fmla="*/ 15 h 16"/>
                <a:gd name="T70" fmla="*/ 4 w 9"/>
                <a:gd name="T71" fmla="*/ 14 h 16"/>
                <a:gd name="T72" fmla="*/ 5 w 9"/>
                <a:gd name="T73" fmla="*/ 13 h 16"/>
                <a:gd name="T74" fmla="*/ 6 w 9"/>
                <a:gd name="T75" fmla="*/ 12 h 16"/>
                <a:gd name="T76" fmla="*/ 6 w 9"/>
                <a:gd name="T77" fmla="*/ 11 h 16"/>
                <a:gd name="T78" fmla="*/ 7 w 9"/>
                <a:gd name="T79" fmla="*/ 9 h 16"/>
                <a:gd name="T80" fmla="*/ 6 w 9"/>
                <a:gd name="T81" fmla="*/ 10 h 16"/>
                <a:gd name="T82" fmla="*/ 2 w 9"/>
                <a:gd name="T83" fmla="*/ 5 h 16"/>
                <a:gd name="T84" fmla="*/ 2 w 9"/>
                <a:gd name="T85" fmla="*/ 7 h 16"/>
                <a:gd name="T86" fmla="*/ 2 w 9"/>
                <a:gd name="T87" fmla="*/ 8 h 16"/>
                <a:gd name="T88" fmla="*/ 3 w 9"/>
                <a:gd name="T89" fmla="*/ 9 h 16"/>
                <a:gd name="T90" fmla="*/ 4 w 9"/>
                <a:gd name="T91" fmla="*/ 9 h 16"/>
                <a:gd name="T92" fmla="*/ 5 w 9"/>
                <a:gd name="T93" fmla="*/ 9 h 16"/>
                <a:gd name="T94" fmla="*/ 6 w 9"/>
                <a:gd name="T95" fmla="*/ 9 h 16"/>
                <a:gd name="T96" fmla="*/ 7 w 9"/>
                <a:gd name="T97" fmla="*/ 9 h 16"/>
                <a:gd name="T98" fmla="*/ 7 w 9"/>
                <a:gd name="T99" fmla="*/ 8 h 16"/>
                <a:gd name="T100" fmla="*/ 7 w 9"/>
                <a:gd name="T101" fmla="*/ 7 h 16"/>
                <a:gd name="T102" fmla="*/ 7 w 9"/>
                <a:gd name="T103" fmla="*/ 5 h 16"/>
                <a:gd name="T104" fmla="*/ 7 w 9"/>
                <a:gd name="T105" fmla="*/ 4 h 16"/>
                <a:gd name="T106" fmla="*/ 7 w 9"/>
                <a:gd name="T107" fmla="*/ 3 h 16"/>
                <a:gd name="T108" fmla="*/ 6 w 9"/>
                <a:gd name="T109" fmla="*/ 2 h 16"/>
                <a:gd name="T110" fmla="*/ 5 w 9"/>
                <a:gd name="T111" fmla="*/ 1 h 16"/>
                <a:gd name="T112" fmla="*/ 4 w 9"/>
                <a:gd name="T113" fmla="*/ 1 h 16"/>
                <a:gd name="T114" fmla="*/ 3 w 9"/>
                <a:gd name="T115" fmla="*/ 1 h 16"/>
                <a:gd name="T116" fmla="*/ 2 w 9"/>
                <a:gd name="T117" fmla="*/ 2 h 16"/>
                <a:gd name="T118" fmla="*/ 2 w 9"/>
                <a:gd name="T119" fmla="*/ 3 h 16"/>
                <a:gd name="T120" fmla="*/ 2 w 9"/>
                <a:gd name="T121" fmla="*/ 4 h 16"/>
                <a:gd name="T122" fmla="*/ 2 w 9"/>
                <a:gd name="T12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 h="16">
                  <a:moveTo>
                    <a:pt x="6" y="10"/>
                  </a:moveTo>
                  <a:cubicBezTo>
                    <a:pt x="6" y="10"/>
                    <a:pt x="6" y="10"/>
                    <a:pt x="5" y="10"/>
                  </a:cubicBezTo>
                  <a:cubicBezTo>
                    <a:pt x="5" y="10"/>
                    <a:pt x="4" y="10"/>
                    <a:pt x="4" y="10"/>
                  </a:cubicBezTo>
                  <a:cubicBezTo>
                    <a:pt x="3" y="10"/>
                    <a:pt x="3" y="10"/>
                    <a:pt x="2" y="10"/>
                  </a:cubicBezTo>
                  <a:cubicBezTo>
                    <a:pt x="2" y="10"/>
                    <a:pt x="2" y="10"/>
                    <a:pt x="1" y="9"/>
                  </a:cubicBezTo>
                  <a:cubicBezTo>
                    <a:pt x="1" y="9"/>
                    <a:pt x="1" y="9"/>
                    <a:pt x="1" y="9"/>
                  </a:cubicBezTo>
                  <a:cubicBezTo>
                    <a:pt x="0" y="8"/>
                    <a:pt x="0" y="8"/>
                    <a:pt x="0" y="7"/>
                  </a:cubicBezTo>
                  <a:cubicBezTo>
                    <a:pt x="0" y="7"/>
                    <a:pt x="0" y="6"/>
                    <a:pt x="0" y="5"/>
                  </a:cubicBezTo>
                  <a:cubicBezTo>
                    <a:pt x="0" y="5"/>
                    <a:pt x="0" y="4"/>
                    <a:pt x="0" y="3"/>
                  </a:cubicBezTo>
                  <a:cubicBezTo>
                    <a:pt x="1" y="3"/>
                    <a:pt x="1" y="2"/>
                    <a:pt x="1" y="2"/>
                  </a:cubicBezTo>
                  <a:cubicBezTo>
                    <a:pt x="1" y="2"/>
                    <a:pt x="1" y="2"/>
                    <a:pt x="2" y="1"/>
                  </a:cubicBezTo>
                  <a:cubicBezTo>
                    <a:pt x="2" y="1"/>
                    <a:pt x="2" y="1"/>
                    <a:pt x="3" y="1"/>
                  </a:cubicBezTo>
                  <a:cubicBezTo>
                    <a:pt x="3" y="0"/>
                    <a:pt x="4" y="0"/>
                    <a:pt x="4" y="0"/>
                  </a:cubicBezTo>
                  <a:cubicBezTo>
                    <a:pt x="5" y="0"/>
                    <a:pt x="6" y="0"/>
                    <a:pt x="6" y="1"/>
                  </a:cubicBezTo>
                  <a:cubicBezTo>
                    <a:pt x="7" y="1"/>
                    <a:pt x="7" y="1"/>
                    <a:pt x="7" y="1"/>
                  </a:cubicBezTo>
                  <a:cubicBezTo>
                    <a:pt x="8" y="2"/>
                    <a:pt x="8" y="2"/>
                    <a:pt x="8" y="2"/>
                  </a:cubicBezTo>
                  <a:cubicBezTo>
                    <a:pt x="8" y="3"/>
                    <a:pt x="9" y="3"/>
                    <a:pt x="9" y="4"/>
                  </a:cubicBezTo>
                  <a:cubicBezTo>
                    <a:pt x="9" y="4"/>
                    <a:pt x="9" y="5"/>
                    <a:pt x="9" y="5"/>
                  </a:cubicBezTo>
                  <a:cubicBezTo>
                    <a:pt x="9" y="6"/>
                    <a:pt x="9" y="6"/>
                    <a:pt x="9" y="7"/>
                  </a:cubicBezTo>
                  <a:cubicBezTo>
                    <a:pt x="9" y="7"/>
                    <a:pt x="9" y="8"/>
                    <a:pt x="9" y="8"/>
                  </a:cubicBezTo>
                  <a:cubicBezTo>
                    <a:pt x="9" y="9"/>
                    <a:pt x="9" y="9"/>
                    <a:pt x="9" y="10"/>
                  </a:cubicBezTo>
                  <a:cubicBezTo>
                    <a:pt x="9" y="10"/>
                    <a:pt x="8" y="11"/>
                    <a:pt x="8" y="11"/>
                  </a:cubicBezTo>
                  <a:cubicBezTo>
                    <a:pt x="8" y="11"/>
                    <a:pt x="8" y="12"/>
                    <a:pt x="8" y="12"/>
                  </a:cubicBezTo>
                  <a:cubicBezTo>
                    <a:pt x="8" y="12"/>
                    <a:pt x="7" y="13"/>
                    <a:pt x="7" y="13"/>
                  </a:cubicBezTo>
                  <a:cubicBezTo>
                    <a:pt x="7" y="13"/>
                    <a:pt x="6" y="14"/>
                    <a:pt x="6" y="14"/>
                  </a:cubicBezTo>
                  <a:cubicBezTo>
                    <a:pt x="5" y="14"/>
                    <a:pt x="5" y="15"/>
                    <a:pt x="5" y="15"/>
                  </a:cubicBezTo>
                  <a:cubicBezTo>
                    <a:pt x="4" y="15"/>
                    <a:pt x="4" y="15"/>
                    <a:pt x="3" y="15"/>
                  </a:cubicBezTo>
                  <a:cubicBezTo>
                    <a:pt x="3" y="16"/>
                    <a:pt x="3" y="16"/>
                    <a:pt x="2" y="16"/>
                  </a:cubicBezTo>
                  <a:cubicBezTo>
                    <a:pt x="2" y="16"/>
                    <a:pt x="1" y="16"/>
                    <a:pt x="1" y="16"/>
                  </a:cubicBezTo>
                  <a:cubicBezTo>
                    <a:pt x="0" y="16"/>
                    <a:pt x="0" y="16"/>
                    <a:pt x="0" y="16"/>
                  </a:cubicBezTo>
                  <a:cubicBezTo>
                    <a:pt x="0" y="16"/>
                    <a:pt x="0" y="16"/>
                    <a:pt x="0" y="16"/>
                  </a:cubicBezTo>
                  <a:cubicBezTo>
                    <a:pt x="0" y="16"/>
                    <a:pt x="1" y="16"/>
                    <a:pt x="1" y="16"/>
                  </a:cubicBezTo>
                  <a:cubicBezTo>
                    <a:pt x="1" y="15"/>
                    <a:pt x="1" y="15"/>
                    <a:pt x="1" y="15"/>
                  </a:cubicBezTo>
                  <a:cubicBezTo>
                    <a:pt x="2" y="15"/>
                    <a:pt x="2" y="15"/>
                    <a:pt x="2" y="15"/>
                  </a:cubicBezTo>
                  <a:cubicBezTo>
                    <a:pt x="2" y="15"/>
                    <a:pt x="3" y="15"/>
                    <a:pt x="3" y="15"/>
                  </a:cubicBezTo>
                  <a:cubicBezTo>
                    <a:pt x="3" y="15"/>
                    <a:pt x="4" y="14"/>
                    <a:pt x="4" y="14"/>
                  </a:cubicBezTo>
                  <a:cubicBezTo>
                    <a:pt x="4" y="14"/>
                    <a:pt x="5" y="13"/>
                    <a:pt x="5" y="13"/>
                  </a:cubicBezTo>
                  <a:cubicBezTo>
                    <a:pt x="5" y="13"/>
                    <a:pt x="6" y="12"/>
                    <a:pt x="6" y="12"/>
                  </a:cubicBezTo>
                  <a:cubicBezTo>
                    <a:pt x="6" y="11"/>
                    <a:pt x="6" y="11"/>
                    <a:pt x="6" y="11"/>
                  </a:cubicBezTo>
                  <a:cubicBezTo>
                    <a:pt x="7" y="9"/>
                    <a:pt x="7" y="9"/>
                    <a:pt x="7" y="9"/>
                  </a:cubicBezTo>
                  <a:cubicBezTo>
                    <a:pt x="7" y="9"/>
                    <a:pt x="6" y="10"/>
                    <a:pt x="6" y="10"/>
                  </a:cubicBezTo>
                  <a:close/>
                  <a:moveTo>
                    <a:pt x="2" y="5"/>
                  </a:moveTo>
                  <a:cubicBezTo>
                    <a:pt x="2" y="6"/>
                    <a:pt x="2" y="6"/>
                    <a:pt x="2" y="7"/>
                  </a:cubicBezTo>
                  <a:cubicBezTo>
                    <a:pt x="2" y="7"/>
                    <a:pt x="2" y="7"/>
                    <a:pt x="2" y="8"/>
                  </a:cubicBezTo>
                  <a:cubicBezTo>
                    <a:pt x="2" y="8"/>
                    <a:pt x="3" y="9"/>
                    <a:pt x="3" y="9"/>
                  </a:cubicBezTo>
                  <a:cubicBezTo>
                    <a:pt x="3" y="9"/>
                    <a:pt x="4" y="9"/>
                    <a:pt x="4" y="9"/>
                  </a:cubicBezTo>
                  <a:cubicBezTo>
                    <a:pt x="4" y="9"/>
                    <a:pt x="5" y="9"/>
                    <a:pt x="5" y="9"/>
                  </a:cubicBezTo>
                  <a:cubicBezTo>
                    <a:pt x="5" y="9"/>
                    <a:pt x="6" y="9"/>
                    <a:pt x="6" y="9"/>
                  </a:cubicBezTo>
                  <a:cubicBezTo>
                    <a:pt x="6" y="9"/>
                    <a:pt x="6" y="9"/>
                    <a:pt x="7" y="9"/>
                  </a:cubicBezTo>
                  <a:cubicBezTo>
                    <a:pt x="7" y="9"/>
                    <a:pt x="7" y="9"/>
                    <a:pt x="7" y="8"/>
                  </a:cubicBezTo>
                  <a:cubicBezTo>
                    <a:pt x="7" y="8"/>
                    <a:pt x="7" y="8"/>
                    <a:pt x="7" y="7"/>
                  </a:cubicBezTo>
                  <a:cubicBezTo>
                    <a:pt x="7" y="7"/>
                    <a:pt x="7" y="6"/>
                    <a:pt x="7" y="5"/>
                  </a:cubicBezTo>
                  <a:cubicBezTo>
                    <a:pt x="7" y="5"/>
                    <a:pt x="7" y="4"/>
                    <a:pt x="7" y="4"/>
                  </a:cubicBezTo>
                  <a:cubicBezTo>
                    <a:pt x="7" y="4"/>
                    <a:pt x="7" y="3"/>
                    <a:pt x="7" y="3"/>
                  </a:cubicBezTo>
                  <a:cubicBezTo>
                    <a:pt x="7" y="3"/>
                    <a:pt x="6" y="2"/>
                    <a:pt x="6" y="2"/>
                  </a:cubicBezTo>
                  <a:cubicBezTo>
                    <a:pt x="6" y="2"/>
                    <a:pt x="6" y="1"/>
                    <a:pt x="5" y="1"/>
                  </a:cubicBezTo>
                  <a:cubicBezTo>
                    <a:pt x="5" y="1"/>
                    <a:pt x="5" y="1"/>
                    <a:pt x="4" y="1"/>
                  </a:cubicBezTo>
                  <a:cubicBezTo>
                    <a:pt x="4" y="1"/>
                    <a:pt x="3" y="1"/>
                    <a:pt x="3" y="1"/>
                  </a:cubicBezTo>
                  <a:cubicBezTo>
                    <a:pt x="3" y="1"/>
                    <a:pt x="3" y="2"/>
                    <a:pt x="2" y="2"/>
                  </a:cubicBezTo>
                  <a:cubicBezTo>
                    <a:pt x="2" y="2"/>
                    <a:pt x="2" y="2"/>
                    <a:pt x="2" y="3"/>
                  </a:cubicBezTo>
                  <a:cubicBezTo>
                    <a:pt x="2" y="3"/>
                    <a:pt x="2" y="3"/>
                    <a:pt x="2" y="4"/>
                  </a:cubicBezTo>
                  <a:cubicBezTo>
                    <a:pt x="2" y="4"/>
                    <a:pt x="2" y="5"/>
                    <a:pt x="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4" name="iṡľîde">
              <a:extLst>
                <a:ext uri="{FF2B5EF4-FFF2-40B4-BE49-F238E27FC236}">
                  <a16:creationId xmlns:a16="http://schemas.microsoft.com/office/drawing/2014/main" id="{F3E88635-E793-4715-BA02-82FB4A66FA5C}"/>
                </a:ext>
              </a:extLst>
            </p:cNvPr>
            <p:cNvSpPr/>
            <p:nvPr/>
          </p:nvSpPr>
          <p:spPr bwMode="auto">
            <a:xfrm>
              <a:off x="3816351" y="3709988"/>
              <a:ext cx="30163" cy="52388"/>
            </a:xfrm>
            <a:custGeom>
              <a:avLst/>
              <a:gdLst>
                <a:gd name="T0" fmla="*/ 4 w 9"/>
                <a:gd name="T1" fmla="*/ 0 h 16"/>
                <a:gd name="T2" fmla="*/ 9 w 9"/>
                <a:gd name="T3" fmla="*/ 0 h 16"/>
                <a:gd name="T4" fmla="*/ 8 w 9"/>
                <a:gd name="T5" fmla="*/ 2 h 16"/>
                <a:gd name="T6" fmla="*/ 4 w 9"/>
                <a:gd name="T7" fmla="*/ 2 h 16"/>
                <a:gd name="T8" fmla="*/ 3 w 9"/>
                <a:gd name="T9" fmla="*/ 4 h 16"/>
                <a:gd name="T10" fmla="*/ 4 w 9"/>
                <a:gd name="T11" fmla="*/ 5 h 16"/>
                <a:gd name="T12" fmla="*/ 5 w 9"/>
                <a:gd name="T13" fmla="*/ 5 h 16"/>
                <a:gd name="T14" fmla="*/ 6 w 9"/>
                <a:gd name="T15" fmla="*/ 6 h 16"/>
                <a:gd name="T16" fmla="*/ 7 w 9"/>
                <a:gd name="T17" fmla="*/ 7 h 16"/>
                <a:gd name="T18" fmla="*/ 8 w 9"/>
                <a:gd name="T19" fmla="*/ 8 h 16"/>
                <a:gd name="T20" fmla="*/ 9 w 9"/>
                <a:gd name="T21" fmla="*/ 9 h 16"/>
                <a:gd name="T22" fmla="*/ 9 w 9"/>
                <a:gd name="T23" fmla="*/ 10 h 16"/>
                <a:gd name="T24" fmla="*/ 8 w 9"/>
                <a:gd name="T25" fmla="*/ 12 h 16"/>
                <a:gd name="T26" fmla="*/ 8 w 9"/>
                <a:gd name="T27" fmla="*/ 13 h 16"/>
                <a:gd name="T28" fmla="*/ 7 w 9"/>
                <a:gd name="T29" fmla="*/ 14 h 16"/>
                <a:gd name="T30" fmla="*/ 6 w 9"/>
                <a:gd name="T31" fmla="*/ 15 h 16"/>
                <a:gd name="T32" fmla="*/ 5 w 9"/>
                <a:gd name="T33" fmla="*/ 16 h 16"/>
                <a:gd name="T34" fmla="*/ 3 w 9"/>
                <a:gd name="T35" fmla="*/ 16 h 16"/>
                <a:gd name="T36" fmla="*/ 2 w 9"/>
                <a:gd name="T37" fmla="*/ 16 h 16"/>
                <a:gd name="T38" fmla="*/ 1 w 9"/>
                <a:gd name="T39" fmla="*/ 16 h 16"/>
                <a:gd name="T40" fmla="*/ 1 w 9"/>
                <a:gd name="T41" fmla="*/ 15 h 16"/>
                <a:gd name="T42" fmla="*/ 0 w 9"/>
                <a:gd name="T43" fmla="*/ 15 h 16"/>
                <a:gd name="T44" fmla="*/ 0 w 9"/>
                <a:gd name="T45" fmla="*/ 14 h 16"/>
                <a:gd name="T46" fmla="*/ 1 w 9"/>
                <a:gd name="T47" fmla="*/ 14 h 16"/>
                <a:gd name="T48" fmla="*/ 1 w 9"/>
                <a:gd name="T49" fmla="*/ 14 h 16"/>
                <a:gd name="T50" fmla="*/ 1 w 9"/>
                <a:gd name="T51" fmla="*/ 14 h 16"/>
                <a:gd name="T52" fmla="*/ 2 w 9"/>
                <a:gd name="T53" fmla="*/ 14 h 16"/>
                <a:gd name="T54" fmla="*/ 3 w 9"/>
                <a:gd name="T55" fmla="*/ 15 h 16"/>
                <a:gd name="T56" fmla="*/ 4 w 9"/>
                <a:gd name="T57" fmla="*/ 15 h 16"/>
                <a:gd name="T58" fmla="*/ 5 w 9"/>
                <a:gd name="T59" fmla="*/ 15 h 16"/>
                <a:gd name="T60" fmla="*/ 6 w 9"/>
                <a:gd name="T61" fmla="*/ 14 h 16"/>
                <a:gd name="T62" fmla="*/ 7 w 9"/>
                <a:gd name="T63" fmla="*/ 13 h 16"/>
                <a:gd name="T64" fmla="*/ 7 w 9"/>
                <a:gd name="T65" fmla="*/ 12 h 16"/>
                <a:gd name="T66" fmla="*/ 7 w 9"/>
                <a:gd name="T67" fmla="*/ 11 h 16"/>
                <a:gd name="T68" fmla="*/ 7 w 9"/>
                <a:gd name="T69" fmla="*/ 9 h 16"/>
                <a:gd name="T70" fmla="*/ 6 w 9"/>
                <a:gd name="T71" fmla="*/ 8 h 16"/>
                <a:gd name="T72" fmla="*/ 5 w 9"/>
                <a:gd name="T73" fmla="*/ 7 h 16"/>
                <a:gd name="T74" fmla="*/ 4 w 9"/>
                <a:gd name="T75" fmla="*/ 7 h 16"/>
                <a:gd name="T76" fmla="*/ 3 w 9"/>
                <a:gd name="T77" fmla="*/ 6 h 16"/>
                <a:gd name="T78" fmla="*/ 2 w 9"/>
                <a:gd name="T79" fmla="*/ 6 h 16"/>
                <a:gd name="T80" fmla="*/ 1 w 9"/>
                <a:gd name="T81" fmla="*/ 6 h 16"/>
                <a:gd name="T82" fmla="*/ 1 w 9"/>
                <a:gd name="T83" fmla="*/ 6 h 16"/>
                <a:gd name="T84" fmla="*/ 1 w 9"/>
                <a:gd name="T85" fmla="*/ 5 h 16"/>
                <a:gd name="T86" fmla="*/ 4 w 9"/>
                <a:gd name="T8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16">
                  <a:moveTo>
                    <a:pt x="4" y="0"/>
                  </a:moveTo>
                  <a:cubicBezTo>
                    <a:pt x="9" y="0"/>
                    <a:pt x="9" y="0"/>
                    <a:pt x="9" y="0"/>
                  </a:cubicBezTo>
                  <a:cubicBezTo>
                    <a:pt x="8" y="2"/>
                    <a:pt x="8" y="2"/>
                    <a:pt x="8" y="2"/>
                  </a:cubicBezTo>
                  <a:cubicBezTo>
                    <a:pt x="4" y="2"/>
                    <a:pt x="4" y="2"/>
                    <a:pt x="4" y="2"/>
                  </a:cubicBezTo>
                  <a:cubicBezTo>
                    <a:pt x="3" y="4"/>
                    <a:pt x="3" y="4"/>
                    <a:pt x="3" y="4"/>
                  </a:cubicBezTo>
                  <a:cubicBezTo>
                    <a:pt x="3" y="4"/>
                    <a:pt x="4" y="5"/>
                    <a:pt x="4" y="5"/>
                  </a:cubicBezTo>
                  <a:cubicBezTo>
                    <a:pt x="5" y="5"/>
                    <a:pt x="5" y="5"/>
                    <a:pt x="5" y="5"/>
                  </a:cubicBezTo>
                  <a:cubicBezTo>
                    <a:pt x="6" y="5"/>
                    <a:pt x="6" y="5"/>
                    <a:pt x="6" y="6"/>
                  </a:cubicBezTo>
                  <a:cubicBezTo>
                    <a:pt x="7" y="6"/>
                    <a:pt x="7" y="6"/>
                    <a:pt x="7" y="7"/>
                  </a:cubicBezTo>
                  <a:cubicBezTo>
                    <a:pt x="8" y="7"/>
                    <a:pt x="8" y="7"/>
                    <a:pt x="8" y="8"/>
                  </a:cubicBezTo>
                  <a:cubicBezTo>
                    <a:pt x="8" y="8"/>
                    <a:pt x="9" y="9"/>
                    <a:pt x="9" y="9"/>
                  </a:cubicBezTo>
                  <a:cubicBezTo>
                    <a:pt x="9" y="9"/>
                    <a:pt x="9" y="10"/>
                    <a:pt x="9" y="10"/>
                  </a:cubicBezTo>
                  <a:cubicBezTo>
                    <a:pt x="9" y="11"/>
                    <a:pt x="9" y="11"/>
                    <a:pt x="8" y="12"/>
                  </a:cubicBezTo>
                  <a:cubicBezTo>
                    <a:pt x="8" y="12"/>
                    <a:pt x="8" y="13"/>
                    <a:pt x="8" y="13"/>
                  </a:cubicBezTo>
                  <a:cubicBezTo>
                    <a:pt x="8" y="13"/>
                    <a:pt x="8" y="14"/>
                    <a:pt x="7" y="14"/>
                  </a:cubicBezTo>
                  <a:cubicBezTo>
                    <a:pt x="7" y="14"/>
                    <a:pt x="7" y="15"/>
                    <a:pt x="6" y="15"/>
                  </a:cubicBezTo>
                  <a:cubicBezTo>
                    <a:pt x="6" y="15"/>
                    <a:pt x="5" y="15"/>
                    <a:pt x="5" y="16"/>
                  </a:cubicBezTo>
                  <a:cubicBezTo>
                    <a:pt x="4" y="16"/>
                    <a:pt x="4" y="16"/>
                    <a:pt x="3" y="16"/>
                  </a:cubicBezTo>
                  <a:cubicBezTo>
                    <a:pt x="3" y="16"/>
                    <a:pt x="2" y="16"/>
                    <a:pt x="2" y="16"/>
                  </a:cubicBezTo>
                  <a:cubicBezTo>
                    <a:pt x="2" y="16"/>
                    <a:pt x="1" y="16"/>
                    <a:pt x="1" y="16"/>
                  </a:cubicBezTo>
                  <a:cubicBezTo>
                    <a:pt x="1" y="15"/>
                    <a:pt x="1" y="15"/>
                    <a:pt x="1" y="15"/>
                  </a:cubicBezTo>
                  <a:cubicBezTo>
                    <a:pt x="0" y="15"/>
                    <a:pt x="0" y="15"/>
                    <a:pt x="0" y="15"/>
                  </a:cubicBezTo>
                  <a:cubicBezTo>
                    <a:pt x="0" y="14"/>
                    <a:pt x="0" y="14"/>
                    <a:pt x="0" y="14"/>
                  </a:cubicBezTo>
                  <a:cubicBezTo>
                    <a:pt x="0" y="14"/>
                    <a:pt x="1" y="14"/>
                    <a:pt x="1" y="14"/>
                  </a:cubicBezTo>
                  <a:cubicBezTo>
                    <a:pt x="1" y="14"/>
                    <a:pt x="1" y="14"/>
                    <a:pt x="1" y="14"/>
                  </a:cubicBezTo>
                  <a:cubicBezTo>
                    <a:pt x="1" y="14"/>
                    <a:pt x="1" y="14"/>
                    <a:pt x="1" y="14"/>
                  </a:cubicBezTo>
                  <a:cubicBezTo>
                    <a:pt x="2" y="14"/>
                    <a:pt x="2" y="14"/>
                    <a:pt x="2" y="14"/>
                  </a:cubicBezTo>
                  <a:cubicBezTo>
                    <a:pt x="2" y="14"/>
                    <a:pt x="3" y="15"/>
                    <a:pt x="3" y="15"/>
                  </a:cubicBezTo>
                  <a:cubicBezTo>
                    <a:pt x="3" y="15"/>
                    <a:pt x="4" y="15"/>
                    <a:pt x="4" y="15"/>
                  </a:cubicBezTo>
                  <a:cubicBezTo>
                    <a:pt x="4" y="15"/>
                    <a:pt x="5" y="15"/>
                    <a:pt x="5" y="15"/>
                  </a:cubicBezTo>
                  <a:cubicBezTo>
                    <a:pt x="5" y="15"/>
                    <a:pt x="5" y="15"/>
                    <a:pt x="6" y="14"/>
                  </a:cubicBezTo>
                  <a:cubicBezTo>
                    <a:pt x="6" y="14"/>
                    <a:pt x="7" y="14"/>
                    <a:pt x="7" y="13"/>
                  </a:cubicBezTo>
                  <a:cubicBezTo>
                    <a:pt x="7" y="13"/>
                    <a:pt x="7" y="12"/>
                    <a:pt x="7" y="12"/>
                  </a:cubicBezTo>
                  <a:cubicBezTo>
                    <a:pt x="7" y="12"/>
                    <a:pt x="7" y="11"/>
                    <a:pt x="7" y="11"/>
                  </a:cubicBezTo>
                  <a:cubicBezTo>
                    <a:pt x="7" y="10"/>
                    <a:pt x="7" y="10"/>
                    <a:pt x="7" y="9"/>
                  </a:cubicBezTo>
                  <a:cubicBezTo>
                    <a:pt x="7" y="9"/>
                    <a:pt x="6" y="8"/>
                    <a:pt x="6" y="8"/>
                  </a:cubicBezTo>
                  <a:cubicBezTo>
                    <a:pt x="6" y="8"/>
                    <a:pt x="5" y="7"/>
                    <a:pt x="5" y="7"/>
                  </a:cubicBezTo>
                  <a:cubicBezTo>
                    <a:pt x="5" y="7"/>
                    <a:pt x="4" y="7"/>
                    <a:pt x="4" y="7"/>
                  </a:cubicBezTo>
                  <a:cubicBezTo>
                    <a:pt x="4" y="6"/>
                    <a:pt x="3" y="6"/>
                    <a:pt x="3" y="6"/>
                  </a:cubicBezTo>
                  <a:cubicBezTo>
                    <a:pt x="3" y="6"/>
                    <a:pt x="2" y="6"/>
                    <a:pt x="2" y="6"/>
                  </a:cubicBezTo>
                  <a:cubicBezTo>
                    <a:pt x="1" y="6"/>
                    <a:pt x="1" y="6"/>
                    <a:pt x="1" y="6"/>
                  </a:cubicBezTo>
                  <a:cubicBezTo>
                    <a:pt x="1" y="6"/>
                    <a:pt x="1" y="6"/>
                    <a:pt x="1" y="6"/>
                  </a:cubicBezTo>
                  <a:cubicBezTo>
                    <a:pt x="1" y="5"/>
                    <a:pt x="1" y="5"/>
                    <a:pt x="1" y="5"/>
                  </a:cubicBezTo>
                  <a:lnTo>
                    <a:pt x="4"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5" name="îşliḑe">
              <a:extLst>
                <a:ext uri="{FF2B5EF4-FFF2-40B4-BE49-F238E27FC236}">
                  <a16:creationId xmlns:a16="http://schemas.microsoft.com/office/drawing/2014/main" id="{C206C2D8-18AC-4EC2-9455-789DD6B87A99}"/>
                </a:ext>
              </a:extLst>
            </p:cNvPr>
            <p:cNvSpPr/>
            <p:nvPr/>
          </p:nvSpPr>
          <p:spPr bwMode="auto">
            <a:xfrm>
              <a:off x="3856038" y="3709988"/>
              <a:ext cx="33338" cy="52388"/>
            </a:xfrm>
            <a:custGeom>
              <a:avLst/>
              <a:gdLst>
                <a:gd name="T0" fmla="*/ 0 w 10"/>
                <a:gd name="T1" fmla="*/ 16 h 16"/>
                <a:gd name="T2" fmla="*/ 0 w 10"/>
                <a:gd name="T3" fmla="*/ 16 h 16"/>
                <a:gd name="T4" fmla="*/ 2 w 10"/>
                <a:gd name="T5" fmla="*/ 14 h 16"/>
                <a:gd name="T6" fmla="*/ 4 w 10"/>
                <a:gd name="T7" fmla="*/ 12 h 16"/>
                <a:gd name="T8" fmla="*/ 5 w 10"/>
                <a:gd name="T9" fmla="*/ 10 h 16"/>
                <a:gd name="T10" fmla="*/ 6 w 10"/>
                <a:gd name="T11" fmla="*/ 9 h 16"/>
                <a:gd name="T12" fmla="*/ 7 w 10"/>
                <a:gd name="T13" fmla="*/ 8 h 16"/>
                <a:gd name="T14" fmla="*/ 7 w 10"/>
                <a:gd name="T15" fmla="*/ 7 h 16"/>
                <a:gd name="T16" fmla="*/ 7 w 10"/>
                <a:gd name="T17" fmla="*/ 6 h 16"/>
                <a:gd name="T18" fmla="*/ 7 w 10"/>
                <a:gd name="T19" fmla="*/ 4 h 16"/>
                <a:gd name="T20" fmla="*/ 6 w 10"/>
                <a:gd name="T21" fmla="*/ 3 h 16"/>
                <a:gd name="T22" fmla="*/ 5 w 10"/>
                <a:gd name="T23" fmla="*/ 2 h 16"/>
                <a:gd name="T24" fmla="*/ 4 w 10"/>
                <a:gd name="T25" fmla="*/ 2 h 16"/>
                <a:gd name="T26" fmla="*/ 3 w 10"/>
                <a:gd name="T27" fmla="*/ 2 h 16"/>
                <a:gd name="T28" fmla="*/ 2 w 10"/>
                <a:gd name="T29" fmla="*/ 3 h 16"/>
                <a:gd name="T30" fmla="*/ 1 w 10"/>
                <a:gd name="T31" fmla="*/ 3 h 16"/>
                <a:gd name="T32" fmla="*/ 1 w 10"/>
                <a:gd name="T33" fmla="*/ 4 h 16"/>
                <a:gd name="T34" fmla="*/ 0 w 10"/>
                <a:gd name="T35" fmla="*/ 4 h 16"/>
                <a:gd name="T36" fmla="*/ 1 w 10"/>
                <a:gd name="T37" fmla="*/ 3 h 16"/>
                <a:gd name="T38" fmla="*/ 1 w 10"/>
                <a:gd name="T39" fmla="*/ 2 h 16"/>
                <a:gd name="T40" fmla="*/ 2 w 10"/>
                <a:gd name="T41" fmla="*/ 1 h 16"/>
                <a:gd name="T42" fmla="*/ 3 w 10"/>
                <a:gd name="T43" fmla="*/ 0 h 16"/>
                <a:gd name="T44" fmla="*/ 4 w 10"/>
                <a:gd name="T45" fmla="*/ 0 h 16"/>
                <a:gd name="T46" fmla="*/ 6 w 10"/>
                <a:gd name="T47" fmla="*/ 0 h 16"/>
                <a:gd name="T48" fmla="*/ 7 w 10"/>
                <a:gd name="T49" fmla="*/ 1 h 16"/>
                <a:gd name="T50" fmla="*/ 8 w 10"/>
                <a:gd name="T51" fmla="*/ 1 h 16"/>
                <a:gd name="T52" fmla="*/ 8 w 10"/>
                <a:gd name="T53" fmla="*/ 2 h 16"/>
                <a:gd name="T54" fmla="*/ 9 w 10"/>
                <a:gd name="T55" fmla="*/ 4 h 16"/>
                <a:gd name="T56" fmla="*/ 9 w 10"/>
                <a:gd name="T57" fmla="*/ 5 h 16"/>
                <a:gd name="T58" fmla="*/ 9 w 10"/>
                <a:gd name="T59" fmla="*/ 6 h 16"/>
                <a:gd name="T60" fmla="*/ 8 w 10"/>
                <a:gd name="T61" fmla="*/ 7 h 16"/>
                <a:gd name="T62" fmla="*/ 8 w 10"/>
                <a:gd name="T63" fmla="*/ 8 h 16"/>
                <a:gd name="T64" fmla="*/ 7 w 10"/>
                <a:gd name="T65" fmla="*/ 9 h 16"/>
                <a:gd name="T66" fmla="*/ 6 w 10"/>
                <a:gd name="T67" fmla="*/ 10 h 16"/>
                <a:gd name="T68" fmla="*/ 4 w 10"/>
                <a:gd name="T69" fmla="*/ 12 h 16"/>
                <a:gd name="T70" fmla="*/ 2 w 10"/>
                <a:gd name="T71" fmla="*/ 14 h 16"/>
                <a:gd name="T72" fmla="*/ 6 w 10"/>
                <a:gd name="T73" fmla="*/ 14 h 16"/>
                <a:gd name="T74" fmla="*/ 7 w 10"/>
                <a:gd name="T75" fmla="*/ 14 h 16"/>
                <a:gd name="T76" fmla="*/ 8 w 10"/>
                <a:gd name="T77" fmla="*/ 14 h 16"/>
                <a:gd name="T78" fmla="*/ 9 w 10"/>
                <a:gd name="T79" fmla="*/ 14 h 16"/>
                <a:gd name="T80" fmla="*/ 9 w 10"/>
                <a:gd name="T81" fmla="*/ 14 h 16"/>
                <a:gd name="T82" fmla="*/ 9 w 10"/>
                <a:gd name="T83" fmla="*/ 13 h 16"/>
                <a:gd name="T84" fmla="*/ 10 w 10"/>
                <a:gd name="T85" fmla="*/ 13 h 16"/>
                <a:gd name="T86" fmla="*/ 9 w 10"/>
                <a:gd name="T87" fmla="*/ 14 h 16"/>
                <a:gd name="T88" fmla="*/ 9 w 10"/>
                <a:gd name="T89" fmla="*/ 15 h 16"/>
                <a:gd name="T90" fmla="*/ 9 w 10"/>
                <a:gd name="T91" fmla="*/ 16 h 16"/>
                <a:gd name="T92" fmla="*/ 0 w 10"/>
                <a:gd name="T9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 h="16">
                  <a:moveTo>
                    <a:pt x="0" y="16"/>
                  </a:moveTo>
                  <a:cubicBezTo>
                    <a:pt x="0" y="16"/>
                    <a:pt x="0" y="16"/>
                    <a:pt x="0" y="16"/>
                  </a:cubicBezTo>
                  <a:cubicBezTo>
                    <a:pt x="1" y="15"/>
                    <a:pt x="2" y="14"/>
                    <a:pt x="2" y="14"/>
                  </a:cubicBezTo>
                  <a:cubicBezTo>
                    <a:pt x="3" y="13"/>
                    <a:pt x="3" y="13"/>
                    <a:pt x="4" y="12"/>
                  </a:cubicBezTo>
                  <a:cubicBezTo>
                    <a:pt x="5" y="11"/>
                    <a:pt x="5" y="10"/>
                    <a:pt x="5" y="10"/>
                  </a:cubicBezTo>
                  <a:cubicBezTo>
                    <a:pt x="6" y="9"/>
                    <a:pt x="6" y="9"/>
                    <a:pt x="6" y="9"/>
                  </a:cubicBezTo>
                  <a:cubicBezTo>
                    <a:pt x="6" y="8"/>
                    <a:pt x="7" y="8"/>
                    <a:pt x="7" y="8"/>
                  </a:cubicBezTo>
                  <a:cubicBezTo>
                    <a:pt x="7" y="7"/>
                    <a:pt x="7" y="7"/>
                    <a:pt x="7" y="7"/>
                  </a:cubicBezTo>
                  <a:cubicBezTo>
                    <a:pt x="7" y="6"/>
                    <a:pt x="7" y="6"/>
                    <a:pt x="7" y="6"/>
                  </a:cubicBezTo>
                  <a:cubicBezTo>
                    <a:pt x="7" y="5"/>
                    <a:pt x="7" y="5"/>
                    <a:pt x="7" y="4"/>
                  </a:cubicBezTo>
                  <a:cubicBezTo>
                    <a:pt x="7" y="4"/>
                    <a:pt x="7" y="3"/>
                    <a:pt x="6" y="3"/>
                  </a:cubicBezTo>
                  <a:cubicBezTo>
                    <a:pt x="6" y="3"/>
                    <a:pt x="6" y="2"/>
                    <a:pt x="5" y="2"/>
                  </a:cubicBezTo>
                  <a:cubicBezTo>
                    <a:pt x="5" y="2"/>
                    <a:pt x="4" y="2"/>
                    <a:pt x="4" y="2"/>
                  </a:cubicBezTo>
                  <a:cubicBezTo>
                    <a:pt x="4" y="2"/>
                    <a:pt x="3" y="2"/>
                    <a:pt x="3" y="2"/>
                  </a:cubicBezTo>
                  <a:cubicBezTo>
                    <a:pt x="3" y="2"/>
                    <a:pt x="2" y="2"/>
                    <a:pt x="2" y="3"/>
                  </a:cubicBezTo>
                  <a:cubicBezTo>
                    <a:pt x="2" y="3"/>
                    <a:pt x="2" y="3"/>
                    <a:pt x="1" y="3"/>
                  </a:cubicBezTo>
                  <a:cubicBezTo>
                    <a:pt x="1" y="4"/>
                    <a:pt x="1" y="4"/>
                    <a:pt x="1" y="4"/>
                  </a:cubicBezTo>
                  <a:cubicBezTo>
                    <a:pt x="0" y="4"/>
                    <a:pt x="0" y="4"/>
                    <a:pt x="0" y="4"/>
                  </a:cubicBezTo>
                  <a:cubicBezTo>
                    <a:pt x="1" y="4"/>
                    <a:pt x="1" y="3"/>
                    <a:pt x="1" y="3"/>
                  </a:cubicBezTo>
                  <a:cubicBezTo>
                    <a:pt x="1" y="3"/>
                    <a:pt x="1" y="2"/>
                    <a:pt x="1" y="2"/>
                  </a:cubicBezTo>
                  <a:cubicBezTo>
                    <a:pt x="1" y="2"/>
                    <a:pt x="2" y="1"/>
                    <a:pt x="2" y="1"/>
                  </a:cubicBezTo>
                  <a:cubicBezTo>
                    <a:pt x="2" y="1"/>
                    <a:pt x="3" y="1"/>
                    <a:pt x="3" y="0"/>
                  </a:cubicBezTo>
                  <a:cubicBezTo>
                    <a:pt x="4" y="0"/>
                    <a:pt x="4" y="0"/>
                    <a:pt x="4" y="0"/>
                  </a:cubicBezTo>
                  <a:cubicBezTo>
                    <a:pt x="5" y="0"/>
                    <a:pt x="5" y="0"/>
                    <a:pt x="6" y="0"/>
                  </a:cubicBezTo>
                  <a:cubicBezTo>
                    <a:pt x="6" y="0"/>
                    <a:pt x="6" y="1"/>
                    <a:pt x="7" y="1"/>
                  </a:cubicBezTo>
                  <a:cubicBezTo>
                    <a:pt x="7" y="1"/>
                    <a:pt x="7" y="1"/>
                    <a:pt x="8" y="1"/>
                  </a:cubicBezTo>
                  <a:cubicBezTo>
                    <a:pt x="8" y="2"/>
                    <a:pt x="8" y="2"/>
                    <a:pt x="8" y="2"/>
                  </a:cubicBezTo>
                  <a:cubicBezTo>
                    <a:pt x="9" y="3"/>
                    <a:pt x="9" y="3"/>
                    <a:pt x="9" y="4"/>
                  </a:cubicBezTo>
                  <a:cubicBezTo>
                    <a:pt x="9" y="4"/>
                    <a:pt x="9" y="4"/>
                    <a:pt x="9" y="5"/>
                  </a:cubicBezTo>
                  <a:cubicBezTo>
                    <a:pt x="9" y="5"/>
                    <a:pt x="9" y="6"/>
                    <a:pt x="9" y="6"/>
                  </a:cubicBezTo>
                  <a:cubicBezTo>
                    <a:pt x="9" y="6"/>
                    <a:pt x="9" y="6"/>
                    <a:pt x="8" y="7"/>
                  </a:cubicBezTo>
                  <a:cubicBezTo>
                    <a:pt x="8" y="7"/>
                    <a:pt x="8" y="7"/>
                    <a:pt x="8" y="8"/>
                  </a:cubicBezTo>
                  <a:cubicBezTo>
                    <a:pt x="8" y="8"/>
                    <a:pt x="8" y="8"/>
                    <a:pt x="7" y="9"/>
                  </a:cubicBezTo>
                  <a:cubicBezTo>
                    <a:pt x="7" y="9"/>
                    <a:pt x="7" y="9"/>
                    <a:pt x="6" y="10"/>
                  </a:cubicBezTo>
                  <a:cubicBezTo>
                    <a:pt x="6" y="11"/>
                    <a:pt x="5" y="12"/>
                    <a:pt x="4" y="12"/>
                  </a:cubicBezTo>
                  <a:cubicBezTo>
                    <a:pt x="2" y="14"/>
                    <a:pt x="2" y="14"/>
                    <a:pt x="2" y="14"/>
                  </a:cubicBezTo>
                  <a:cubicBezTo>
                    <a:pt x="4" y="14"/>
                    <a:pt x="5" y="14"/>
                    <a:pt x="6" y="14"/>
                  </a:cubicBezTo>
                  <a:cubicBezTo>
                    <a:pt x="6" y="14"/>
                    <a:pt x="7" y="14"/>
                    <a:pt x="7" y="14"/>
                  </a:cubicBezTo>
                  <a:cubicBezTo>
                    <a:pt x="7" y="14"/>
                    <a:pt x="7" y="14"/>
                    <a:pt x="8" y="14"/>
                  </a:cubicBezTo>
                  <a:cubicBezTo>
                    <a:pt x="8" y="14"/>
                    <a:pt x="8" y="14"/>
                    <a:pt x="9" y="14"/>
                  </a:cubicBezTo>
                  <a:cubicBezTo>
                    <a:pt x="9" y="14"/>
                    <a:pt x="9" y="14"/>
                    <a:pt x="9" y="14"/>
                  </a:cubicBezTo>
                  <a:cubicBezTo>
                    <a:pt x="9" y="13"/>
                    <a:pt x="9" y="13"/>
                    <a:pt x="9" y="13"/>
                  </a:cubicBezTo>
                  <a:cubicBezTo>
                    <a:pt x="10" y="13"/>
                    <a:pt x="10" y="13"/>
                    <a:pt x="10" y="13"/>
                  </a:cubicBezTo>
                  <a:cubicBezTo>
                    <a:pt x="10" y="14"/>
                    <a:pt x="10" y="14"/>
                    <a:pt x="9" y="14"/>
                  </a:cubicBezTo>
                  <a:cubicBezTo>
                    <a:pt x="9" y="14"/>
                    <a:pt x="9" y="15"/>
                    <a:pt x="9" y="15"/>
                  </a:cubicBezTo>
                  <a:cubicBezTo>
                    <a:pt x="9" y="16"/>
                    <a:pt x="9" y="16"/>
                    <a:pt x="9" y="16"/>
                  </a:cubicBezTo>
                  <a:lnTo>
                    <a:pt x="0" y="1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6" name="îṧlíḑè">
              <a:extLst>
                <a:ext uri="{FF2B5EF4-FFF2-40B4-BE49-F238E27FC236}">
                  <a16:creationId xmlns:a16="http://schemas.microsoft.com/office/drawing/2014/main" id="{47DF529D-D5C9-481C-AA89-0506E77A7022}"/>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8"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7" name="îsḷíḍê">
              <a:extLst>
                <a:ext uri="{FF2B5EF4-FFF2-40B4-BE49-F238E27FC236}">
                  <a16:creationId xmlns:a16="http://schemas.microsoft.com/office/drawing/2014/main" id="{7F73D06D-B2F0-4E5E-9074-7A5111100BC9}"/>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7"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8" name="íšliďè">
              <a:extLst>
                <a:ext uri="{FF2B5EF4-FFF2-40B4-BE49-F238E27FC236}">
                  <a16:creationId xmlns:a16="http://schemas.microsoft.com/office/drawing/2014/main" id="{91AFE2EC-D58C-4BAD-9A02-24C327772DA6}"/>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8"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8"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7"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1"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29" name="îṧlíďê">
              <a:extLst>
                <a:ext uri="{FF2B5EF4-FFF2-40B4-BE49-F238E27FC236}">
                  <a16:creationId xmlns:a16="http://schemas.microsoft.com/office/drawing/2014/main" id="{67F78963-84CE-4568-9751-A252174C0793}"/>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9"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7"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8"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2"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0" name="iṡḷîḋé">
              <a:extLst>
                <a:ext uri="{FF2B5EF4-FFF2-40B4-BE49-F238E27FC236}">
                  <a16:creationId xmlns:a16="http://schemas.microsoft.com/office/drawing/2014/main" id="{D533D1DE-F6C8-4705-A132-16617074FB7A}"/>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3"/>
                    <a:pt x="10" y="2"/>
                  </a:cubicBezTo>
                  <a:cubicBezTo>
                    <a:pt x="9" y="2"/>
                    <a:pt x="9" y="2"/>
                    <a:pt x="9" y="2"/>
                  </a:cubicBezTo>
                  <a:cubicBezTo>
                    <a:pt x="9" y="2"/>
                    <a:pt x="9" y="3"/>
                    <a:pt x="9" y="3"/>
                  </a:cubicBezTo>
                  <a:cubicBezTo>
                    <a:pt x="2" y="8"/>
                    <a:pt x="2" y="8"/>
                    <a:pt x="2" y="8"/>
                  </a:cubicBezTo>
                  <a:cubicBezTo>
                    <a:pt x="2" y="8"/>
                    <a:pt x="2" y="8"/>
                    <a:pt x="2" y="8"/>
                  </a:cubicBezTo>
                  <a:cubicBezTo>
                    <a:pt x="2" y="8"/>
                    <a:pt x="2" y="8"/>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1" name="iṩlïḓé">
              <a:extLst>
                <a:ext uri="{FF2B5EF4-FFF2-40B4-BE49-F238E27FC236}">
                  <a16:creationId xmlns:a16="http://schemas.microsoft.com/office/drawing/2014/main" id="{B71907BF-696E-410F-B0E3-288AACFE4B3C}"/>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2"/>
                    <a:pt x="10" y="2"/>
                  </a:cubicBezTo>
                  <a:cubicBezTo>
                    <a:pt x="9" y="2"/>
                    <a:pt x="9" y="2"/>
                    <a:pt x="9" y="2"/>
                  </a:cubicBezTo>
                  <a:cubicBezTo>
                    <a:pt x="9" y="2"/>
                    <a:pt x="9" y="3"/>
                    <a:pt x="9" y="3"/>
                  </a:cubicBezTo>
                  <a:cubicBezTo>
                    <a:pt x="2" y="8"/>
                    <a:pt x="2" y="8"/>
                    <a:pt x="2" y="8"/>
                  </a:cubicBezTo>
                  <a:cubicBezTo>
                    <a:pt x="2" y="8"/>
                    <a:pt x="2" y="8"/>
                    <a:pt x="2" y="8"/>
                  </a:cubicBezTo>
                  <a:cubicBezTo>
                    <a:pt x="2" y="9"/>
                    <a:pt x="2" y="9"/>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2" name="iṥ1ïďé">
              <a:extLst>
                <a:ext uri="{FF2B5EF4-FFF2-40B4-BE49-F238E27FC236}">
                  <a16:creationId xmlns:a16="http://schemas.microsoft.com/office/drawing/2014/main" id="{B146EF79-C41B-4BF6-BF31-A017F4831219}"/>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3"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1" y="8"/>
                    <a:pt x="1"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3" name="ïŝḻîḍè">
              <a:extLst>
                <a:ext uri="{FF2B5EF4-FFF2-40B4-BE49-F238E27FC236}">
                  <a16:creationId xmlns:a16="http://schemas.microsoft.com/office/drawing/2014/main" id="{62D825D4-C9F2-4021-B2E5-8E4733A701B1}"/>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4"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2" y="8"/>
                    <a:pt x="2"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4" name="ïṥ1iḑê">
              <a:extLst>
                <a:ext uri="{FF2B5EF4-FFF2-40B4-BE49-F238E27FC236}">
                  <a16:creationId xmlns:a16="http://schemas.microsoft.com/office/drawing/2014/main" id="{8750A02A-435C-4CC9-9861-3D44CCE0AF03}"/>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5" name="isḻíḋe">
              <a:extLst>
                <a:ext uri="{FF2B5EF4-FFF2-40B4-BE49-F238E27FC236}">
                  <a16:creationId xmlns:a16="http://schemas.microsoft.com/office/drawing/2014/main" id="{53658D5F-F10F-4602-9921-52A49E9A8677}"/>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6" name="îṧḻïḋe">
              <a:extLst>
                <a:ext uri="{FF2B5EF4-FFF2-40B4-BE49-F238E27FC236}">
                  <a16:creationId xmlns:a16="http://schemas.microsoft.com/office/drawing/2014/main" id="{49E98323-0DA6-465F-A938-FA56E1D2CA0C}"/>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2"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7" name="îṩ1îďè">
              <a:extLst>
                <a:ext uri="{FF2B5EF4-FFF2-40B4-BE49-F238E27FC236}">
                  <a16:creationId xmlns:a16="http://schemas.microsoft.com/office/drawing/2014/main" id="{1B3F619F-3DA6-4985-9544-E73DFB16ECB9}"/>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1"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8" name="iŝḷîḑe">
              <a:extLst>
                <a:ext uri="{FF2B5EF4-FFF2-40B4-BE49-F238E27FC236}">
                  <a16:creationId xmlns:a16="http://schemas.microsoft.com/office/drawing/2014/main" id="{6F69BFB5-40A9-416E-A93B-52D51CA6833E}"/>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8"/>
                    <a:pt x="8" y="9"/>
                  </a:cubicBezTo>
                  <a:cubicBezTo>
                    <a:pt x="8" y="12"/>
                    <a:pt x="8" y="12"/>
                    <a:pt x="8" y="12"/>
                  </a:cubicBezTo>
                  <a:cubicBezTo>
                    <a:pt x="8" y="12"/>
                    <a:pt x="8" y="12"/>
                    <a:pt x="7" y="12"/>
                  </a:cubicBezTo>
                  <a:cubicBezTo>
                    <a:pt x="7" y="12"/>
                    <a:pt x="7" y="12"/>
                    <a:pt x="7" y="12"/>
                  </a:cubicBezTo>
                  <a:cubicBezTo>
                    <a:pt x="7" y="12"/>
                    <a:pt x="7" y="12"/>
                    <a:pt x="7" y="12"/>
                  </a:cubicBezTo>
                  <a:cubicBezTo>
                    <a:pt x="7" y="12"/>
                    <a:pt x="7" y="12"/>
                    <a:pt x="7" y="12"/>
                  </a:cubicBezTo>
                  <a:cubicBezTo>
                    <a:pt x="7" y="11"/>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9" y="1"/>
                    <a:pt x="9"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39" name="ïṣ1íḓé">
              <a:extLst>
                <a:ext uri="{FF2B5EF4-FFF2-40B4-BE49-F238E27FC236}">
                  <a16:creationId xmlns:a16="http://schemas.microsoft.com/office/drawing/2014/main" id="{B6B9E567-4C9A-4832-B7E7-3780318C9D03}"/>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9"/>
                    <a:pt x="8" y="9"/>
                  </a:cubicBezTo>
                  <a:cubicBezTo>
                    <a:pt x="8" y="12"/>
                    <a:pt x="8" y="12"/>
                    <a:pt x="8" y="12"/>
                  </a:cubicBezTo>
                  <a:cubicBezTo>
                    <a:pt x="7" y="12"/>
                    <a:pt x="7" y="12"/>
                    <a:pt x="7" y="12"/>
                  </a:cubicBezTo>
                  <a:cubicBezTo>
                    <a:pt x="7" y="12"/>
                    <a:pt x="7" y="12"/>
                    <a:pt x="7" y="12"/>
                  </a:cubicBezTo>
                  <a:cubicBezTo>
                    <a:pt x="7" y="12"/>
                    <a:pt x="7" y="12"/>
                    <a:pt x="7" y="12"/>
                  </a:cubicBezTo>
                  <a:cubicBezTo>
                    <a:pt x="7" y="12"/>
                    <a:pt x="7" y="12"/>
                    <a:pt x="7" y="12"/>
                  </a:cubicBezTo>
                  <a:cubicBezTo>
                    <a:pt x="7" y="12"/>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10" y="1"/>
                    <a:pt x="10"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0" name="îsḻíḓé">
              <a:extLst>
                <a:ext uri="{FF2B5EF4-FFF2-40B4-BE49-F238E27FC236}">
                  <a16:creationId xmlns:a16="http://schemas.microsoft.com/office/drawing/2014/main" id="{D4E4F2F1-1289-4896-9AEC-F9F5D9C3B6E9}"/>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1" name="îŝlïde">
              <a:extLst>
                <a:ext uri="{FF2B5EF4-FFF2-40B4-BE49-F238E27FC236}">
                  <a16:creationId xmlns:a16="http://schemas.microsoft.com/office/drawing/2014/main" id="{8CC1AFEF-57EB-4621-86C5-8DCD0A4AC1E1}"/>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2" name="îšļïḓê">
              <a:extLst>
                <a:ext uri="{FF2B5EF4-FFF2-40B4-BE49-F238E27FC236}">
                  <a16:creationId xmlns:a16="http://schemas.microsoft.com/office/drawing/2014/main" id="{4257C7C1-EE57-4006-A262-DB3D16F4A34F}"/>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1"/>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2"/>
                    <a:pt x="4" y="12"/>
                    <a:pt x="4" y="12"/>
                  </a:cubicBezTo>
                  <a:cubicBezTo>
                    <a:pt x="1" y="12"/>
                    <a:pt x="1" y="12"/>
                    <a:pt x="1" y="12"/>
                  </a:cubicBezTo>
                  <a:cubicBezTo>
                    <a:pt x="1" y="12"/>
                    <a:pt x="0" y="12"/>
                    <a:pt x="0" y="12"/>
                  </a:cubicBezTo>
                  <a:cubicBezTo>
                    <a:pt x="0" y="12"/>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3" name="iśļîḓê">
              <a:extLst>
                <a:ext uri="{FF2B5EF4-FFF2-40B4-BE49-F238E27FC236}">
                  <a16:creationId xmlns:a16="http://schemas.microsoft.com/office/drawing/2014/main" id="{6B686F8F-69D0-4CE3-97C7-EAD562E9D1CF}"/>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0"/>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1"/>
                    <a:pt x="4" y="12"/>
                    <a:pt x="4" y="12"/>
                  </a:cubicBezTo>
                  <a:cubicBezTo>
                    <a:pt x="1" y="12"/>
                    <a:pt x="1" y="12"/>
                    <a:pt x="1" y="12"/>
                  </a:cubicBezTo>
                  <a:cubicBezTo>
                    <a:pt x="0" y="12"/>
                    <a:pt x="0" y="12"/>
                    <a:pt x="0" y="12"/>
                  </a:cubicBezTo>
                  <a:cubicBezTo>
                    <a:pt x="1" y="11"/>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4" name="ïṩļïḑé">
              <a:extLst>
                <a:ext uri="{FF2B5EF4-FFF2-40B4-BE49-F238E27FC236}">
                  <a16:creationId xmlns:a16="http://schemas.microsoft.com/office/drawing/2014/main" id="{A2836485-CAC9-4498-9B92-D2EED4C1357B}"/>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0"/>
                    <a:pt x="4" y="1"/>
                    <a:pt x="4" y="1"/>
                  </a:cubicBezTo>
                  <a:cubicBezTo>
                    <a:pt x="4" y="1"/>
                    <a:pt x="4" y="1"/>
                    <a:pt x="4" y="1"/>
                  </a:cubicBezTo>
                  <a:cubicBezTo>
                    <a:pt x="4" y="1"/>
                    <a:pt x="4" y="1"/>
                    <a:pt x="4" y="1"/>
                  </a:cubicBezTo>
                  <a:cubicBezTo>
                    <a:pt x="4" y="1"/>
                    <a:pt x="3" y="1"/>
                    <a:pt x="3" y="1"/>
                  </a:cubicBezTo>
                  <a:cubicBezTo>
                    <a:pt x="3" y="1"/>
                    <a:pt x="3" y="1"/>
                    <a:pt x="3" y="2"/>
                  </a:cubicBezTo>
                  <a:cubicBezTo>
                    <a:pt x="3" y="2"/>
                    <a:pt x="3" y="2"/>
                    <a:pt x="3" y="2"/>
                  </a:cubicBezTo>
                  <a:cubicBezTo>
                    <a:pt x="5" y="10"/>
                    <a:pt x="5" y="10"/>
                    <a:pt x="5" y="10"/>
                  </a:cubicBezTo>
                  <a:cubicBezTo>
                    <a:pt x="5" y="10"/>
                    <a:pt x="5" y="11"/>
                    <a:pt x="5" y="11"/>
                  </a:cubicBezTo>
                  <a:cubicBezTo>
                    <a:pt x="5" y="11"/>
                    <a:pt x="5" y="11"/>
                    <a:pt x="5" y="11"/>
                  </a:cubicBezTo>
                  <a:cubicBezTo>
                    <a:pt x="6"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1"/>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5" name="i$1iḋe">
              <a:extLst>
                <a:ext uri="{FF2B5EF4-FFF2-40B4-BE49-F238E27FC236}">
                  <a16:creationId xmlns:a16="http://schemas.microsoft.com/office/drawing/2014/main" id="{6D1EBE36-5334-490F-A7DB-00267435014A}"/>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1"/>
                    <a:pt x="4" y="1"/>
                    <a:pt x="4" y="1"/>
                  </a:cubicBezTo>
                  <a:cubicBezTo>
                    <a:pt x="4" y="1"/>
                    <a:pt x="4" y="1"/>
                    <a:pt x="4" y="1"/>
                  </a:cubicBezTo>
                  <a:cubicBezTo>
                    <a:pt x="4" y="1"/>
                    <a:pt x="4" y="1"/>
                    <a:pt x="4" y="1"/>
                  </a:cubicBezTo>
                  <a:cubicBezTo>
                    <a:pt x="4" y="1"/>
                    <a:pt x="3" y="1"/>
                    <a:pt x="3" y="1"/>
                  </a:cubicBezTo>
                  <a:cubicBezTo>
                    <a:pt x="3" y="1"/>
                    <a:pt x="3" y="2"/>
                    <a:pt x="3" y="2"/>
                  </a:cubicBezTo>
                  <a:cubicBezTo>
                    <a:pt x="3" y="2"/>
                    <a:pt x="3" y="2"/>
                    <a:pt x="3" y="2"/>
                  </a:cubicBezTo>
                  <a:cubicBezTo>
                    <a:pt x="5" y="10"/>
                    <a:pt x="5" y="10"/>
                    <a:pt x="5" y="10"/>
                  </a:cubicBezTo>
                  <a:cubicBezTo>
                    <a:pt x="5" y="10"/>
                    <a:pt x="5" y="11"/>
                    <a:pt x="5" y="11"/>
                  </a:cubicBezTo>
                  <a:cubicBezTo>
                    <a:pt x="5" y="11"/>
                    <a:pt x="5" y="11"/>
                    <a:pt x="5" y="11"/>
                  </a:cubicBezTo>
                  <a:cubicBezTo>
                    <a:pt x="5"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2"/>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6" name="i$ļîde">
              <a:extLst>
                <a:ext uri="{FF2B5EF4-FFF2-40B4-BE49-F238E27FC236}">
                  <a16:creationId xmlns:a16="http://schemas.microsoft.com/office/drawing/2014/main" id="{9A2C26B6-7E40-423A-9E66-AA52A1B1821B}"/>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8"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1"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4"/>
                    <a:pt x="3" y="4"/>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7" name="iṡļîďê">
              <a:extLst>
                <a:ext uri="{FF2B5EF4-FFF2-40B4-BE49-F238E27FC236}">
                  <a16:creationId xmlns:a16="http://schemas.microsoft.com/office/drawing/2014/main" id="{3089104C-F32F-4C0C-ACAE-60B1BA998933}"/>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9"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2"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5"/>
                    <a:pt x="3" y="5"/>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8" name="îşḷiḋé">
              <a:extLst>
                <a:ext uri="{FF2B5EF4-FFF2-40B4-BE49-F238E27FC236}">
                  <a16:creationId xmlns:a16="http://schemas.microsoft.com/office/drawing/2014/main" id="{4D9D9928-8D40-4A34-BEB9-35EE1E7AB31F}"/>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6"/>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7"/>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49" name="isliḑè">
              <a:extLst>
                <a:ext uri="{FF2B5EF4-FFF2-40B4-BE49-F238E27FC236}">
                  <a16:creationId xmlns:a16="http://schemas.microsoft.com/office/drawing/2014/main" id="{6D2A7C71-2A06-430A-8688-E663AFFF4AD4}"/>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5"/>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6"/>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0" name="iṧlîḓê">
              <a:extLst>
                <a:ext uri="{FF2B5EF4-FFF2-40B4-BE49-F238E27FC236}">
                  <a16:creationId xmlns:a16="http://schemas.microsoft.com/office/drawing/2014/main" id="{D33A46B6-4CC5-44BF-93E5-662291EA322F}"/>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6"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10"/>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1"/>
                    <a:pt x="2" y="0"/>
                    <a:pt x="2" y="0"/>
                  </a:cubicBezTo>
                  <a:cubicBezTo>
                    <a:pt x="2" y="0"/>
                    <a:pt x="2" y="0"/>
                    <a:pt x="2" y="0"/>
                  </a:cubicBezTo>
                  <a:cubicBezTo>
                    <a:pt x="2" y="0"/>
                    <a:pt x="2" y="0"/>
                    <a:pt x="2" y="0"/>
                  </a:cubicBezTo>
                  <a:cubicBezTo>
                    <a:pt x="2" y="0"/>
                    <a:pt x="3" y="0"/>
                    <a:pt x="3"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1" name="iṣļíďé">
              <a:extLst>
                <a:ext uri="{FF2B5EF4-FFF2-40B4-BE49-F238E27FC236}">
                  <a16:creationId xmlns:a16="http://schemas.microsoft.com/office/drawing/2014/main" id="{519A3650-87FB-44A2-BECD-6F773A798C4F}"/>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5"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9"/>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0"/>
                    <a:pt x="2" y="0"/>
                    <a:pt x="2" y="0"/>
                  </a:cubicBezTo>
                  <a:cubicBezTo>
                    <a:pt x="2" y="0"/>
                    <a:pt x="2" y="0"/>
                    <a:pt x="2" y="0"/>
                  </a:cubicBezTo>
                  <a:cubicBezTo>
                    <a:pt x="2" y="0"/>
                    <a:pt x="2" y="0"/>
                    <a:pt x="2" y="0"/>
                  </a:cubicBezTo>
                  <a:lnTo>
                    <a:pt x="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2" name="iŝlíḍè">
              <a:extLst>
                <a:ext uri="{FF2B5EF4-FFF2-40B4-BE49-F238E27FC236}">
                  <a16:creationId xmlns:a16="http://schemas.microsoft.com/office/drawing/2014/main" id="{81C918AB-F152-4B39-B76F-BAA62D8921CC}"/>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9" y="11"/>
                    <a:pt x="9"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3" name="iśļïḋé">
              <a:extLst>
                <a:ext uri="{FF2B5EF4-FFF2-40B4-BE49-F238E27FC236}">
                  <a16:creationId xmlns:a16="http://schemas.microsoft.com/office/drawing/2014/main" id="{59110FDC-5E08-42E5-9B84-3FC5854BD0E8}"/>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8" y="11"/>
                    <a:pt x="8"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4" name="ïşḻîde">
              <a:extLst>
                <a:ext uri="{FF2B5EF4-FFF2-40B4-BE49-F238E27FC236}">
                  <a16:creationId xmlns:a16="http://schemas.microsoft.com/office/drawing/2014/main" id="{FE425DE4-2180-439F-98AC-ADBCC857A77A}"/>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2" y="3"/>
                    <a:pt x="2"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7"/>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5" name="ïšḷíḍe">
              <a:extLst>
                <a:ext uri="{FF2B5EF4-FFF2-40B4-BE49-F238E27FC236}">
                  <a16:creationId xmlns:a16="http://schemas.microsoft.com/office/drawing/2014/main" id="{0EC5E745-7B7B-4EA3-90A2-4D5FD6A9C408}"/>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8"/>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6" name="iṥļîḑè">
              <a:extLst>
                <a:ext uri="{FF2B5EF4-FFF2-40B4-BE49-F238E27FC236}">
                  <a16:creationId xmlns:a16="http://schemas.microsoft.com/office/drawing/2014/main" id="{8DE10EF3-BF36-4B99-A21C-C6AF9FA12608}"/>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5"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6"/>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9"/>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7" name="i$1iďé">
              <a:extLst>
                <a:ext uri="{FF2B5EF4-FFF2-40B4-BE49-F238E27FC236}">
                  <a16:creationId xmlns:a16="http://schemas.microsoft.com/office/drawing/2014/main" id="{9870804B-F28C-40F6-A43E-AF88F6BAE087}"/>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5"/>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8"/>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8" name="íŝḷïďè">
              <a:extLst>
                <a:ext uri="{FF2B5EF4-FFF2-40B4-BE49-F238E27FC236}">
                  <a16:creationId xmlns:a16="http://schemas.microsoft.com/office/drawing/2014/main" id="{278A97D9-C98D-4BA8-A13F-CA3446ADA3D6}"/>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3" y="4"/>
                    <a:pt x="3" y="4"/>
                    <a:pt x="2" y="4"/>
                  </a:cubicBezTo>
                  <a:cubicBezTo>
                    <a:pt x="2" y="4"/>
                    <a:pt x="2" y="4"/>
                    <a:pt x="2" y="3"/>
                  </a:cubicBezTo>
                  <a:cubicBezTo>
                    <a:pt x="3" y="0"/>
                    <a:pt x="3" y="0"/>
                    <a:pt x="3" y="0"/>
                  </a:cubicBezTo>
                  <a:cubicBezTo>
                    <a:pt x="3" y="0"/>
                    <a:pt x="3" y="0"/>
                    <a:pt x="3" y="0"/>
                  </a:cubicBezTo>
                  <a:cubicBezTo>
                    <a:pt x="4" y="0"/>
                    <a:pt x="4" y="0"/>
                    <a:pt x="4" y="0"/>
                  </a:cubicBezTo>
                  <a:cubicBezTo>
                    <a:pt x="4" y="0"/>
                    <a:pt x="4" y="0"/>
                    <a:pt x="4" y="0"/>
                  </a:cubicBezTo>
                  <a:cubicBezTo>
                    <a:pt x="4" y="1"/>
                    <a:pt x="3"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1"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1" y="10"/>
                    <a:pt x="1" y="10"/>
                    <a:pt x="0" y="10"/>
                  </a:cubicBezTo>
                  <a:cubicBezTo>
                    <a:pt x="0" y="10"/>
                    <a:pt x="0" y="10"/>
                    <a:pt x="0" y="10"/>
                  </a:cubicBezTo>
                  <a:cubicBezTo>
                    <a:pt x="1" y="6"/>
                    <a:pt x="1" y="6"/>
                    <a:pt x="1" y="6"/>
                  </a:cubicBezTo>
                  <a:cubicBezTo>
                    <a:pt x="1" y="6"/>
                    <a:pt x="2" y="6"/>
                    <a:pt x="2" y="6"/>
                  </a:cubicBezTo>
                  <a:cubicBezTo>
                    <a:pt x="2" y="6"/>
                    <a:pt x="2" y="6"/>
                    <a:pt x="2" y="6"/>
                  </a:cubicBezTo>
                  <a:cubicBezTo>
                    <a:pt x="2" y="7"/>
                    <a:pt x="2" y="7"/>
                    <a:pt x="2" y="7"/>
                  </a:cubicBezTo>
                  <a:cubicBezTo>
                    <a:pt x="2" y="7"/>
                    <a:pt x="2" y="7"/>
                    <a:pt x="2" y="7"/>
                  </a:cubicBezTo>
                  <a:cubicBezTo>
                    <a:pt x="2" y="7"/>
                    <a:pt x="2" y="7"/>
                    <a:pt x="2" y="8"/>
                  </a:cubicBezTo>
                  <a:cubicBezTo>
                    <a:pt x="2" y="8"/>
                    <a:pt x="2" y="8"/>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59" name="ïśļîḓé">
              <a:extLst>
                <a:ext uri="{FF2B5EF4-FFF2-40B4-BE49-F238E27FC236}">
                  <a16:creationId xmlns:a16="http://schemas.microsoft.com/office/drawing/2014/main" id="{54362419-FB94-4FA7-92DA-F9D545689B44}"/>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2" y="4"/>
                    <a:pt x="2" y="4"/>
                    <a:pt x="2" y="4"/>
                  </a:cubicBezTo>
                  <a:cubicBezTo>
                    <a:pt x="2" y="3"/>
                    <a:pt x="2" y="3"/>
                    <a:pt x="2" y="3"/>
                  </a:cubicBezTo>
                  <a:cubicBezTo>
                    <a:pt x="3" y="0"/>
                    <a:pt x="3" y="0"/>
                    <a:pt x="3" y="0"/>
                  </a:cubicBezTo>
                  <a:cubicBezTo>
                    <a:pt x="3" y="0"/>
                    <a:pt x="3" y="0"/>
                    <a:pt x="3" y="0"/>
                  </a:cubicBezTo>
                  <a:cubicBezTo>
                    <a:pt x="4" y="0"/>
                    <a:pt x="4" y="0"/>
                    <a:pt x="4" y="0"/>
                  </a:cubicBezTo>
                  <a:cubicBezTo>
                    <a:pt x="4" y="0"/>
                    <a:pt x="4" y="0"/>
                    <a:pt x="4" y="0"/>
                  </a:cubicBezTo>
                  <a:cubicBezTo>
                    <a:pt x="4" y="1"/>
                    <a:pt x="4"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2"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0" y="10"/>
                    <a:pt x="0" y="10"/>
                    <a:pt x="0" y="10"/>
                  </a:cubicBezTo>
                  <a:cubicBezTo>
                    <a:pt x="0" y="10"/>
                    <a:pt x="0" y="10"/>
                    <a:pt x="0" y="10"/>
                  </a:cubicBezTo>
                  <a:cubicBezTo>
                    <a:pt x="1" y="6"/>
                    <a:pt x="1" y="6"/>
                    <a:pt x="1" y="6"/>
                  </a:cubicBezTo>
                  <a:cubicBezTo>
                    <a:pt x="2" y="6"/>
                    <a:pt x="2" y="6"/>
                    <a:pt x="2" y="6"/>
                  </a:cubicBezTo>
                  <a:cubicBezTo>
                    <a:pt x="2" y="6"/>
                    <a:pt x="2" y="6"/>
                    <a:pt x="2" y="6"/>
                  </a:cubicBezTo>
                  <a:cubicBezTo>
                    <a:pt x="2" y="7"/>
                    <a:pt x="2" y="7"/>
                    <a:pt x="2" y="7"/>
                  </a:cubicBezTo>
                  <a:cubicBezTo>
                    <a:pt x="2" y="7"/>
                    <a:pt x="2" y="7"/>
                    <a:pt x="2" y="7"/>
                  </a:cubicBezTo>
                  <a:cubicBezTo>
                    <a:pt x="2" y="7"/>
                    <a:pt x="2" y="8"/>
                    <a:pt x="2" y="8"/>
                  </a:cubicBezTo>
                  <a:cubicBezTo>
                    <a:pt x="2" y="7"/>
                    <a:pt x="2" y="7"/>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0" name="ïṣļîḑe">
              <a:extLst>
                <a:ext uri="{FF2B5EF4-FFF2-40B4-BE49-F238E27FC236}">
                  <a16:creationId xmlns:a16="http://schemas.microsoft.com/office/drawing/2014/main" id="{4B3E4B86-CB71-4A3D-934E-E41DA6AACEF7}"/>
                </a:ext>
              </a:extLst>
            </p:cNvPr>
            <p:cNvSpPr/>
            <p:nvPr/>
          </p:nvSpPr>
          <p:spPr bwMode="auto">
            <a:xfrm>
              <a:off x="3354388" y="3257550"/>
              <a:ext cx="76200" cy="80963"/>
            </a:xfrm>
            <a:custGeom>
              <a:avLst/>
              <a:gdLst>
                <a:gd name="T0" fmla="*/ 8 w 23"/>
                <a:gd name="T1" fmla="*/ 2 h 24"/>
                <a:gd name="T2" fmla="*/ 18 w 23"/>
                <a:gd name="T3" fmla="*/ 9 h 24"/>
                <a:gd name="T4" fmla="*/ 18 w 23"/>
                <a:gd name="T5" fmla="*/ 12 h 24"/>
                <a:gd name="T6" fmla="*/ 20 w 23"/>
                <a:gd name="T7" fmla="*/ 16 h 24"/>
                <a:gd name="T8" fmla="*/ 19 w 23"/>
                <a:gd name="T9" fmla="*/ 23 h 24"/>
                <a:gd name="T10" fmla="*/ 17 w 23"/>
                <a:gd name="T11" fmla="*/ 24 h 24"/>
                <a:gd name="T12" fmla="*/ 17 w 23"/>
                <a:gd name="T13" fmla="*/ 22 h 24"/>
                <a:gd name="T14" fmla="*/ 16 w 23"/>
                <a:gd name="T15" fmla="*/ 14 h 24"/>
                <a:gd name="T16" fmla="*/ 10 w 23"/>
                <a:gd name="T17" fmla="*/ 13 h 24"/>
                <a:gd name="T18" fmla="*/ 7 w 23"/>
                <a:gd name="T19" fmla="*/ 15 h 24"/>
                <a:gd name="T20" fmla="*/ 7 w 23"/>
                <a:gd name="T21" fmla="*/ 13 h 24"/>
                <a:gd name="T22" fmla="*/ 4 w 23"/>
                <a:gd name="T23" fmla="*/ 9 h 24"/>
                <a:gd name="T24" fmla="*/ 1 w 23"/>
                <a:gd name="T25" fmla="*/ 6 h 24"/>
                <a:gd name="T26" fmla="*/ 8 w 23"/>
                <a:gd name="T2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8" y="2"/>
                  </a:moveTo>
                  <a:cubicBezTo>
                    <a:pt x="18" y="9"/>
                    <a:pt x="18" y="9"/>
                    <a:pt x="18" y="9"/>
                  </a:cubicBezTo>
                  <a:cubicBezTo>
                    <a:pt x="18" y="9"/>
                    <a:pt x="18" y="10"/>
                    <a:pt x="18" y="12"/>
                  </a:cubicBezTo>
                  <a:cubicBezTo>
                    <a:pt x="18" y="12"/>
                    <a:pt x="18" y="14"/>
                    <a:pt x="20" y="16"/>
                  </a:cubicBezTo>
                  <a:cubicBezTo>
                    <a:pt x="20" y="16"/>
                    <a:pt x="23" y="23"/>
                    <a:pt x="19" y="23"/>
                  </a:cubicBezTo>
                  <a:cubicBezTo>
                    <a:pt x="19" y="23"/>
                    <a:pt x="17" y="23"/>
                    <a:pt x="17" y="24"/>
                  </a:cubicBezTo>
                  <a:cubicBezTo>
                    <a:pt x="17" y="24"/>
                    <a:pt x="16" y="24"/>
                    <a:pt x="17" y="22"/>
                  </a:cubicBezTo>
                  <a:cubicBezTo>
                    <a:pt x="17" y="22"/>
                    <a:pt x="19" y="18"/>
                    <a:pt x="16" y="14"/>
                  </a:cubicBezTo>
                  <a:cubicBezTo>
                    <a:pt x="16" y="14"/>
                    <a:pt x="13" y="10"/>
                    <a:pt x="10" y="13"/>
                  </a:cubicBezTo>
                  <a:cubicBezTo>
                    <a:pt x="10" y="13"/>
                    <a:pt x="9" y="16"/>
                    <a:pt x="7" y="15"/>
                  </a:cubicBezTo>
                  <a:cubicBezTo>
                    <a:pt x="7" y="15"/>
                    <a:pt x="7" y="15"/>
                    <a:pt x="7" y="13"/>
                  </a:cubicBezTo>
                  <a:cubicBezTo>
                    <a:pt x="7" y="13"/>
                    <a:pt x="8" y="8"/>
                    <a:pt x="4" y="9"/>
                  </a:cubicBezTo>
                  <a:cubicBezTo>
                    <a:pt x="4" y="9"/>
                    <a:pt x="0" y="10"/>
                    <a:pt x="1" y="6"/>
                  </a:cubicBezTo>
                  <a:cubicBezTo>
                    <a:pt x="1" y="6"/>
                    <a:pt x="2"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1" name="ïşliḍê">
              <a:extLst>
                <a:ext uri="{FF2B5EF4-FFF2-40B4-BE49-F238E27FC236}">
                  <a16:creationId xmlns:a16="http://schemas.microsoft.com/office/drawing/2014/main" id="{41B5B239-8DC8-4139-89D8-A0DB5620827B}"/>
                </a:ext>
              </a:extLst>
            </p:cNvPr>
            <p:cNvSpPr/>
            <p:nvPr/>
          </p:nvSpPr>
          <p:spPr bwMode="auto">
            <a:xfrm>
              <a:off x="3360738" y="3211513"/>
              <a:ext cx="88900" cy="53975"/>
            </a:xfrm>
            <a:custGeom>
              <a:avLst/>
              <a:gdLst>
                <a:gd name="T0" fmla="*/ 1 w 27"/>
                <a:gd name="T1" fmla="*/ 4 h 16"/>
                <a:gd name="T2" fmla="*/ 4 w 27"/>
                <a:gd name="T3" fmla="*/ 9 h 16"/>
                <a:gd name="T4" fmla="*/ 8 w 27"/>
                <a:gd name="T5" fmla="*/ 10 h 16"/>
                <a:gd name="T6" fmla="*/ 11 w 27"/>
                <a:gd name="T7" fmla="*/ 13 h 16"/>
                <a:gd name="T8" fmla="*/ 13 w 27"/>
                <a:gd name="T9" fmla="*/ 13 h 16"/>
                <a:gd name="T10" fmla="*/ 19 w 27"/>
                <a:gd name="T11" fmla="*/ 15 h 16"/>
                <a:gd name="T12" fmla="*/ 24 w 27"/>
                <a:gd name="T13" fmla="*/ 10 h 16"/>
                <a:gd name="T14" fmla="*/ 23 w 27"/>
                <a:gd name="T15" fmla="*/ 5 h 16"/>
                <a:gd name="T16" fmla="*/ 21 w 27"/>
                <a:gd name="T17" fmla="*/ 7 h 16"/>
                <a:gd name="T18" fmla="*/ 17 w 27"/>
                <a:gd name="T19" fmla="*/ 11 h 16"/>
                <a:gd name="T20" fmla="*/ 12 w 27"/>
                <a:gd name="T21" fmla="*/ 8 h 16"/>
                <a:gd name="T22" fmla="*/ 12 w 27"/>
                <a:gd name="T23" fmla="*/ 4 h 16"/>
                <a:gd name="T24" fmla="*/ 10 w 27"/>
                <a:gd name="T25" fmla="*/ 0 h 16"/>
                <a:gd name="T26" fmla="*/ 9 w 27"/>
                <a:gd name="T27" fmla="*/ 3 h 16"/>
                <a:gd name="T28" fmla="*/ 7 w 27"/>
                <a:gd name="T29" fmla="*/ 5 h 16"/>
                <a:gd name="T30" fmla="*/ 5 w 27"/>
                <a:gd name="T31" fmla="*/ 4 h 16"/>
                <a:gd name="T32" fmla="*/ 1 w 27"/>
                <a:gd name="T3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6">
                  <a:moveTo>
                    <a:pt x="1" y="4"/>
                  </a:moveTo>
                  <a:cubicBezTo>
                    <a:pt x="1" y="4"/>
                    <a:pt x="0" y="8"/>
                    <a:pt x="4" y="9"/>
                  </a:cubicBezTo>
                  <a:cubicBezTo>
                    <a:pt x="4" y="9"/>
                    <a:pt x="7" y="9"/>
                    <a:pt x="8" y="10"/>
                  </a:cubicBezTo>
                  <a:cubicBezTo>
                    <a:pt x="8" y="10"/>
                    <a:pt x="10" y="12"/>
                    <a:pt x="11" y="13"/>
                  </a:cubicBezTo>
                  <a:cubicBezTo>
                    <a:pt x="11" y="13"/>
                    <a:pt x="12" y="12"/>
                    <a:pt x="13" y="13"/>
                  </a:cubicBezTo>
                  <a:cubicBezTo>
                    <a:pt x="13" y="13"/>
                    <a:pt x="17" y="16"/>
                    <a:pt x="19" y="15"/>
                  </a:cubicBezTo>
                  <a:cubicBezTo>
                    <a:pt x="19" y="15"/>
                    <a:pt x="22" y="14"/>
                    <a:pt x="24" y="10"/>
                  </a:cubicBezTo>
                  <a:cubicBezTo>
                    <a:pt x="24" y="10"/>
                    <a:pt x="27" y="6"/>
                    <a:pt x="23" y="5"/>
                  </a:cubicBezTo>
                  <a:cubicBezTo>
                    <a:pt x="23" y="5"/>
                    <a:pt x="21" y="5"/>
                    <a:pt x="21" y="7"/>
                  </a:cubicBezTo>
                  <a:cubicBezTo>
                    <a:pt x="21" y="7"/>
                    <a:pt x="20" y="13"/>
                    <a:pt x="17" y="11"/>
                  </a:cubicBezTo>
                  <a:cubicBezTo>
                    <a:pt x="17" y="11"/>
                    <a:pt x="13" y="10"/>
                    <a:pt x="12" y="8"/>
                  </a:cubicBezTo>
                  <a:cubicBezTo>
                    <a:pt x="12" y="8"/>
                    <a:pt x="10" y="7"/>
                    <a:pt x="12" y="4"/>
                  </a:cubicBezTo>
                  <a:cubicBezTo>
                    <a:pt x="12" y="4"/>
                    <a:pt x="13" y="1"/>
                    <a:pt x="10" y="0"/>
                  </a:cubicBezTo>
                  <a:cubicBezTo>
                    <a:pt x="10" y="0"/>
                    <a:pt x="8" y="0"/>
                    <a:pt x="9" y="3"/>
                  </a:cubicBezTo>
                  <a:cubicBezTo>
                    <a:pt x="9" y="3"/>
                    <a:pt x="9" y="6"/>
                    <a:pt x="7" y="5"/>
                  </a:cubicBezTo>
                  <a:cubicBezTo>
                    <a:pt x="7" y="5"/>
                    <a:pt x="6" y="5"/>
                    <a:pt x="5" y="4"/>
                  </a:cubicBezTo>
                  <a:cubicBezTo>
                    <a:pt x="5" y="4"/>
                    <a:pt x="3" y="0"/>
                    <a:pt x="1"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2" name="ïṣḷíḑe">
              <a:extLst>
                <a:ext uri="{FF2B5EF4-FFF2-40B4-BE49-F238E27FC236}">
                  <a16:creationId xmlns:a16="http://schemas.microsoft.com/office/drawing/2014/main" id="{95D8FCC1-8EB5-443A-BD6D-5FFBFFE0E4BC}"/>
                </a:ext>
              </a:extLst>
            </p:cNvPr>
            <p:cNvSpPr/>
            <p:nvPr/>
          </p:nvSpPr>
          <p:spPr bwMode="auto">
            <a:xfrm>
              <a:off x="3424238" y="3089275"/>
              <a:ext cx="52388" cy="73025"/>
            </a:xfrm>
            <a:custGeom>
              <a:avLst/>
              <a:gdLst>
                <a:gd name="T0" fmla="*/ 1 w 16"/>
                <a:gd name="T1" fmla="*/ 9 h 22"/>
                <a:gd name="T2" fmla="*/ 2 w 16"/>
                <a:gd name="T3" fmla="*/ 10 h 22"/>
                <a:gd name="T4" fmla="*/ 5 w 16"/>
                <a:gd name="T5" fmla="*/ 10 h 22"/>
                <a:gd name="T6" fmla="*/ 4 w 16"/>
                <a:gd name="T7" fmla="*/ 13 h 22"/>
                <a:gd name="T8" fmla="*/ 4 w 16"/>
                <a:gd name="T9" fmla="*/ 13 h 22"/>
                <a:gd name="T10" fmla="*/ 2 w 16"/>
                <a:gd name="T11" fmla="*/ 17 h 22"/>
                <a:gd name="T12" fmla="*/ 1 w 16"/>
                <a:gd name="T13" fmla="*/ 20 h 22"/>
                <a:gd name="T14" fmla="*/ 5 w 16"/>
                <a:gd name="T15" fmla="*/ 20 h 22"/>
                <a:gd name="T16" fmla="*/ 5 w 16"/>
                <a:gd name="T17" fmla="*/ 16 h 22"/>
                <a:gd name="T18" fmla="*/ 6 w 16"/>
                <a:gd name="T19" fmla="*/ 14 h 22"/>
                <a:gd name="T20" fmla="*/ 14 w 16"/>
                <a:gd name="T21" fmla="*/ 3 h 22"/>
                <a:gd name="T22" fmla="*/ 15 w 16"/>
                <a:gd name="T23" fmla="*/ 0 h 22"/>
                <a:gd name="T24" fmla="*/ 13 w 16"/>
                <a:gd name="T25" fmla="*/ 1 h 22"/>
                <a:gd name="T26" fmla="*/ 9 w 16"/>
                <a:gd name="T27" fmla="*/ 5 h 22"/>
                <a:gd name="T28" fmla="*/ 7 w 16"/>
                <a:gd name="T29" fmla="*/ 5 h 22"/>
                <a:gd name="T30" fmla="*/ 4 w 16"/>
                <a:gd name="T31" fmla="*/ 4 h 22"/>
                <a:gd name="T32" fmla="*/ 4 w 16"/>
                <a:gd name="T33" fmla="*/ 5 h 22"/>
                <a:gd name="T34" fmla="*/ 2 w 16"/>
                <a:gd name="T35" fmla="*/ 6 h 22"/>
                <a:gd name="T36" fmla="*/ 1 w 16"/>
                <a:gd name="T3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2">
                  <a:moveTo>
                    <a:pt x="1" y="9"/>
                  </a:moveTo>
                  <a:cubicBezTo>
                    <a:pt x="1" y="9"/>
                    <a:pt x="0" y="10"/>
                    <a:pt x="2" y="10"/>
                  </a:cubicBezTo>
                  <a:cubicBezTo>
                    <a:pt x="2" y="10"/>
                    <a:pt x="5" y="9"/>
                    <a:pt x="5" y="10"/>
                  </a:cubicBezTo>
                  <a:cubicBezTo>
                    <a:pt x="5" y="10"/>
                    <a:pt x="5" y="11"/>
                    <a:pt x="4" y="13"/>
                  </a:cubicBezTo>
                  <a:cubicBezTo>
                    <a:pt x="4" y="13"/>
                    <a:pt x="4" y="13"/>
                    <a:pt x="4" y="13"/>
                  </a:cubicBezTo>
                  <a:cubicBezTo>
                    <a:pt x="3" y="15"/>
                    <a:pt x="2" y="17"/>
                    <a:pt x="2" y="17"/>
                  </a:cubicBezTo>
                  <a:cubicBezTo>
                    <a:pt x="2" y="17"/>
                    <a:pt x="0" y="18"/>
                    <a:pt x="1" y="20"/>
                  </a:cubicBezTo>
                  <a:cubicBezTo>
                    <a:pt x="1" y="20"/>
                    <a:pt x="3" y="22"/>
                    <a:pt x="5" y="20"/>
                  </a:cubicBezTo>
                  <a:cubicBezTo>
                    <a:pt x="5" y="20"/>
                    <a:pt x="3" y="18"/>
                    <a:pt x="5" y="16"/>
                  </a:cubicBezTo>
                  <a:cubicBezTo>
                    <a:pt x="5" y="16"/>
                    <a:pt x="6" y="16"/>
                    <a:pt x="6" y="14"/>
                  </a:cubicBezTo>
                  <a:cubicBezTo>
                    <a:pt x="6" y="14"/>
                    <a:pt x="8" y="8"/>
                    <a:pt x="14" y="3"/>
                  </a:cubicBezTo>
                  <a:cubicBezTo>
                    <a:pt x="14" y="3"/>
                    <a:pt x="16" y="2"/>
                    <a:pt x="15" y="0"/>
                  </a:cubicBezTo>
                  <a:cubicBezTo>
                    <a:pt x="15" y="0"/>
                    <a:pt x="14" y="0"/>
                    <a:pt x="13" y="1"/>
                  </a:cubicBezTo>
                  <a:cubicBezTo>
                    <a:pt x="9" y="5"/>
                    <a:pt x="9" y="5"/>
                    <a:pt x="9" y="5"/>
                  </a:cubicBezTo>
                  <a:cubicBezTo>
                    <a:pt x="9" y="5"/>
                    <a:pt x="8" y="6"/>
                    <a:pt x="7" y="5"/>
                  </a:cubicBezTo>
                  <a:cubicBezTo>
                    <a:pt x="7" y="5"/>
                    <a:pt x="7" y="3"/>
                    <a:pt x="4" y="4"/>
                  </a:cubicBezTo>
                  <a:cubicBezTo>
                    <a:pt x="4" y="4"/>
                    <a:pt x="4" y="4"/>
                    <a:pt x="4" y="5"/>
                  </a:cubicBezTo>
                  <a:cubicBezTo>
                    <a:pt x="4" y="5"/>
                    <a:pt x="3" y="6"/>
                    <a:pt x="2" y="6"/>
                  </a:cubicBezTo>
                  <a:cubicBezTo>
                    <a:pt x="2" y="6"/>
                    <a:pt x="1" y="6"/>
                    <a:pt x="1"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3" name="íṣḻíḋè">
              <a:extLst>
                <a:ext uri="{FF2B5EF4-FFF2-40B4-BE49-F238E27FC236}">
                  <a16:creationId xmlns:a16="http://schemas.microsoft.com/office/drawing/2014/main" id="{8C81114E-C21F-4C9D-9350-E37BC4EE1983}"/>
                </a:ext>
              </a:extLst>
            </p:cNvPr>
            <p:cNvSpPr/>
            <p:nvPr/>
          </p:nvSpPr>
          <p:spPr bwMode="auto">
            <a:xfrm>
              <a:off x="3449638" y="3105150"/>
              <a:ext cx="55563" cy="69850"/>
            </a:xfrm>
            <a:custGeom>
              <a:avLst/>
              <a:gdLst>
                <a:gd name="T0" fmla="*/ 0 w 17"/>
                <a:gd name="T1" fmla="*/ 13 h 21"/>
                <a:gd name="T2" fmla="*/ 5 w 17"/>
                <a:gd name="T3" fmla="*/ 17 h 21"/>
                <a:gd name="T4" fmla="*/ 7 w 17"/>
                <a:gd name="T5" fmla="*/ 16 h 21"/>
                <a:gd name="T6" fmla="*/ 10 w 17"/>
                <a:gd name="T7" fmla="*/ 17 h 21"/>
                <a:gd name="T8" fmla="*/ 11 w 17"/>
                <a:gd name="T9" fmla="*/ 18 h 21"/>
                <a:gd name="T10" fmla="*/ 10 w 17"/>
                <a:gd name="T11" fmla="*/ 20 h 21"/>
                <a:gd name="T12" fmla="*/ 11 w 17"/>
                <a:gd name="T13" fmla="*/ 20 h 21"/>
                <a:gd name="T14" fmla="*/ 14 w 17"/>
                <a:gd name="T15" fmla="*/ 20 h 21"/>
                <a:gd name="T16" fmla="*/ 15 w 17"/>
                <a:gd name="T17" fmla="*/ 21 h 21"/>
                <a:gd name="T18" fmla="*/ 15 w 17"/>
                <a:gd name="T19" fmla="*/ 17 h 21"/>
                <a:gd name="T20" fmla="*/ 9 w 17"/>
                <a:gd name="T21" fmla="*/ 12 h 21"/>
                <a:gd name="T22" fmla="*/ 8 w 17"/>
                <a:gd name="T23" fmla="*/ 8 h 21"/>
                <a:gd name="T24" fmla="*/ 9 w 17"/>
                <a:gd name="T25" fmla="*/ 3 h 21"/>
                <a:gd name="T26" fmla="*/ 6 w 17"/>
                <a:gd name="T27" fmla="*/ 2 h 21"/>
                <a:gd name="T28" fmla="*/ 2 w 17"/>
                <a:gd name="T29" fmla="*/ 9 h 21"/>
                <a:gd name="T30" fmla="*/ 1 w 17"/>
                <a:gd name="T31" fmla="*/ 12 h 21"/>
                <a:gd name="T32" fmla="*/ 0 w 17"/>
                <a:gd name="T33" fmla="*/ 13 h 21"/>
                <a:gd name="T34" fmla="*/ 5 w 17"/>
                <a:gd name="T35" fmla="*/ 9 h 21"/>
                <a:gd name="T36" fmla="*/ 5 w 17"/>
                <a:gd name="T37" fmla="*/ 9 h 21"/>
                <a:gd name="T38" fmla="*/ 6 w 17"/>
                <a:gd name="T39" fmla="*/ 13 h 21"/>
                <a:gd name="T40" fmla="*/ 3 w 17"/>
                <a:gd name="T41" fmla="*/ 12 h 21"/>
                <a:gd name="T42" fmla="*/ 5 w 17"/>
                <a:gd name="T4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1">
                  <a:moveTo>
                    <a:pt x="0" y="13"/>
                  </a:moveTo>
                  <a:cubicBezTo>
                    <a:pt x="0" y="13"/>
                    <a:pt x="2" y="16"/>
                    <a:pt x="5" y="17"/>
                  </a:cubicBezTo>
                  <a:cubicBezTo>
                    <a:pt x="5" y="17"/>
                    <a:pt x="6" y="17"/>
                    <a:pt x="7" y="16"/>
                  </a:cubicBezTo>
                  <a:cubicBezTo>
                    <a:pt x="7" y="16"/>
                    <a:pt x="8" y="15"/>
                    <a:pt x="10" y="17"/>
                  </a:cubicBezTo>
                  <a:cubicBezTo>
                    <a:pt x="11" y="18"/>
                    <a:pt x="11" y="18"/>
                    <a:pt x="11" y="18"/>
                  </a:cubicBezTo>
                  <a:cubicBezTo>
                    <a:pt x="11" y="18"/>
                    <a:pt x="14" y="19"/>
                    <a:pt x="10" y="20"/>
                  </a:cubicBezTo>
                  <a:cubicBezTo>
                    <a:pt x="10" y="20"/>
                    <a:pt x="9" y="20"/>
                    <a:pt x="11" y="20"/>
                  </a:cubicBezTo>
                  <a:cubicBezTo>
                    <a:pt x="14" y="20"/>
                    <a:pt x="14" y="20"/>
                    <a:pt x="14" y="20"/>
                  </a:cubicBezTo>
                  <a:cubicBezTo>
                    <a:pt x="14" y="20"/>
                    <a:pt x="15" y="20"/>
                    <a:pt x="15" y="21"/>
                  </a:cubicBezTo>
                  <a:cubicBezTo>
                    <a:pt x="15" y="21"/>
                    <a:pt x="17" y="20"/>
                    <a:pt x="15" y="17"/>
                  </a:cubicBezTo>
                  <a:cubicBezTo>
                    <a:pt x="15" y="17"/>
                    <a:pt x="13" y="14"/>
                    <a:pt x="9" y="12"/>
                  </a:cubicBezTo>
                  <a:cubicBezTo>
                    <a:pt x="9" y="12"/>
                    <a:pt x="10" y="9"/>
                    <a:pt x="8" y="8"/>
                  </a:cubicBezTo>
                  <a:cubicBezTo>
                    <a:pt x="8" y="8"/>
                    <a:pt x="9" y="3"/>
                    <a:pt x="9" y="3"/>
                  </a:cubicBezTo>
                  <a:cubicBezTo>
                    <a:pt x="9" y="3"/>
                    <a:pt x="9" y="0"/>
                    <a:pt x="6" y="2"/>
                  </a:cubicBezTo>
                  <a:cubicBezTo>
                    <a:pt x="6" y="2"/>
                    <a:pt x="3" y="6"/>
                    <a:pt x="2" y="9"/>
                  </a:cubicBezTo>
                  <a:cubicBezTo>
                    <a:pt x="2" y="9"/>
                    <a:pt x="1" y="11"/>
                    <a:pt x="1" y="12"/>
                  </a:cubicBezTo>
                  <a:cubicBezTo>
                    <a:pt x="1" y="12"/>
                    <a:pt x="0" y="13"/>
                    <a:pt x="0" y="13"/>
                  </a:cubicBezTo>
                  <a:close/>
                  <a:moveTo>
                    <a:pt x="5" y="9"/>
                  </a:moveTo>
                  <a:cubicBezTo>
                    <a:pt x="5" y="9"/>
                    <a:pt x="5" y="9"/>
                    <a:pt x="5" y="9"/>
                  </a:cubicBezTo>
                  <a:cubicBezTo>
                    <a:pt x="7" y="9"/>
                    <a:pt x="6" y="13"/>
                    <a:pt x="6" y="13"/>
                  </a:cubicBezTo>
                  <a:cubicBezTo>
                    <a:pt x="5" y="14"/>
                    <a:pt x="3" y="12"/>
                    <a:pt x="3" y="12"/>
                  </a:cubicBezTo>
                  <a:cubicBezTo>
                    <a:pt x="3" y="11"/>
                    <a:pt x="5" y="9"/>
                    <a:pt x="5"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4" name="ísḻíḍe">
              <a:extLst>
                <a:ext uri="{FF2B5EF4-FFF2-40B4-BE49-F238E27FC236}">
                  <a16:creationId xmlns:a16="http://schemas.microsoft.com/office/drawing/2014/main" id="{233EE631-C8C1-473A-BB1A-963545FABEAB}"/>
                </a:ext>
              </a:extLst>
            </p:cNvPr>
            <p:cNvSpPr/>
            <p:nvPr/>
          </p:nvSpPr>
          <p:spPr bwMode="auto">
            <a:xfrm>
              <a:off x="3467101" y="3178175"/>
              <a:ext cx="12700" cy="23813"/>
            </a:xfrm>
            <a:custGeom>
              <a:avLst/>
              <a:gdLst>
                <a:gd name="T0" fmla="*/ 0 w 4"/>
                <a:gd name="T1" fmla="*/ 3 h 7"/>
                <a:gd name="T2" fmla="*/ 2 w 4"/>
                <a:gd name="T3" fmla="*/ 6 h 7"/>
                <a:gd name="T4" fmla="*/ 4 w 4"/>
                <a:gd name="T5" fmla="*/ 5 h 7"/>
                <a:gd name="T6" fmla="*/ 4 w 4"/>
                <a:gd name="T7" fmla="*/ 3 h 7"/>
                <a:gd name="T8" fmla="*/ 4 w 4"/>
                <a:gd name="T9" fmla="*/ 1 h 7"/>
                <a:gd name="T10" fmla="*/ 3 w 4"/>
                <a:gd name="T11" fmla="*/ 1 h 7"/>
                <a:gd name="T12" fmla="*/ 1 w 4"/>
                <a:gd name="T13" fmla="*/ 2 h 7"/>
                <a:gd name="T14" fmla="*/ 0 w 4"/>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0" y="3"/>
                  </a:moveTo>
                  <a:cubicBezTo>
                    <a:pt x="0" y="3"/>
                    <a:pt x="1" y="5"/>
                    <a:pt x="2" y="6"/>
                  </a:cubicBezTo>
                  <a:cubicBezTo>
                    <a:pt x="2" y="6"/>
                    <a:pt x="4" y="7"/>
                    <a:pt x="4" y="5"/>
                  </a:cubicBezTo>
                  <a:cubicBezTo>
                    <a:pt x="4" y="5"/>
                    <a:pt x="4" y="5"/>
                    <a:pt x="4" y="3"/>
                  </a:cubicBezTo>
                  <a:cubicBezTo>
                    <a:pt x="4" y="3"/>
                    <a:pt x="3" y="2"/>
                    <a:pt x="4" y="1"/>
                  </a:cubicBezTo>
                  <a:cubicBezTo>
                    <a:pt x="4" y="1"/>
                    <a:pt x="3" y="0"/>
                    <a:pt x="3" y="1"/>
                  </a:cubicBezTo>
                  <a:cubicBezTo>
                    <a:pt x="3" y="1"/>
                    <a:pt x="2" y="2"/>
                    <a:pt x="1" y="2"/>
                  </a:cubicBezTo>
                  <a:cubicBezTo>
                    <a:pt x="1" y="2"/>
                    <a:pt x="0" y="2"/>
                    <a:pt x="0"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5" name="îṡḷïḓê">
              <a:extLst>
                <a:ext uri="{FF2B5EF4-FFF2-40B4-BE49-F238E27FC236}">
                  <a16:creationId xmlns:a16="http://schemas.microsoft.com/office/drawing/2014/main" id="{D0ABCFD6-9C73-4837-B7B9-2B4F8AB25B67}"/>
                </a:ext>
              </a:extLst>
            </p:cNvPr>
            <p:cNvSpPr/>
            <p:nvPr/>
          </p:nvSpPr>
          <p:spPr bwMode="auto">
            <a:xfrm>
              <a:off x="3489326" y="3125788"/>
              <a:ext cx="26988" cy="19050"/>
            </a:xfrm>
            <a:custGeom>
              <a:avLst/>
              <a:gdLst>
                <a:gd name="T0" fmla="*/ 1 w 8"/>
                <a:gd name="T1" fmla="*/ 5 h 6"/>
                <a:gd name="T2" fmla="*/ 5 w 8"/>
                <a:gd name="T3" fmla="*/ 0 h 6"/>
                <a:gd name="T4" fmla="*/ 8 w 8"/>
                <a:gd name="T5" fmla="*/ 4 h 6"/>
                <a:gd name="T6" fmla="*/ 5 w 8"/>
                <a:gd name="T7" fmla="*/ 6 h 6"/>
                <a:gd name="T8" fmla="*/ 1 w 8"/>
                <a:gd name="T9" fmla="*/ 5 h 6"/>
              </a:gdLst>
              <a:ahLst/>
              <a:cxnLst>
                <a:cxn ang="0">
                  <a:pos x="T0" y="T1"/>
                </a:cxn>
                <a:cxn ang="0">
                  <a:pos x="T2" y="T3"/>
                </a:cxn>
                <a:cxn ang="0">
                  <a:pos x="T4" y="T5"/>
                </a:cxn>
                <a:cxn ang="0">
                  <a:pos x="T6" y="T7"/>
                </a:cxn>
                <a:cxn ang="0">
                  <a:pos x="T8" y="T9"/>
                </a:cxn>
              </a:cxnLst>
              <a:rect l="0" t="0" r="r" b="b"/>
              <a:pathLst>
                <a:path w="8" h="6">
                  <a:moveTo>
                    <a:pt x="1" y="5"/>
                  </a:moveTo>
                  <a:cubicBezTo>
                    <a:pt x="1" y="5"/>
                    <a:pt x="0" y="1"/>
                    <a:pt x="5" y="0"/>
                  </a:cubicBezTo>
                  <a:cubicBezTo>
                    <a:pt x="5" y="0"/>
                    <a:pt x="7" y="1"/>
                    <a:pt x="8" y="4"/>
                  </a:cubicBezTo>
                  <a:cubicBezTo>
                    <a:pt x="8" y="4"/>
                    <a:pt x="7" y="6"/>
                    <a:pt x="5" y="6"/>
                  </a:cubicBezTo>
                  <a:lnTo>
                    <a:pt x="1"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6" name="îṣļiḍe">
              <a:extLst>
                <a:ext uri="{FF2B5EF4-FFF2-40B4-BE49-F238E27FC236}">
                  <a16:creationId xmlns:a16="http://schemas.microsoft.com/office/drawing/2014/main" id="{ADB10C96-953A-4997-9091-DCE4F95E4086}"/>
                </a:ext>
              </a:extLst>
            </p:cNvPr>
            <p:cNvSpPr/>
            <p:nvPr/>
          </p:nvSpPr>
          <p:spPr bwMode="auto">
            <a:xfrm>
              <a:off x="3690938" y="2932113"/>
              <a:ext cx="98425" cy="106363"/>
            </a:xfrm>
            <a:custGeom>
              <a:avLst/>
              <a:gdLst>
                <a:gd name="T0" fmla="*/ 8 w 30"/>
                <a:gd name="T1" fmla="*/ 4 h 32"/>
                <a:gd name="T2" fmla="*/ 11 w 30"/>
                <a:gd name="T3" fmla="*/ 2 h 32"/>
                <a:gd name="T4" fmla="*/ 17 w 30"/>
                <a:gd name="T5" fmla="*/ 2 h 32"/>
                <a:gd name="T6" fmla="*/ 18 w 30"/>
                <a:gd name="T7" fmla="*/ 5 h 32"/>
                <a:gd name="T8" fmla="*/ 18 w 30"/>
                <a:gd name="T9" fmla="*/ 7 h 32"/>
                <a:gd name="T10" fmla="*/ 25 w 30"/>
                <a:gd name="T11" fmla="*/ 5 h 32"/>
                <a:gd name="T12" fmla="*/ 26 w 30"/>
                <a:gd name="T13" fmla="*/ 5 h 32"/>
                <a:gd name="T14" fmla="*/ 28 w 30"/>
                <a:gd name="T15" fmla="*/ 9 h 32"/>
                <a:gd name="T16" fmla="*/ 26 w 30"/>
                <a:gd name="T17" fmla="*/ 10 h 32"/>
                <a:gd name="T18" fmla="*/ 21 w 30"/>
                <a:gd name="T19" fmla="*/ 11 h 32"/>
                <a:gd name="T20" fmla="*/ 21 w 30"/>
                <a:gd name="T21" fmla="*/ 12 h 32"/>
                <a:gd name="T22" fmla="*/ 20 w 30"/>
                <a:gd name="T23" fmla="*/ 14 h 32"/>
                <a:gd name="T24" fmla="*/ 16 w 30"/>
                <a:gd name="T25" fmla="*/ 16 h 32"/>
                <a:gd name="T26" fmla="*/ 15 w 30"/>
                <a:gd name="T27" fmla="*/ 18 h 32"/>
                <a:gd name="T28" fmla="*/ 15 w 30"/>
                <a:gd name="T29" fmla="*/ 19 h 32"/>
                <a:gd name="T30" fmla="*/ 19 w 30"/>
                <a:gd name="T31" fmla="*/ 17 h 32"/>
                <a:gd name="T32" fmla="*/ 20 w 30"/>
                <a:gd name="T33" fmla="*/ 19 h 32"/>
                <a:gd name="T34" fmla="*/ 17 w 30"/>
                <a:gd name="T35" fmla="*/ 22 h 32"/>
                <a:gd name="T36" fmla="*/ 17 w 30"/>
                <a:gd name="T37" fmla="*/ 23 h 32"/>
                <a:gd name="T38" fmla="*/ 17 w 30"/>
                <a:gd name="T39" fmla="*/ 24 h 32"/>
                <a:gd name="T40" fmla="*/ 23 w 30"/>
                <a:gd name="T41" fmla="*/ 23 h 32"/>
                <a:gd name="T42" fmla="*/ 24 w 30"/>
                <a:gd name="T43" fmla="*/ 24 h 32"/>
                <a:gd name="T44" fmla="*/ 25 w 30"/>
                <a:gd name="T45" fmla="*/ 26 h 32"/>
                <a:gd name="T46" fmla="*/ 22 w 30"/>
                <a:gd name="T47" fmla="*/ 27 h 32"/>
                <a:gd name="T48" fmla="*/ 9 w 30"/>
                <a:gd name="T49" fmla="*/ 31 h 32"/>
                <a:gd name="T50" fmla="*/ 6 w 30"/>
                <a:gd name="T51" fmla="*/ 30 h 32"/>
                <a:gd name="T52" fmla="*/ 8 w 30"/>
                <a:gd name="T53" fmla="*/ 27 h 32"/>
                <a:gd name="T54" fmla="*/ 13 w 30"/>
                <a:gd name="T55" fmla="*/ 25 h 32"/>
                <a:gd name="T56" fmla="*/ 12 w 30"/>
                <a:gd name="T57" fmla="*/ 24 h 32"/>
                <a:gd name="T58" fmla="*/ 10 w 30"/>
                <a:gd name="T59" fmla="*/ 20 h 32"/>
                <a:gd name="T60" fmla="*/ 16 w 30"/>
                <a:gd name="T61" fmla="*/ 14 h 32"/>
                <a:gd name="T62" fmla="*/ 18 w 30"/>
                <a:gd name="T63" fmla="*/ 10 h 32"/>
                <a:gd name="T64" fmla="*/ 21 w 30"/>
                <a:gd name="T65" fmla="*/ 9 h 32"/>
                <a:gd name="T66" fmla="*/ 20 w 30"/>
                <a:gd name="T67" fmla="*/ 8 h 32"/>
                <a:gd name="T68" fmla="*/ 13 w 30"/>
                <a:gd name="T69" fmla="*/ 11 h 32"/>
                <a:gd name="T70" fmla="*/ 9 w 30"/>
                <a:gd name="T71" fmla="*/ 13 h 32"/>
                <a:gd name="T72" fmla="*/ 7 w 30"/>
                <a:gd name="T73" fmla="*/ 15 h 32"/>
                <a:gd name="T74" fmla="*/ 3 w 30"/>
                <a:gd name="T75" fmla="*/ 16 h 32"/>
                <a:gd name="T76" fmla="*/ 2 w 30"/>
                <a:gd name="T77" fmla="*/ 12 h 32"/>
                <a:gd name="T78" fmla="*/ 6 w 30"/>
                <a:gd name="T79" fmla="*/ 8 h 32"/>
                <a:gd name="T80" fmla="*/ 7 w 30"/>
                <a:gd name="T81" fmla="*/ 9 h 32"/>
                <a:gd name="T82" fmla="*/ 8 w 30"/>
                <a:gd name="T83" fmla="*/ 10 h 32"/>
                <a:gd name="T84" fmla="*/ 13 w 30"/>
                <a:gd name="T85" fmla="*/ 8 h 32"/>
                <a:gd name="T86" fmla="*/ 12 w 30"/>
                <a:gd name="T87" fmla="*/ 7 h 32"/>
                <a:gd name="T88" fmla="*/ 12 w 30"/>
                <a:gd name="T89" fmla="*/ 6 h 32"/>
                <a:gd name="T90" fmla="*/ 8 w 30"/>
                <a:gd name="T9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32">
                  <a:moveTo>
                    <a:pt x="8" y="4"/>
                  </a:moveTo>
                  <a:cubicBezTo>
                    <a:pt x="8" y="4"/>
                    <a:pt x="9" y="2"/>
                    <a:pt x="11" y="2"/>
                  </a:cubicBezTo>
                  <a:cubicBezTo>
                    <a:pt x="11" y="2"/>
                    <a:pt x="15" y="0"/>
                    <a:pt x="17" y="2"/>
                  </a:cubicBezTo>
                  <a:cubicBezTo>
                    <a:pt x="17" y="2"/>
                    <a:pt x="19" y="4"/>
                    <a:pt x="18" y="5"/>
                  </a:cubicBezTo>
                  <a:cubicBezTo>
                    <a:pt x="18" y="5"/>
                    <a:pt x="17" y="6"/>
                    <a:pt x="18" y="7"/>
                  </a:cubicBezTo>
                  <a:cubicBezTo>
                    <a:pt x="25" y="5"/>
                    <a:pt x="25" y="5"/>
                    <a:pt x="25" y="5"/>
                  </a:cubicBezTo>
                  <a:cubicBezTo>
                    <a:pt x="25" y="5"/>
                    <a:pt x="25" y="4"/>
                    <a:pt x="26" y="5"/>
                  </a:cubicBezTo>
                  <a:cubicBezTo>
                    <a:pt x="26" y="5"/>
                    <a:pt x="30" y="8"/>
                    <a:pt x="28" y="9"/>
                  </a:cubicBezTo>
                  <a:cubicBezTo>
                    <a:pt x="28" y="9"/>
                    <a:pt x="27" y="10"/>
                    <a:pt x="26" y="10"/>
                  </a:cubicBezTo>
                  <a:cubicBezTo>
                    <a:pt x="21" y="11"/>
                    <a:pt x="21" y="11"/>
                    <a:pt x="21" y="11"/>
                  </a:cubicBezTo>
                  <a:cubicBezTo>
                    <a:pt x="21" y="11"/>
                    <a:pt x="20" y="11"/>
                    <a:pt x="21" y="12"/>
                  </a:cubicBezTo>
                  <a:cubicBezTo>
                    <a:pt x="21" y="12"/>
                    <a:pt x="21" y="13"/>
                    <a:pt x="20" y="14"/>
                  </a:cubicBezTo>
                  <a:cubicBezTo>
                    <a:pt x="20" y="14"/>
                    <a:pt x="16" y="16"/>
                    <a:pt x="16" y="16"/>
                  </a:cubicBezTo>
                  <a:cubicBezTo>
                    <a:pt x="15" y="18"/>
                    <a:pt x="15" y="18"/>
                    <a:pt x="15" y="18"/>
                  </a:cubicBezTo>
                  <a:cubicBezTo>
                    <a:pt x="15" y="18"/>
                    <a:pt x="14" y="18"/>
                    <a:pt x="15" y="19"/>
                  </a:cubicBezTo>
                  <a:cubicBezTo>
                    <a:pt x="19" y="17"/>
                    <a:pt x="19" y="17"/>
                    <a:pt x="19" y="17"/>
                  </a:cubicBezTo>
                  <a:cubicBezTo>
                    <a:pt x="19" y="17"/>
                    <a:pt x="20" y="17"/>
                    <a:pt x="20" y="19"/>
                  </a:cubicBezTo>
                  <a:cubicBezTo>
                    <a:pt x="20" y="19"/>
                    <a:pt x="19" y="21"/>
                    <a:pt x="17" y="22"/>
                  </a:cubicBezTo>
                  <a:cubicBezTo>
                    <a:pt x="17" y="22"/>
                    <a:pt x="17" y="22"/>
                    <a:pt x="17" y="23"/>
                  </a:cubicBezTo>
                  <a:cubicBezTo>
                    <a:pt x="17" y="23"/>
                    <a:pt x="17" y="24"/>
                    <a:pt x="17" y="24"/>
                  </a:cubicBezTo>
                  <a:cubicBezTo>
                    <a:pt x="23" y="23"/>
                    <a:pt x="23" y="23"/>
                    <a:pt x="23" y="23"/>
                  </a:cubicBezTo>
                  <a:cubicBezTo>
                    <a:pt x="23" y="23"/>
                    <a:pt x="23" y="23"/>
                    <a:pt x="24" y="24"/>
                  </a:cubicBezTo>
                  <a:cubicBezTo>
                    <a:pt x="24" y="24"/>
                    <a:pt x="26" y="25"/>
                    <a:pt x="25" y="26"/>
                  </a:cubicBezTo>
                  <a:cubicBezTo>
                    <a:pt x="25" y="26"/>
                    <a:pt x="24" y="28"/>
                    <a:pt x="22" y="27"/>
                  </a:cubicBezTo>
                  <a:cubicBezTo>
                    <a:pt x="22" y="27"/>
                    <a:pt x="14" y="28"/>
                    <a:pt x="9" y="31"/>
                  </a:cubicBezTo>
                  <a:cubicBezTo>
                    <a:pt x="9" y="31"/>
                    <a:pt x="7" y="32"/>
                    <a:pt x="6" y="30"/>
                  </a:cubicBezTo>
                  <a:cubicBezTo>
                    <a:pt x="6" y="30"/>
                    <a:pt x="6" y="28"/>
                    <a:pt x="8" y="27"/>
                  </a:cubicBezTo>
                  <a:cubicBezTo>
                    <a:pt x="8" y="27"/>
                    <a:pt x="15" y="27"/>
                    <a:pt x="13" y="25"/>
                  </a:cubicBezTo>
                  <a:cubicBezTo>
                    <a:pt x="12" y="24"/>
                    <a:pt x="12" y="24"/>
                    <a:pt x="12" y="24"/>
                  </a:cubicBezTo>
                  <a:cubicBezTo>
                    <a:pt x="12" y="24"/>
                    <a:pt x="10" y="22"/>
                    <a:pt x="10" y="20"/>
                  </a:cubicBezTo>
                  <a:cubicBezTo>
                    <a:pt x="10" y="20"/>
                    <a:pt x="16" y="18"/>
                    <a:pt x="16" y="14"/>
                  </a:cubicBezTo>
                  <a:cubicBezTo>
                    <a:pt x="16" y="14"/>
                    <a:pt x="16" y="11"/>
                    <a:pt x="18" y="10"/>
                  </a:cubicBezTo>
                  <a:cubicBezTo>
                    <a:pt x="18" y="10"/>
                    <a:pt x="20" y="11"/>
                    <a:pt x="21" y="9"/>
                  </a:cubicBezTo>
                  <a:cubicBezTo>
                    <a:pt x="21" y="9"/>
                    <a:pt x="22" y="7"/>
                    <a:pt x="20" y="8"/>
                  </a:cubicBezTo>
                  <a:cubicBezTo>
                    <a:pt x="20" y="8"/>
                    <a:pt x="14" y="10"/>
                    <a:pt x="13" y="11"/>
                  </a:cubicBezTo>
                  <a:cubicBezTo>
                    <a:pt x="9" y="13"/>
                    <a:pt x="9" y="13"/>
                    <a:pt x="9" y="13"/>
                  </a:cubicBezTo>
                  <a:cubicBezTo>
                    <a:pt x="9" y="13"/>
                    <a:pt x="8" y="13"/>
                    <a:pt x="7" y="15"/>
                  </a:cubicBezTo>
                  <a:cubicBezTo>
                    <a:pt x="7" y="15"/>
                    <a:pt x="5" y="18"/>
                    <a:pt x="3" y="16"/>
                  </a:cubicBezTo>
                  <a:cubicBezTo>
                    <a:pt x="3" y="16"/>
                    <a:pt x="0" y="14"/>
                    <a:pt x="2" y="12"/>
                  </a:cubicBezTo>
                  <a:cubicBezTo>
                    <a:pt x="2" y="12"/>
                    <a:pt x="4" y="9"/>
                    <a:pt x="6" y="8"/>
                  </a:cubicBezTo>
                  <a:cubicBezTo>
                    <a:pt x="6" y="8"/>
                    <a:pt x="7" y="8"/>
                    <a:pt x="7" y="9"/>
                  </a:cubicBezTo>
                  <a:cubicBezTo>
                    <a:pt x="7" y="9"/>
                    <a:pt x="7" y="10"/>
                    <a:pt x="8" y="10"/>
                  </a:cubicBezTo>
                  <a:cubicBezTo>
                    <a:pt x="8" y="10"/>
                    <a:pt x="11" y="11"/>
                    <a:pt x="13" y="8"/>
                  </a:cubicBezTo>
                  <a:cubicBezTo>
                    <a:pt x="13" y="8"/>
                    <a:pt x="13" y="7"/>
                    <a:pt x="12" y="7"/>
                  </a:cubicBezTo>
                  <a:cubicBezTo>
                    <a:pt x="12" y="7"/>
                    <a:pt x="12" y="6"/>
                    <a:pt x="12" y="6"/>
                  </a:cubicBezTo>
                  <a:cubicBezTo>
                    <a:pt x="11" y="6"/>
                    <a:pt x="9" y="4"/>
                    <a:pt x="8"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7" name="í$ľîďè">
              <a:extLst>
                <a:ext uri="{FF2B5EF4-FFF2-40B4-BE49-F238E27FC236}">
                  <a16:creationId xmlns:a16="http://schemas.microsoft.com/office/drawing/2014/main" id="{AF8A5086-FF7D-4B78-BE49-F29311FCA131}"/>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8" name="îṩļîḋe">
              <a:extLst>
                <a:ext uri="{FF2B5EF4-FFF2-40B4-BE49-F238E27FC236}">
                  <a16:creationId xmlns:a16="http://schemas.microsoft.com/office/drawing/2014/main" id="{1B6B9EF9-AD2C-41D7-A8E1-35BD6B888560}"/>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69" name="ïṥľídè">
              <a:extLst>
                <a:ext uri="{FF2B5EF4-FFF2-40B4-BE49-F238E27FC236}">
                  <a16:creationId xmlns:a16="http://schemas.microsoft.com/office/drawing/2014/main" id="{4C7C4953-2DDD-4C1F-B091-5F3822D35138}"/>
                </a:ext>
              </a:extLst>
            </p:cNvPr>
            <p:cNvSpPr/>
            <p:nvPr/>
          </p:nvSpPr>
          <p:spPr bwMode="auto">
            <a:xfrm>
              <a:off x="3856038" y="2932113"/>
              <a:ext cx="28575" cy="23813"/>
            </a:xfrm>
            <a:custGeom>
              <a:avLst/>
              <a:gdLst>
                <a:gd name="T0" fmla="*/ 5 w 9"/>
                <a:gd name="T1" fmla="*/ 0 h 7"/>
                <a:gd name="T2" fmla="*/ 2 w 9"/>
                <a:gd name="T3" fmla="*/ 3 h 7"/>
                <a:gd name="T4" fmla="*/ 1 w 9"/>
                <a:gd name="T5" fmla="*/ 5 h 7"/>
                <a:gd name="T6" fmla="*/ 0 w 9"/>
                <a:gd name="T7" fmla="*/ 7 h 7"/>
                <a:gd name="T8" fmla="*/ 3 w 9"/>
                <a:gd name="T9" fmla="*/ 5 h 7"/>
                <a:gd name="T10" fmla="*/ 6 w 9"/>
                <a:gd name="T11" fmla="*/ 5 h 7"/>
                <a:gd name="T12" fmla="*/ 9 w 9"/>
                <a:gd name="T13" fmla="*/ 3 h 7"/>
                <a:gd name="T14" fmla="*/ 5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5" y="0"/>
                  </a:moveTo>
                  <a:cubicBezTo>
                    <a:pt x="5" y="0"/>
                    <a:pt x="3" y="0"/>
                    <a:pt x="2" y="3"/>
                  </a:cubicBezTo>
                  <a:cubicBezTo>
                    <a:pt x="2" y="3"/>
                    <a:pt x="2" y="4"/>
                    <a:pt x="1" y="5"/>
                  </a:cubicBezTo>
                  <a:cubicBezTo>
                    <a:pt x="1" y="5"/>
                    <a:pt x="0" y="6"/>
                    <a:pt x="0" y="7"/>
                  </a:cubicBezTo>
                  <a:cubicBezTo>
                    <a:pt x="0" y="7"/>
                    <a:pt x="1" y="6"/>
                    <a:pt x="3" y="5"/>
                  </a:cubicBezTo>
                  <a:cubicBezTo>
                    <a:pt x="6" y="5"/>
                    <a:pt x="6" y="5"/>
                    <a:pt x="6" y="5"/>
                  </a:cubicBezTo>
                  <a:cubicBezTo>
                    <a:pt x="6" y="5"/>
                    <a:pt x="8" y="6"/>
                    <a:pt x="9" y="3"/>
                  </a:cubicBezTo>
                  <a:cubicBezTo>
                    <a:pt x="9" y="3"/>
                    <a:pt x="9" y="0"/>
                    <a:pt x="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0" name="iṩľiḍê">
              <a:extLst>
                <a:ext uri="{FF2B5EF4-FFF2-40B4-BE49-F238E27FC236}">
                  <a16:creationId xmlns:a16="http://schemas.microsoft.com/office/drawing/2014/main" id="{5AACF96F-82C5-4FD1-9722-30C75F458B06}"/>
                </a:ext>
              </a:extLst>
            </p:cNvPr>
            <p:cNvSpPr/>
            <p:nvPr/>
          </p:nvSpPr>
          <p:spPr bwMode="auto">
            <a:xfrm>
              <a:off x="3825876" y="2955925"/>
              <a:ext cx="55563" cy="79375"/>
            </a:xfrm>
            <a:custGeom>
              <a:avLst/>
              <a:gdLst>
                <a:gd name="T0" fmla="*/ 10 w 17"/>
                <a:gd name="T1" fmla="*/ 1 h 24"/>
                <a:gd name="T2" fmla="*/ 8 w 17"/>
                <a:gd name="T3" fmla="*/ 4 h 24"/>
                <a:gd name="T4" fmla="*/ 7 w 17"/>
                <a:gd name="T5" fmla="*/ 9 h 24"/>
                <a:gd name="T6" fmla="*/ 5 w 17"/>
                <a:gd name="T7" fmla="*/ 10 h 24"/>
                <a:gd name="T8" fmla="*/ 3 w 17"/>
                <a:gd name="T9" fmla="*/ 9 h 24"/>
                <a:gd name="T10" fmla="*/ 1 w 17"/>
                <a:gd name="T11" fmla="*/ 11 h 24"/>
                <a:gd name="T12" fmla="*/ 2 w 17"/>
                <a:gd name="T13" fmla="*/ 14 h 24"/>
                <a:gd name="T14" fmla="*/ 4 w 17"/>
                <a:gd name="T15" fmla="*/ 15 h 24"/>
                <a:gd name="T16" fmla="*/ 3 w 17"/>
                <a:gd name="T17" fmla="*/ 16 h 24"/>
                <a:gd name="T18" fmla="*/ 3 w 17"/>
                <a:gd name="T19" fmla="*/ 19 h 24"/>
                <a:gd name="T20" fmla="*/ 5 w 17"/>
                <a:gd name="T21" fmla="*/ 17 h 24"/>
                <a:gd name="T22" fmla="*/ 8 w 17"/>
                <a:gd name="T23" fmla="*/ 13 h 24"/>
                <a:gd name="T24" fmla="*/ 11 w 17"/>
                <a:gd name="T25" fmla="*/ 14 h 24"/>
                <a:gd name="T26" fmla="*/ 10 w 17"/>
                <a:gd name="T27" fmla="*/ 17 h 24"/>
                <a:gd name="T28" fmla="*/ 10 w 17"/>
                <a:gd name="T29" fmla="*/ 16 h 24"/>
                <a:gd name="T30" fmla="*/ 9 w 17"/>
                <a:gd name="T31" fmla="*/ 17 h 24"/>
                <a:gd name="T32" fmla="*/ 11 w 17"/>
                <a:gd name="T33" fmla="*/ 22 h 24"/>
                <a:gd name="T34" fmla="*/ 13 w 17"/>
                <a:gd name="T35" fmla="*/ 12 h 24"/>
                <a:gd name="T36" fmla="*/ 14 w 17"/>
                <a:gd name="T37" fmla="*/ 11 h 24"/>
                <a:gd name="T38" fmla="*/ 14 w 17"/>
                <a:gd name="T39" fmla="*/ 9 h 24"/>
                <a:gd name="T40" fmla="*/ 14 w 17"/>
                <a:gd name="T41" fmla="*/ 8 h 24"/>
                <a:gd name="T42" fmla="*/ 15 w 17"/>
                <a:gd name="T43" fmla="*/ 5 h 24"/>
                <a:gd name="T44" fmla="*/ 16 w 17"/>
                <a:gd name="T45" fmla="*/ 4 h 24"/>
                <a:gd name="T46" fmla="*/ 16 w 17"/>
                <a:gd name="T47" fmla="*/ 2 h 24"/>
                <a:gd name="T48" fmla="*/ 13 w 17"/>
                <a:gd name="T49" fmla="*/ 1 h 24"/>
                <a:gd name="T50" fmla="*/ 11 w 17"/>
                <a:gd name="T51" fmla="*/ 3 h 24"/>
                <a:gd name="T52" fmla="*/ 13 w 17"/>
                <a:gd name="T53" fmla="*/ 3 h 24"/>
                <a:gd name="T54" fmla="*/ 14 w 17"/>
                <a:gd name="T55" fmla="*/ 4 h 24"/>
                <a:gd name="T56" fmla="*/ 12 w 17"/>
                <a:gd name="T57" fmla="*/ 6 h 24"/>
                <a:gd name="T58" fmla="*/ 11 w 17"/>
                <a:gd name="T59" fmla="*/ 5 h 24"/>
                <a:gd name="T60" fmla="*/ 10 w 17"/>
                <a:gd name="T61" fmla="*/ 5 h 24"/>
                <a:gd name="T62" fmla="*/ 10 w 17"/>
                <a:gd name="T63" fmla="*/ 1 h 24"/>
                <a:gd name="T64" fmla="*/ 9 w 17"/>
                <a:gd name="T65" fmla="*/ 7 h 24"/>
                <a:gd name="T66" fmla="*/ 10 w 17"/>
                <a:gd name="T67" fmla="*/ 9 h 24"/>
                <a:gd name="T68" fmla="*/ 9 w 17"/>
                <a:gd name="T69" fmla="*/ 10 h 24"/>
                <a:gd name="T70" fmla="*/ 9 w 17"/>
                <a:gd name="T7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 h="24">
                  <a:moveTo>
                    <a:pt x="10" y="1"/>
                  </a:moveTo>
                  <a:cubicBezTo>
                    <a:pt x="10" y="1"/>
                    <a:pt x="8" y="1"/>
                    <a:pt x="8" y="4"/>
                  </a:cubicBezTo>
                  <a:cubicBezTo>
                    <a:pt x="7" y="9"/>
                    <a:pt x="7" y="9"/>
                    <a:pt x="7" y="9"/>
                  </a:cubicBezTo>
                  <a:cubicBezTo>
                    <a:pt x="7" y="9"/>
                    <a:pt x="6" y="11"/>
                    <a:pt x="5" y="10"/>
                  </a:cubicBezTo>
                  <a:cubicBezTo>
                    <a:pt x="3" y="9"/>
                    <a:pt x="3" y="9"/>
                    <a:pt x="3" y="9"/>
                  </a:cubicBezTo>
                  <a:cubicBezTo>
                    <a:pt x="3" y="9"/>
                    <a:pt x="2" y="9"/>
                    <a:pt x="1" y="11"/>
                  </a:cubicBezTo>
                  <a:cubicBezTo>
                    <a:pt x="1" y="11"/>
                    <a:pt x="0" y="14"/>
                    <a:pt x="2" y="14"/>
                  </a:cubicBezTo>
                  <a:cubicBezTo>
                    <a:pt x="2" y="14"/>
                    <a:pt x="4" y="13"/>
                    <a:pt x="4" y="15"/>
                  </a:cubicBezTo>
                  <a:cubicBezTo>
                    <a:pt x="3" y="16"/>
                    <a:pt x="3" y="16"/>
                    <a:pt x="3" y="16"/>
                  </a:cubicBezTo>
                  <a:cubicBezTo>
                    <a:pt x="3" y="16"/>
                    <a:pt x="2" y="17"/>
                    <a:pt x="3" y="19"/>
                  </a:cubicBezTo>
                  <a:cubicBezTo>
                    <a:pt x="3" y="19"/>
                    <a:pt x="4" y="20"/>
                    <a:pt x="5" y="17"/>
                  </a:cubicBezTo>
                  <a:cubicBezTo>
                    <a:pt x="5" y="17"/>
                    <a:pt x="6" y="13"/>
                    <a:pt x="8" y="13"/>
                  </a:cubicBezTo>
                  <a:cubicBezTo>
                    <a:pt x="8" y="13"/>
                    <a:pt x="11" y="11"/>
                    <a:pt x="11" y="14"/>
                  </a:cubicBezTo>
                  <a:cubicBezTo>
                    <a:pt x="11" y="14"/>
                    <a:pt x="12" y="17"/>
                    <a:pt x="10" y="17"/>
                  </a:cubicBezTo>
                  <a:cubicBezTo>
                    <a:pt x="10" y="17"/>
                    <a:pt x="10" y="17"/>
                    <a:pt x="10" y="16"/>
                  </a:cubicBezTo>
                  <a:cubicBezTo>
                    <a:pt x="10" y="16"/>
                    <a:pt x="9" y="14"/>
                    <a:pt x="9" y="17"/>
                  </a:cubicBezTo>
                  <a:cubicBezTo>
                    <a:pt x="9" y="17"/>
                    <a:pt x="9" y="24"/>
                    <a:pt x="11" y="22"/>
                  </a:cubicBezTo>
                  <a:cubicBezTo>
                    <a:pt x="11" y="22"/>
                    <a:pt x="14" y="16"/>
                    <a:pt x="13" y="12"/>
                  </a:cubicBezTo>
                  <a:cubicBezTo>
                    <a:pt x="13" y="12"/>
                    <a:pt x="13" y="11"/>
                    <a:pt x="14" y="11"/>
                  </a:cubicBezTo>
                  <a:cubicBezTo>
                    <a:pt x="14" y="11"/>
                    <a:pt x="15" y="9"/>
                    <a:pt x="14" y="9"/>
                  </a:cubicBezTo>
                  <a:cubicBezTo>
                    <a:pt x="14" y="9"/>
                    <a:pt x="13" y="9"/>
                    <a:pt x="14" y="8"/>
                  </a:cubicBezTo>
                  <a:cubicBezTo>
                    <a:pt x="14" y="8"/>
                    <a:pt x="15" y="6"/>
                    <a:pt x="15" y="5"/>
                  </a:cubicBezTo>
                  <a:cubicBezTo>
                    <a:pt x="15" y="5"/>
                    <a:pt x="15" y="4"/>
                    <a:pt x="16" y="4"/>
                  </a:cubicBezTo>
                  <a:cubicBezTo>
                    <a:pt x="16" y="4"/>
                    <a:pt x="17" y="3"/>
                    <a:pt x="16" y="2"/>
                  </a:cubicBezTo>
                  <a:cubicBezTo>
                    <a:pt x="16" y="2"/>
                    <a:pt x="15" y="0"/>
                    <a:pt x="13" y="1"/>
                  </a:cubicBezTo>
                  <a:cubicBezTo>
                    <a:pt x="13" y="1"/>
                    <a:pt x="11" y="2"/>
                    <a:pt x="11" y="3"/>
                  </a:cubicBezTo>
                  <a:cubicBezTo>
                    <a:pt x="13" y="3"/>
                    <a:pt x="13" y="3"/>
                    <a:pt x="13" y="3"/>
                  </a:cubicBezTo>
                  <a:cubicBezTo>
                    <a:pt x="13" y="3"/>
                    <a:pt x="14" y="3"/>
                    <a:pt x="14" y="4"/>
                  </a:cubicBezTo>
                  <a:cubicBezTo>
                    <a:pt x="14" y="4"/>
                    <a:pt x="14" y="6"/>
                    <a:pt x="12" y="6"/>
                  </a:cubicBezTo>
                  <a:cubicBezTo>
                    <a:pt x="12" y="6"/>
                    <a:pt x="12" y="5"/>
                    <a:pt x="11" y="5"/>
                  </a:cubicBezTo>
                  <a:cubicBezTo>
                    <a:pt x="11" y="5"/>
                    <a:pt x="10" y="6"/>
                    <a:pt x="10" y="5"/>
                  </a:cubicBezTo>
                  <a:cubicBezTo>
                    <a:pt x="10" y="5"/>
                    <a:pt x="11" y="2"/>
                    <a:pt x="10" y="1"/>
                  </a:cubicBezTo>
                  <a:close/>
                  <a:moveTo>
                    <a:pt x="9" y="7"/>
                  </a:moveTo>
                  <a:cubicBezTo>
                    <a:pt x="10" y="7"/>
                    <a:pt x="10" y="9"/>
                    <a:pt x="10" y="9"/>
                  </a:cubicBezTo>
                  <a:cubicBezTo>
                    <a:pt x="10" y="11"/>
                    <a:pt x="9" y="10"/>
                    <a:pt x="9" y="10"/>
                  </a:cubicBezTo>
                  <a:cubicBezTo>
                    <a:pt x="9" y="9"/>
                    <a:pt x="9" y="7"/>
                    <a:pt x="9"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1" name="işḻîḑe">
              <a:extLst>
                <a:ext uri="{FF2B5EF4-FFF2-40B4-BE49-F238E27FC236}">
                  <a16:creationId xmlns:a16="http://schemas.microsoft.com/office/drawing/2014/main" id="{0F5C16BE-08B9-409D-9189-D44D304504CC}"/>
                </a:ext>
              </a:extLst>
            </p:cNvPr>
            <p:cNvSpPr/>
            <p:nvPr/>
          </p:nvSpPr>
          <p:spPr bwMode="auto">
            <a:xfrm>
              <a:off x="3902076" y="2949575"/>
              <a:ext cx="22225" cy="15875"/>
            </a:xfrm>
            <a:custGeom>
              <a:avLst/>
              <a:gdLst>
                <a:gd name="T0" fmla="*/ 6 w 7"/>
                <a:gd name="T1" fmla="*/ 0 h 5"/>
                <a:gd name="T2" fmla="*/ 7 w 7"/>
                <a:gd name="T3" fmla="*/ 2 h 5"/>
                <a:gd name="T4" fmla="*/ 4 w 7"/>
                <a:gd name="T5" fmla="*/ 5 h 5"/>
                <a:gd name="T6" fmla="*/ 0 w 7"/>
                <a:gd name="T7" fmla="*/ 2 h 5"/>
                <a:gd name="T8" fmla="*/ 2 w 7"/>
                <a:gd name="T9" fmla="*/ 0 h 5"/>
                <a:gd name="T10" fmla="*/ 6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6" y="0"/>
                  </a:moveTo>
                  <a:cubicBezTo>
                    <a:pt x="6" y="0"/>
                    <a:pt x="7" y="1"/>
                    <a:pt x="7" y="2"/>
                  </a:cubicBezTo>
                  <a:cubicBezTo>
                    <a:pt x="4" y="5"/>
                    <a:pt x="4" y="5"/>
                    <a:pt x="4" y="5"/>
                  </a:cubicBezTo>
                  <a:cubicBezTo>
                    <a:pt x="4" y="5"/>
                    <a:pt x="1" y="5"/>
                    <a:pt x="0" y="2"/>
                  </a:cubicBezTo>
                  <a:cubicBezTo>
                    <a:pt x="0" y="2"/>
                    <a:pt x="0" y="0"/>
                    <a:pt x="2" y="0"/>
                  </a:cubicBezTo>
                  <a:cubicBezTo>
                    <a:pt x="2" y="0"/>
                    <a:pt x="5" y="1"/>
                    <a:pt x="6"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2" name="íṡlïde">
              <a:extLst>
                <a:ext uri="{FF2B5EF4-FFF2-40B4-BE49-F238E27FC236}">
                  <a16:creationId xmlns:a16="http://schemas.microsoft.com/office/drawing/2014/main" id="{749A7113-7C29-4924-BC95-2C872D56CEF6}"/>
                </a:ext>
              </a:extLst>
            </p:cNvPr>
            <p:cNvSpPr/>
            <p:nvPr/>
          </p:nvSpPr>
          <p:spPr bwMode="auto">
            <a:xfrm>
              <a:off x="3881438" y="2962275"/>
              <a:ext cx="53975" cy="20638"/>
            </a:xfrm>
            <a:custGeom>
              <a:avLst/>
              <a:gdLst>
                <a:gd name="T0" fmla="*/ 1 w 16"/>
                <a:gd name="T1" fmla="*/ 3 h 6"/>
                <a:gd name="T2" fmla="*/ 9 w 16"/>
                <a:gd name="T3" fmla="*/ 2 h 6"/>
                <a:gd name="T4" fmla="*/ 14 w 16"/>
                <a:gd name="T5" fmla="*/ 1 h 6"/>
                <a:gd name="T6" fmla="*/ 15 w 16"/>
                <a:gd name="T7" fmla="*/ 1 h 6"/>
                <a:gd name="T8" fmla="*/ 15 w 16"/>
                <a:gd name="T9" fmla="*/ 3 h 6"/>
                <a:gd name="T10" fmla="*/ 4 w 16"/>
                <a:gd name="T11" fmla="*/ 5 h 6"/>
                <a:gd name="T12" fmla="*/ 3 w 16"/>
                <a:gd name="T13" fmla="*/ 6 h 6"/>
                <a:gd name="T14" fmla="*/ 2 w 16"/>
                <a:gd name="T15" fmla="*/ 5 h 6"/>
                <a:gd name="T16" fmla="*/ 0 w 16"/>
                <a:gd name="T17" fmla="*/ 4 h 6"/>
                <a:gd name="T18" fmla="*/ 1 w 1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 y="3"/>
                  </a:moveTo>
                  <a:cubicBezTo>
                    <a:pt x="9" y="2"/>
                    <a:pt x="9" y="2"/>
                    <a:pt x="9" y="2"/>
                  </a:cubicBezTo>
                  <a:cubicBezTo>
                    <a:pt x="9" y="2"/>
                    <a:pt x="13" y="1"/>
                    <a:pt x="14" y="1"/>
                  </a:cubicBezTo>
                  <a:cubicBezTo>
                    <a:pt x="14" y="1"/>
                    <a:pt x="15" y="0"/>
                    <a:pt x="15" y="1"/>
                  </a:cubicBezTo>
                  <a:cubicBezTo>
                    <a:pt x="15" y="1"/>
                    <a:pt x="16" y="3"/>
                    <a:pt x="15" y="3"/>
                  </a:cubicBezTo>
                  <a:cubicBezTo>
                    <a:pt x="15" y="3"/>
                    <a:pt x="4" y="5"/>
                    <a:pt x="4" y="5"/>
                  </a:cubicBezTo>
                  <a:cubicBezTo>
                    <a:pt x="4" y="5"/>
                    <a:pt x="3" y="5"/>
                    <a:pt x="3" y="6"/>
                  </a:cubicBezTo>
                  <a:cubicBezTo>
                    <a:pt x="3" y="6"/>
                    <a:pt x="2" y="6"/>
                    <a:pt x="2" y="5"/>
                  </a:cubicBezTo>
                  <a:cubicBezTo>
                    <a:pt x="2" y="5"/>
                    <a:pt x="0" y="5"/>
                    <a:pt x="0" y="4"/>
                  </a:cubicBezTo>
                  <a:cubicBezTo>
                    <a:pt x="0" y="4"/>
                    <a:pt x="0" y="3"/>
                    <a:pt x="1"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3" name="ïŝlîďê">
              <a:extLst>
                <a:ext uri="{FF2B5EF4-FFF2-40B4-BE49-F238E27FC236}">
                  <a16:creationId xmlns:a16="http://schemas.microsoft.com/office/drawing/2014/main" id="{CD30ADE6-1B61-4654-A22B-A7FEE9E8AC60}"/>
                </a:ext>
              </a:extLst>
            </p:cNvPr>
            <p:cNvSpPr/>
            <p:nvPr/>
          </p:nvSpPr>
          <p:spPr bwMode="auto">
            <a:xfrm>
              <a:off x="3871913" y="2979738"/>
              <a:ext cx="60325" cy="58738"/>
            </a:xfrm>
            <a:custGeom>
              <a:avLst/>
              <a:gdLst>
                <a:gd name="T0" fmla="*/ 8 w 18"/>
                <a:gd name="T1" fmla="*/ 2 h 18"/>
                <a:gd name="T2" fmla="*/ 11 w 18"/>
                <a:gd name="T3" fmla="*/ 2 h 18"/>
                <a:gd name="T4" fmla="*/ 14 w 18"/>
                <a:gd name="T5" fmla="*/ 2 h 18"/>
                <a:gd name="T6" fmla="*/ 13 w 18"/>
                <a:gd name="T7" fmla="*/ 3 h 18"/>
                <a:gd name="T8" fmla="*/ 13 w 18"/>
                <a:gd name="T9" fmla="*/ 3 h 18"/>
                <a:gd name="T10" fmla="*/ 12 w 18"/>
                <a:gd name="T11" fmla="*/ 6 h 18"/>
                <a:gd name="T12" fmla="*/ 12 w 18"/>
                <a:gd name="T13" fmla="*/ 12 h 18"/>
                <a:gd name="T14" fmla="*/ 16 w 18"/>
                <a:gd name="T15" fmla="*/ 12 h 18"/>
                <a:gd name="T16" fmla="*/ 17 w 18"/>
                <a:gd name="T17" fmla="*/ 10 h 18"/>
                <a:gd name="T18" fmla="*/ 18 w 18"/>
                <a:gd name="T19" fmla="*/ 11 h 18"/>
                <a:gd name="T20" fmla="*/ 18 w 18"/>
                <a:gd name="T21" fmla="*/ 15 h 18"/>
                <a:gd name="T22" fmla="*/ 13 w 18"/>
                <a:gd name="T23" fmla="*/ 16 h 18"/>
                <a:gd name="T24" fmla="*/ 9 w 18"/>
                <a:gd name="T25" fmla="*/ 10 h 18"/>
                <a:gd name="T26" fmla="*/ 10 w 18"/>
                <a:gd name="T27" fmla="*/ 6 h 18"/>
                <a:gd name="T28" fmla="*/ 9 w 18"/>
                <a:gd name="T29" fmla="*/ 4 h 18"/>
                <a:gd name="T30" fmla="*/ 8 w 18"/>
                <a:gd name="T31" fmla="*/ 6 h 18"/>
                <a:gd name="T32" fmla="*/ 2 w 18"/>
                <a:gd name="T33" fmla="*/ 12 h 18"/>
                <a:gd name="T34" fmla="*/ 0 w 18"/>
                <a:gd name="T35" fmla="*/ 11 h 18"/>
                <a:gd name="T36" fmla="*/ 2 w 18"/>
                <a:gd name="T37" fmla="*/ 11 h 18"/>
                <a:gd name="T38" fmla="*/ 5 w 18"/>
                <a:gd name="T39" fmla="*/ 5 h 18"/>
                <a:gd name="T40" fmla="*/ 5 w 18"/>
                <a:gd name="T41" fmla="*/ 3 h 18"/>
                <a:gd name="T42" fmla="*/ 8 w 18"/>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2"/>
                  </a:moveTo>
                  <a:cubicBezTo>
                    <a:pt x="8" y="2"/>
                    <a:pt x="10" y="4"/>
                    <a:pt x="11" y="2"/>
                  </a:cubicBezTo>
                  <a:cubicBezTo>
                    <a:pt x="11" y="2"/>
                    <a:pt x="13" y="0"/>
                    <a:pt x="14" y="2"/>
                  </a:cubicBezTo>
                  <a:cubicBezTo>
                    <a:pt x="14" y="2"/>
                    <a:pt x="14" y="3"/>
                    <a:pt x="13" y="3"/>
                  </a:cubicBezTo>
                  <a:cubicBezTo>
                    <a:pt x="13" y="3"/>
                    <a:pt x="13" y="3"/>
                    <a:pt x="13" y="3"/>
                  </a:cubicBezTo>
                  <a:cubicBezTo>
                    <a:pt x="12" y="4"/>
                    <a:pt x="12" y="4"/>
                    <a:pt x="12" y="6"/>
                  </a:cubicBezTo>
                  <a:cubicBezTo>
                    <a:pt x="12" y="6"/>
                    <a:pt x="10" y="11"/>
                    <a:pt x="12" y="12"/>
                  </a:cubicBezTo>
                  <a:cubicBezTo>
                    <a:pt x="12" y="12"/>
                    <a:pt x="14" y="14"/>
                    <a:pt x="16" y="12"/>
                  </a:cubicBezTo>
                  <a:cubicBezTo>
                    <a:pt x="17" y="10"/>
                    <a:pt x="17" y="10"/>
                    <a:pt x="17" y="10"/>
                  </a:cubicBezTo>
                  <a:cubicBezTo>
                    <a:pt x="17" y="10"/>
                    <a:pt x="17" y="10"/>
                    <a:pt x="18" y="11"/>
                  </a:cubicBezTo>
                  <a:cubicBezTo>
                    <a:pt x="18" y="15"/>
                    <a:pt x="18" y="15"/>
                    <a:pt x="18" y="15"/>
                  </a:cubicBezTo>
                  <a:cubicBezTo>
                    <a:pt x="18" y="15"/>
                    <a:pt x="16" y="18"/>
                    <a:pt x="13" y="16"/>
                  </a:cubicBezTo>
                  <a:cubicBezTo>
                    <a:pt x="13" y="16"/>
                    <a:pt x="9" y="14"/>
                    <a:pt x="9" y="10"/>
                  </a:cubicBezTo>
                  <a:cubicBezTo>
                    <a:pt x="10" y="6"/>
                    <a:pt x="10" y="6"/>
                    <a:pt x="10" y="6"/>
                  </a:cubicBezTo>
                  <a:cubicBezTo>
                    <a:pt x="10" y="6"/>
                    <a:pt x="11" y="4"/>
                    <a:pt x="9" y="4"/>
                  </a:cubicBezTo>
                  <a:cubicBezTo>
                    <a:pt x="9" y="4"/>
                    <a:pt x="8" y="4"/>
                    <a:pt x="8" y="6"/>
                  </a:cubicBezTo>
                  <a:cubicBezTo>
                    <a:pt x="8" y="6"/>
                    <a:pt x="5" y="12"/>
                    <a:pt x="2" y="12"/>
                  </a:cubicBezTo>
                  <a:cubicBezTo>
                    <a:pt x="2" y="12"/>
                    <a:pt x="0" y="13"/>
                    <a:pt x="0" y="11"/>
                  </a:cubicBezTo>
                  <a:cubicBezTo>
                    <a:pt x="0" y="11"/>
                    <a:pt x="0" y="11"/>
                    <a:pt x="2" y="11"/>
                  </a:cubicBezTo>
                  <a:cubicBezTo>
                    <a:pt x="2" y="11"/>
                    <a:pt x="5" y="9"/>
                    <a:pt x="5" y="5"/>
                  </a:cubicBezTo>
                  <a:cubicBezTo>
                    <a:pt x="5" y="5"/>
                    <a:pt x="5" y="3"/>
                    <a:pt x="5" y="3"/>
                  </a:cubicBezTo>
                  <a:cubicBezTo>
                    <a:pt x="5" y="3"/>
                    <a:pt x="5"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4" name="îSlîde">
              <a:extLst>
                <a:ext uri="{FF2B5EF4-FFF2-40B4-BE49-F238E27FC236}">
                  <a16:creationId xmlns:a16="http://schemas.microsoft.com/office/drawing/2014/main" id="{50FB914E-5179-4896-A00F-FFD082D5EB67}"/>
                </a:ext>
              </a:extLst>
            </p:cNvPr>
            <p:cNvSpPr/>
            <p:nvPr/>
          </p:nvSpPr>
          <p:spPr bwMode="auto">
            <a:xfrm>
              <a:off x="3967163" y="2995613"/>
              <a:ext cx="106363" cy="112713"/>
            </a:xfrm>
            <a:custGeom>
              <a:avLst/>
              <a:gdLst>
                <a:gd name="T0" fmla="*/ 18 w 32"/>
                <a:gd name="T1" fmla="*/ 0 h 34"/>
                <a:gd name="T2" fmla="*/ 29 w 32"/>
                <a:gd name="T3" fmla="*/ 3 h 34"/>
                <a:gd name="T4" fmla="*/ 31 w 32"/>
                <a:gd name="T5" fmla="*/ 6 h 34"/>
                <a:gd name="T6" fmla="*/ 26 w 32"/>
                <a:gd name="T7" fmla="*/ 8 h 34"/>
                <a:gd name="T8" fmla="*/ 23 w 32"/>
                <a:gd name="T9" fmla="*/ 8 h 34"/>
                <a:gd name="T10" fmla="*/ 24 w 32"/>
                <a:gd name="T11" fmla="*/ 10 h 34"/>
                <a:gd name="T12" fmla="*/ 26 w 32"/>
                <a:gd name="T13" fmla="*/ 11 h 34"/>
                <a:gd name="T14" fmla="*/ 29 w 32"/>
                <a:gd name="T15" fmla="*/ 14 h 34"/>
                <a:gd name="T16" fmla="*/ 24 w 32"/>
                <a:gd name="T17" fmla="*/ 14 h 34"/>
                <a:gd name="T18" fmla="*/ 20 w 32"/>
                <a:gd name="T19" fmla="*/ 15 h 34"/>
                <a:gd name="T20" fmla="*/ 20 w 32"/>
                <a:gd name="T21" fmla="*/ 16 h 34"/>
                <a:gd name="T22" fmla="*/ 20 w 32"/>
                <a:gd name="T23" fmla="*/ 17 h 34"/>
                <a:gd name="T24" fmla="*/ 31 w 32"/>
                <a:gd name="T25" fmla="*/ 33 h 34"/>
                <a:gd name="T26" fmla="*/ 30 w 32"/>
                <a:gd name="T27" fmla="*/ 34 h 34"/>
                <a:gd name="T28" fmla="*/ 20 w 32"/>
                <a:gd name="T29" fmla="*/ 27 h 34"/>
                <a:gd name="T30" fmla="*/ 16 w 32"/>
                <a:gd name="T31" fmla="*/ 17 h 34"/>
                <a:gd name="T32" fmla="*/ 14 w 32"/>
                <a:gd name="T33" fmla="*/ 17 h 34"/>
                <a:gd name="T34" fmla="*/ 6 w 32"/>
                <a:gd name="T35" fmla="*/ 19 h 34"/>
                <a:gd name="T36" fmla="*/ 1 w 32"/>
                <a:gd name="T37" fmla="*/ 15 h 34"/>
                <a:gd name="T38" fmla="*/ 3 w 32"/>
                <a:gd name="T39" fmla="*/ 15 h 34"/>
                <a:gd name="T40" fmla="*/ 12 w 32"/>
                <a:gd name="T41" fmla="*/ 14 h 34"/>
                <a:gd name="T42" fmla="*/ 10 w 32"/>
                <a:gd name="T43" fmla="*/ 10 h 34"/>
                <a:gd name="T44" fmla="*/ 11 w 32"/>
                <a:gd name="T45" fmla="*/ 8 h 34"/>
                <a:gd name="T46" fmla="*/ 14 w 32"/>
                <a:gd name="T47" fmla="*/ 8 h 34"/>
                <a:gd name="T48" fmla="*/ 18 w 32"/>
                <a:gd name="T49" fmla="*/ 8 h 34"/>
                <a:gd name="T50" fmla="*/ 17 w 32"/>
                <a:gd name="T51" fmla="*/ 3 h 34"/>
                <a:gd name="T52" fmla="*/ 17 w 32"/>
                <a:gd name="T53" fmla="*/ 1 h 34"/>
                <a:gd name="T54" fmla="*/ 18 w 32"/>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4">
                  <a:moveTo>
                    <a:pt x="18" y="0"/>
                  </a:moveTo>
                  <a:cubicBezTo>
                    <a:pt x="18" y="0"/>
                    <a:pt x="26" y="3"/>
                    <a:pt x="29" y="3"/>
                  </a:cubicBezTo>
                  <a:cubicBezTo>
                    <a:pt x="29" y="3"/>
                    <a:pt x="32" y="3"/>
                    <a:pt x="31" y="6"/>
                  </a:cubicBezTo>
                  <a:cubicBezTo>
                    <a:pt x="31" y="6"/>
                    <a:pt x="29" y="8"/>
                    <a:pt x="26" y="8"/>
                  </a:cubicBezTo>
                  <a:cubicBezTo>
                    <a:pt x="26" y="8"/>
                    <a:pt x="24" y="7"/>
                    <a:pt x="23" y="8"/>
                  </a:cubicBezTo>
                  <a:cubicBezTo>
                    <a:pt x="23" y="8"/>
                    <a:pt x="22" y="9"/>
                    <a:pt x="24" y="10"/>
                  </a:cubicBezTo>
                  <a:cubicBezTo>
                    <a:pt x="24" y="10"/>
                    <a:pt x="25" y="11"/>
                    <a:pt x="26" y="11"/>
                  </a:cubicBezTo>
                  <a:cubicBezTo>
                    <a:pt x="26" y="11"/>
                    <a:pt x="29" y="12"/>
                    <a:pt x="29" y="14"/>
                  </a:cubicBezTo>
                  <a:cubicBezTo>
                    <a:pt x="29" y="14"/>
                    <a:pt x="28" y="15"/>
                    <a:pt x="24" y="14"/>
                  </a:cubicBezTo>
                  <a:cubicBezTo>
                    <a:pt x="24" y="14"/>
                    <a:pt x="21" y="13"/>
                    <a:pt x="20" y="15"/>
                  </a:cubicBezTo>
                  <a:cubicBezTo>
                    <a:pt x="20" y="15"/>
                    <a:pt x="20" y="15"/>
                    <a:pt x="20" y="16"/>
                  </a:cubicBezTo>
                  <a:cubicBezTo>
                    <a:pt x="20" y="16"/>
                    <a:pt x="20" y="16"/>
                    <a:pt x="20" y="17"/>
                  </a:cubicBezTo>
                  <a:cubicBezTo>
                    <a:pt x="20" y="17"/>
                    <a:pt x="25" y="30"/>
                    <a:pt x="31" y="33"/>
                  </a:cubicBezTo>
                  <a:cubicBezTo>
                    <a:pt x="31" y="33"/>
                    <a:pt x="32" y="34"/>
                    <a:pt x="30" y="34"/>
                  </a:cubicBezTo>
                  <a:cubicBezTo>
                    <a:pt x="30" y="34"/>
                    <a:pt x="22" y="34"/>
                    <a:pt x="20" y="27"/>
                  </a:cubicBezTo>
                  <a:cubicBezTo>
                    <a:pt x="16" y="17"/>
                    <a:pt x="16" y="17"/>
                    <a:pt x="16" y="17"/>
                  </a:cubicBezTo>
                  <a:cubicBezTo>
                    <a:pt x="16" y="17"/>
                    <a:pt x="15" y="16"/>
                    <a:pt x="14" y="17"/>
                  </a:cubicBezTo>
                  <a:cubicBezTo>
                    <a:pt x="14" y="17"/>
                    <a:pt x="10" y="20"/>
                    <a:pt x="6" y="19"/>
                  </a:cubicBezTo>
                  <a:cubicBezTo>
                    <a:pt x="6" y="19"/>
                    <a:pt x="0" y="17"/>
                    <a:pt x="1" y="15"/>
                  </a:cubicBezTo>
                  <a:cubicBezTo>
                    <a:pt x="1" y="15"/>
                    <a:pt x="1" y="14"/>
                    <a:pt x="3" y="15"/>
                  </a:cubicBezTo>
                  <a:cubicBezTo>
                    <a:pt x="3" y="15"/>
                    <a:pt x="9" y="18"/>
                    <a:pt x="12" y="14"/>
                  </a:cubicBezTo>
                  <a:cubicBezTo>
                    <a:pt x="12" y="14"/>
                    <a:pt x="12" y="12"/>
                    <a:pt x="10" y="10"/>
                  </a:cubicBezTo>
                  <a:cubicBezTo>
                    <a:pt x="10" y="10"/>
                    <a:pt x="9" y="10"/>
                    <a:pt x="11" y="8"/>
                  </a:cubicBezTo>
                  <a:cubicBezTo>
                    <a:pt x="11" y="8"/>
                    <a:pt x="12" y="7"/>
                    <a:pt x="14" y="8"/>
                  </a:cubicBezTo>
                  <a:cubicBezTo>
                    <a:pt x="14" y="8"/>
                    <a:pt x="17" y="10"/>
                    <a:pt x="18" y="8"/>
                  </a:cubicBezTo>
                  <a:cubicBezTo>
                    <a:pt x="18" y="8"/>
                    <a:pt x="18" y="4"/>
                    <a:pt x="17" y="3"/>
                  </a:cubicBezTo>
                  <a:cubicBezTo>
                    <a:pt x="17" y="3"/>
                    <a:pt x="16" y="3"/>
                    <a:pt x="17" y="1"/>
                  </a:cubicBezTo>
                  <a:cubicBezTo>
                    <a:pt x="17"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5" name="îṩļiďê">
              <a:extLst>
                <a:ext uri="{FF2B5EF4-FFF2-40B4-BE49-F238E27FC236}">
                  <a16:creationId xmlns:a16="http://schemas.microsoft.com/office/drawing/2014/main" id="{3F3E8F22-B27D-42F5-B441-7519AE0997E4}"/>
                </a:ext>
              </a:extLst>
            </p:cNvPr>
            <p:cNvSpPr/>
            <p:nvPr/>
          </p:nvSpPr>
          <p:spPr bwMode="auto">
            <a:xfrm>
              <a:off x="4103688" y="3098800"/>
              <a:ext cx="95250" cy="115888"/>
            </a:xfrm>
            <a:custGeom>
              <a:avLst/>
              <a:gdLst>
                <a:gd name="T0" fmla="*/ 27 w 29"/>
                <a:gd name="T1" fmla="*/ 2 h 35"/>
                <a:gd name="T2" fmla="*/ 23 w 29"/>
                <a:gd name="T3" fmla="*/ 2 h 35"/>
                <a:gd name="T4" fmla="*/ 22 w 29"/>
                <a:gd name="T5" fmla="*/ 4 h 35"/>
                <a:gd name="T6" fmla="*/ 18 w 29"/>
                <a:gd name="T7" fmla="*/ 7 h 35"/>
                <a:gd name="T8" fmla="*/ 13 w 29"/>
                <a:gd name="T9" fmla="*/ 3 h 35"/>
                <a:gd name="T10" fmla="*/ 9 w 29"/>
                <a:gd name="T11" fmla="*/ 2 h 35"/>
                <a:gd name="T12" fmla="*/ 10 w 29"/>
                <a:gd name="T13" fmla="*/ 5 h 35"/>
                <a:gd name="T14" fmla="*/ 13 w 29"/>
                <a:gd name="T15" fmla="*/ 11 h 35"/>
                <a:gd name="T16" fmla="*/ 5 w 29"/>
                <a:gd name="T17" fmla="*/ 11 h 35"/>
                <a:gd name="T18" fmla="*/ 1 w 29"/>
                <a:gd name="T19" fmla="*/ 9 h 35"/>
                <a:gd name="T20" fmla="*/ 7 w 29"/>
                <a:gd name="T21" fmla="*/ 15 h 35"/>
                <a:gd name="T22" fmla="*/ 12 w 29"/>
                <a:gd name="T23" fmla="*/ 14 h 35"/>
                <a:gd name="T24" fmla="*/ 14 w 29"/>
                <a:gd name="T25" fmla="*/ 16 h 35"/>
                <a:gd name="T26" fmla="*/ 13 w 29"/>
                <a:gd name="T27" fmla="*/ 26 h 35"/>
                <a:gd name="T28" fmla="*/ 15 w 29"/>
                <a:gd name="T29" fmla="*/ 29 h 35"/>
                <a:gd name="T30" fmla="*/ 20 w 29"/>
                <a:gd name="T31" fmla="*/ 32 h 35"/>
                <a:gd name="T32" fmla="*/ 19 w 29"/>
                <a:gd name="T33" fmla="*/ 26 h 35"/>
                <a:gd name="T34" fmla="*/ 18 w 29"/>
                <a:gd name="T35" fmla="*/ 18 h 35"/>
                <a:gd name="T36" fmla="*/ 20 w 29"/>
                <a:gd name="T37" fmla="*/ 13 h 35"/>
                <a:gd name="T38" fmla="*/ 24 w 29"/>
                <a:gd name="T39" fmla="*/ 15 h 35"/>
                <a:gd name="T40" fmla="*/ 27 w 29"/>
                <a:gd name="T41" fmla="*/ 16 h 35"/>
                <a:gd name="T42" fmla="*/ 28 w 29"/>
                <a:gd name="T43" fmla="*/ 13 h 35"/>
                <a:gd name="T44" fmla="*/ 26 w 29"/>
                <a:gd name="T45" fmla="*/ 12 h 35"/>
                <a:gd name="T46" fmla="*/ 23 w 29"/>
                <a:gd name="T47" fmla="*/ 9 h 35"/>
                <a:gd name="T48" fmla="*/ 25 w 29"/>
                <a:gd name="T49" fmla="*/ 8 h 35"/>
                <a:gd name="T50" fmla="*/ 28 w 29"/>
                <a:gd name="T51" fmla="*/ 5 h 35"/>
                <a:gd name="T52" fmla="*/ 27 w 29"/>
                <a:gd name="T53" fmla="*/ 3 h 35"/>
                <a:gd name="T54" fmla="*/ 27 w 29"/>
                <a:gd name="T5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35">
                  <a:moveTo>
                    <a:pt x="27" y="2"/>
                  </a:moveTo>
                  <a:cubicBezTo>
                    <a:pt x="27" y="2"/>
                    <a:pt x="24" y="0"/>
                    <a:pt x="23" y="2"/>
                  </a:cubicBezTo>
                  <a:cubicBezTo>
                    <a:pt x="23" y="2"/>
                    <a:pt x="22" y="3"/>
                    <a:pt x="22" y="4"/>
                  </a:cubicBezTo>
                  <a:cubicBezTo>
                    <a:pt x="22" y="4"/>
                    <a:pt x="20" y="8"/>
                    <a:pt x="18" y="7"/>
                  </a:cubicBezTo>
                  <a:cubicBezTo>
                    <a:pt x="18" y="7"/>
                    <a:pt x="14" y="5"/>
                    <a:pt x="13" y="3"/>
                  </a:cubicBezTo>
                  <a:cubicBezTo>
                    <a:pt x="13" y="3"/>
                    <a:pt x="11" y="0"/>
                    <a:pt x="9" y="2"/>
                  </a:cubicBezTo>
                  <a:cubicBezTo>
                    <a:pt x="9" y="2"/>
                    <a:pt x="7" y="3"/>
                    <a:pt x="10" y="5"/>
                  </a:cubicBezTo>
                  <a:cubicBezTo>
                    <a:pt x="10" y="5"/>
                    <a:pt x="15" y="9"/>
                    <a:pt x="13" y="11"/>
                  </a:cubicBezTo>
                  <a:cubicBezTo>
                    <a:pt x="13" y="11"/>
                    <a:pt x="10" y="14"/>
                    <a:pt x="5" y="11"/>
                  </a:cubicBezTo>
                  <a:cubicBezTo>
                    <a:pt x="5" y="11"/>
                    <a:pt x="2" y="8"/>
                    <a:pt x="1" y="9"/>
                  </a:cubicBezTo>
                  <a:cubicBezTo>
                    <a:pt x="1" y="9"/>
                    <a:pt x="0" y="14"/>
                    <a:pt x="7" y="15"/>
                  </a:cubicBezTo>
                  <a:cubicBezTo>
                    <a:pt x="7" y="15"/>
                    <a:pt x="11" y="15"/>
                    <a:pt x="12" y="14"/>
                  </a:cubicBezTo>
                  <a:cubicBezTo>
                    <a:pt x="12" y="14"/>
                    <a:pt x="14" y="13"/>
                    <a:pt x="14" y="16"/>
                  </a:cubicBezTo>
                  <a:cubicBezTo>
                    <a:pt x="13" y="26"/>
                    <a:pt x="13" y="26"/>
                    <a:pt x="13" y="26"/>
                  </a:cubicBezTo>
                  <a:cubicBezTo>
                    <a:pt x="13" y="26"/>
                    <a:pt x="13" y="27"/>
                    <a:pt x="15" y="29"/>
                  </a:cubicBezTo>
                  <a:cubicBezTo>
                    <a:pt x="15" y="29"/>
                    <a:pt x="18" y="35"/>
                    <a:pt x="20" y="32"/>
                  </a:cubicBezTo>
                  <a:cubicBezTo>
                    <a:pt x="20" y="32"/>
                    <a:pt x="19" y="30"/>
                    <a:pt x="19" y="26"/>
                  </a:cubicBezTo>
                  <a:cubicBezTo>
                    <a:pt x="19" y="26"/>
                    <a:pt x="18" y="18"/>
                    <a:pt x="18" y="18"/>
                  </a:cubicBezTo>
                  <a:cubicBezTo>
                    <a:pt x="18" y="18"/>
                    <a:pt x="18" y="14"/>
                    <a:pt x="20" y="13"/>
                  </a:cubicBezTo>
                  <a:cubicBezTo>
                    <a:pt x="20" y="13"/>
                    <a:pt x="22" y="13"/>
                    <a:pt x="24" y="15"/>
                  </a:cubicBezTo>
                  <a:cubicBezTo>
                    <a:pt x="24" y="15"/>
                    <a:pt x="27" y="17"/>
                    <a:pt x="27" y="16"/>
                  </a:cubicBezTo>
                  <a:cubicBezTo>
                    <a:pt x="27" y="16"/>
                    <a:pt x="27" y="14"/>
                    <a:pt x="28" y="13"/>
                  </a:cubicBezTo>
                  <a:cubicBezTo>
                    <a:pt x="28" y="13"/>
                    <a:pt x="28" y="13"/>
                    <a:pt x="26" y="12"/>
                  </a:cubicBezTo>
                  <a:cubicBezTo>
                    <a:pt x="26" y="12"/>
                    <a:pt x="22" y="11"/>
                    <a:pt x="23" y="9"/>
                  </a:cubicBezTo>
                  <a:cubicBezTo>
                    <a:pt x="23" y="9"/>
                    <a:pt x="24" y="8"/>
                    <a:pt x="25" y="8"/>
                  </a:cubicBezTo>
                  <a:cubicBezTo>
                    <a:pt x="25" y="8"/>
                    <a:pt x="29" y="8"/>
                    <a:pt x="28" y="5"/>
                  </a:cubicBezTo>
                  <a:cubicBezTo>
                    <a:pt x="28" y="5"/>
                    <a:pt x="27" y="4"/>
                    <a:pt x="27" y="3"/>
                  </a:cubicBezTo>
                  <a:lnTo>
                    <a:pt x="27" y="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6" name="îśḷíḑê">
              <a:extLst>
                <a:ext uri="{FF2B5EF4-FFF2-40B4-BE49-F238E27FC236}">
                  <a16:creationId xmlns:a16="http://schemas.microsoft.com/office/drawing/2014/main" id="{D5B8BA6F-1DBE-4FEB-A959-4630C7830696}"/>
                </a:ext>
              </a:extLst>
            </p:cNvPr>
            <p:cNvSpPr/>
            <p:nvPr/>
          </p:nvSpPr>
          <p:spPr bwMode="auto">
            <a:xfrm>
              <a:off x="4208463" y="3235325"/>
              <a:ext cx="95250" cy="88900"/>
            </a:xfrm>
            <a:custGeom>
              <a:avLst/>
              <a:gdLst>
                <a:gd name="T0" fmla="*/ 18 w 29"/>
                <a:gd name="T1" fmla="*/ 0 h 27"/>
                <a:gd name="T2" fmla="*/ 14 w 29"/>
                <a:gd name="T3" fmla="*/ 4 h 27"/>
                <a:gd name="T4" fmla="*/ 9 w 29"/>
                <a:gd name="T5" fmla="*/ 5 h 27"/>
                <a:gd name="T6" fmla="*/ 10 w 29"/>
                <a:gd name="T7" fmla="*/ 7 h 27"/>
                <a:gd name="T8" fmla="*/ 17 w 29"/>
                <a:gd name="T9" fmla="*/ 5 h 27"/>
                <a:gd name="T10" fmla="*/ 20 w 29"/>
                <a:gd name="T11" fmla="*/ 5 h 27"/>
                <a:gd name="T12" fmla="*/ 18 w 29"/>
                <a:gd name="T13" fmla="*/ 7 h 27"/>
                <a:gd name="T14" fmla="*/ 14 w 29"/>
                <a:gd name="T15" fmla="*/ 8 h 27"/>
                <a:gd name="T16" fmla="*/ 11 w 29"/>
                <a:gd name="T17" fmla="*/ 8 h 27"/>
                <a:gd name="T18" fmla="*/ 11 w 29"/>
                <a:gd name="T19" fmla="*/ 9 h 27"/>
                <a:gd name="T20" fmla="*/ 14 w 29"/>
                <a:gd name="T21" fmla="*/ 10 h 27"/>
                <a:gd name="T22" fmla="*/ 15 w 29"/>
                <a:gd name="T23" fmla="*/ 10 h 27"/>
                <a:gd name="T24" fmla="*/ 16 w 29"/>
                <a:gd name="T25" fmla="*/ 11 h 27"/>
                <a:gd name="T26" fmla="*/ 16 w 29"/>
                <a:gd name="T27" fmla="*/ 10 h 27"/>
                <a:gd name="T28" fmla="*/ 17 w 29"/>
                <a:gd name="T29" fmla="*/ 9 h 27"/>
                <a:gd name="T30" fmla="*/ 19 w 29"/>
                <a:gd name="T31" fmla="*/ 8 h 27"/>
                <a:gd name="T32" fmla="*/ 20 w 29"/>
                <a:gd name="T33" fmla="*/ 9 h 27"/>
                <a:gd name="T34" fmla="*/ 22 w 29"/>
                <a:gd name="T35" fmla="*/ 10 h 27"/>
                <a:gd name="T36" fmla="*/ 25 w 29"/>
                <a:gd name="T37" fmla="*/ 11 h 27"/>
                <a:gd name="T38" fmla="*/ 23 w 29"/>
                <a:gd name="T39" fmla="*/ 14 h 27"/>
                <a:gd name="T40" fmla="*/ 21 w 29"/>
                <a:gd name="T41" fmla="*/ 13 h 27"/>
                <a:gd name="T42" fmla="*/ 20 w 29"/>
                <a:gd name="T43" fmla="*/ 12 h 27"/>
                <a:gd name="T44" fmla="*/ 19 w 29"/>
                <a:gd name="T45" fmla="*/ 13 h 27"/>
                <a:gd name="T46" fmla="*/ 18 w 29"/>
                <a:gd name="T47" fmla="*/ 14 h 27"/>
                <a:gd name="T48" fmla="*/ 13 w 29"/>
                <a:gd name="T49" fmla="*/ 14 h 27"/>
                <a:gd name="T50" fmla="*/ 14 w 29"/>
                <a:gd name="T51" fmla="*/ 16 h 27"/>
                <a:gd name="T52" fmla="*/ 16 w 29"/>
                <a:gd name="T53" fmla="*/ 15 h 27"/>
                <a:gd name="T54" fmla="*/ 18 w 29"/>
                <a:gd name="T55" fmla="*/ 17 h 27"/>
                <a:gd name="T56" fmla="*/ 19 w 29"/>
                <a:gd name="T57" fmla="*/ 14 h 27"/>
                <a:gd name="T58" fmla="*/ 20 w 29"/>
                <a:gd name="T59" fmla="*/ 14 h 27"/>
                <a:gd name="T60" fmla="*/ 22 w 29"/>
                <a:gd name="T61" fmla="*/ 17 h 27"/>
                <a:gd name="T62" fmla="*/ 24 w 29"/>
                <a:gd name="T63" fmla="*/ 16 h 27"/>
                <a:gd name="T64" fmla="*/ 25 w 29"/>
                <a:gd name="T65" fmla="*/ 16 h 27"/>
                <a:gd name="T66" fmla="*/ 27 w 29"/>
                <a:gd name="T67" fmla="*/ 18 h 27"/>
                <a:gd name="T68" fmla="*/ 28 w 29"/>
                <a:gd name="T69" fmla="*/ 19 h 27"/>
                <a:gd name="T70" fmla="*/ 27 w 29"/>
                <a:gd name="T71" fmla="*/ 22 h 27"/>
                <a:gd name="T72" fmla="*/ 24 w 29"/>
                <a:gd name="T73" fmla="*/ 21 h 27"/>
                <a:gd name="T74" fmla="*/ 22 w 29"/>
                <a:gd name="T75" fmla="*/ 20 h 27"/>
                <a:gd name="T76" fmla="*/ 17 w 29"/>
                <a:gd name="T77" fmla="*/ 19 h 27"/>
                <a:gd name="T78" fmla="*/ 15 w 29"/>
                <a:gd name="T79" fmla="*/ 20 h 27"/>
                <a:gd name="T80" fmla="*/ 17 w 29"/>
                <a:gd name="T81" fmla="*/ 24 h 27"/>
                <a:gd name="T82" fmla="*/ 17 w 29"/>
                <a:gd name="T83" fmla="*/ 26 h 27"/>
                <a:gd name="T84" fmla="*/ 16 w 29"/>
                <a:gd name="T85" fmla="*/ 27 h 27"/>
                <a:gd name="T86" fmla="*/ 14 w 29"/>
                <a:gd name="T87" fmla="*/ 27 h 27"/>
                <a:gd name="T88" fmla="*/ 12 w 29"/>
                <a:gd name="T89" fmla="*/ 19 h 27"/>
                <a:gd name="T90" fmla="*/ 13 w 29"/>
                <a:gd name="T91" fmla="*/ 16 h 27"/>
                <a:gd name="T92" fmla="*/ 12 w 29"/>
                <a:gd name="T93" fmla="*/ 15 h 27"/>
                <a:gd name="T94" fmla="*/ 11 w 29"/>
                <a:gd name="T95" fmla="*/ 12 h 27"/>
                <a:gd name="T96" fmla="*/ 8 w 29"/>
                <a:gd name="T97" fmla="*/ 9 h 27"/>
                <a:gd name="T98" fmla="*/ 6 w 29"/>
                <a:gd name="T99" fmla="*/ 6 h 27"/>
                <a:gd name="T100" fmla="*/ 3 w 29"/>
                <a:gd name="T101" fmla="*/ 4 h 27"/>
                <a:gd name="T102" fmla="*/ 2 w 29"/>
                <a:gd name="T103" fmla="*/ 1 h 27"/>
                <a:gd name="T104" fmla="*/ 8 w 29"/>
                <a:gd name="T105" fmla="*/ 1 h 27"/>
                <a:gd name="T106" fmla="*/ 8 w 29"/>
                <a:gd name="T107" fmla="*/ 3 h 27"/>
                <a:gd name="T108" fmla="*/ 8 w 29"/>
                <a:gd name="T109" fmla="*/ 4 h 27"/>
                <a:gd name="T110" fmla="*/ 8 w 29"/>
                <a:gd name="T111" fmla="*/ 4 h 27"/>
                <a:gd name="T112" fmla="*/ 9 w 29"/>
                <a:gd name="T113" fmla="*/ 4 h 27"/>
                <a:gd name="T114" fmla="*/ 11 w 29"/>
                <a:gd name="T115" fmla="*/ 3 h 27"/>
                <a:gd name="T116" fmla="*/ 13 w 29"/>
                <a:gd name="T117" fmla="*/ 2 h 27"/>
                <a:gd name="T118" fmla="*/ 14 w 29"/>
                <a:gd name="T119" fmla="*/ 2 h 27"/>
                <a:gd name="T120" fmla="*/ 15 w 29"/>
                <a:gd name="T121" fmla="*/ 1 h 27"/>
                <a:gd name="T122" fmla="*/ 18 w 29"/>
                <a:gd name="T1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27">
                  <a:moveTo>
                    <a:pt x="18" y="0"/>
                  </a:moveTo>
                  <a:cubicBezTo>
                    <a:pt x="18" y="0"/>
                    <a:pt x="18" y="3"/>
                    <a:pt x="14" y="4"/>
                  </a:cubicBezTo>
                  <a:cubicBezTo>
                    <a:pt x="9" y="5"/>
                    <a:pt x="9" y="5"/>
                    <a:pt x="9" y="5"/>
                  </a:cubicBezTo>
                  <a:cubicBezTo>
                    <a:pt x="9" y="5"/>
                    <a:pt x="8" y="7"/>
                    <a:pt x="10" y="7"/>
                  </a:cubicBezTo>
                  <a:cubicBezTo>
                    <a:pt x="17" y="5"/>
                    <a:pt x="17" y="5"/>
                    <a:pt x="17" y="5"/>
                  </a:cubicBezTo>
                  <a:cubicBezTo>
                    <a:pt x="17" y="5"/>
                    <a:pt x="19" y="3"/>
                    <a:pt x="20" y="5"/>
                  </a:cubicBezTo>
                  <a:cubicBezTo>
                    <a:pt x="20" y="5"/>
                    <a:pt x="21" y="7"/>
                    <a:pt x="18" y="7"/>
                  </a:cubicBezTo>
                  <a:cubicBezTo>
                    <a:pt x="14" y="8"/>
                    <a:pt x="14" y="8"/>
                    <a:pt x="14" y="8"/>
                  </a:cubicBezTo>
                  <a:cubicBezTo>
                    <a:pt x="11" y="8"/>
                    <a:pt x="11" y="8"/>
                    <a:pt x="11" y="8"/>
                  </a:cubicBezTo>
                  <a:cubicBezTo>
                    <a:pt x="11" y="8"/>
                    <a:pt x="11" y="9"/>
                    <a:pt x="11" y="9"/>
                  </a:cubicBezTo>
                  <a:cubicBezTo>
                    <a:pt x="11" y="9"/>
                    <a:pt x="12" y="11"/>
                    <a:pt x="14" y="10"/>
                  </a:cubicBezTo>
                  <a:cubicBezTo>
                    <a:pt x="14" y="10"/>
                    <a:pt x="15" y="9"/>
                    <a:pt x="15" y="10"/>
                  </a:cubicBezTo>
                  <a:cubicBezTo>
                    <a:pt x="15" y="10"/>
                    <a:pt x="16" y="11"/>
                    <a:pt x="16" y="11"/>
                  </a:cubicBezTo>
                  <a:cubicBezTo>
                    <a:pt x="16" y="11"/>
                    <a:pt x="17" y="10"/>
                    <a:pt x="16" y="10"/>
                  </a:cubicBezTo>
                  <a:cubicBezTo>
                    <a:pt x="16" y="10"/>
                    <a:pt x="16" y="9"/>
                    <a:pt x="17" y="9"/>
                  </a:cubicBezTo>
                  <a:cubicBezTo>
                    <a:pt x="19" y="8"/>
                    <a:pt x="19" y="8"/>
                    <a:pt x="19" y="8"/>
                  </a:cubicBezTo>
                  <a:cubicBezTo>
                    <a:pt x="20" y="9"/>
                    <a:pt x="20" y="9"/>
                    <a:pt x="20" y="9"/>
                  </a:cubicBezTo>
                  <a:cubicBezTo>
                    <a:pt x="20" y="9"/>
                    <a:pt x="21" y="10"/>
                    <a:pt x="22" y="10"/>
                  </a:cubicBezTo>
                  <a:cubicBezTo>
                    <a:pt x="22" y="10"/>
                    <a:pt x="24" y="9"/>
                    <a:pt x="25" y="11"/>
                  </a:cubicBezTo>
                  <a:cubicBezTo>
                    <a:pt x="25" y="11"/>
                    <a:pt x="26" y="13"/>
                    <a:pt x="23" y="14"/>
                  </a:cubicBezTo>
                  <a:cubicBezTo>
                    <a:pt x="23" y="14"/>
                    <a:pt x="22" y="14"/>
                    <a:pt x="21" y="13"/>
                  </a:cubicBezTo>
                  <a:cubicBezTo>
                    <a:pt x="21" y="13"/>
                    <a:pt x="20" y="12"/>
                    <a:pt x="20" y="12"/>
                  </a:cubicBezTo>
                  <a:cubicBezTo>
                    <a:pt x="20" y="12"/>
                    <a:pt x="19" y="12"/>
                    <a:pt x="19" y="13"/>
                  </a:cubicBezTo>
                  <a:cubicBezTo>
                    <a:pt x="19" y="13"/>
                    <a:pt x="19" y="14"/>
                    <a:pt x="18" y="14"/>
                  </a:cubicBezTo>
                  <a:cubicBezTo>
                    <a:pt x="18" y="14"/>
                    <a:pt x="14" y="12"/>
                    <a:pt x="13" y="14"/>
                  </a:cubicBezTo>
                  <a:cubicBezTo>
                    <a:pt x="13" y="14"/>
                    <a:pt x="13" y="17"/>
                    <a:pt x="14" y="16"/>
                  </a:cubicBezTo>
                  <a:cubicBezTo>
                    <a:pt x="14" y="16"/>
                    <a:pt x="15" y="14"/>
                    <a:pt x="16" y="15"/>
                  </a:cubicBezTo>
                  <a:cubicBezTo>
                    <a:pt x="16" y="15"/>
                    <a:pt x="17" y="18"/>
                    <a:pt x="18" y="17"/>
                  </a:cubicBezTo>
                  <a:cubicBezTo>
                    <a:pt x="18" y="17"/>
                    <a:pt x="18" y="15"/>
                    <a:pt x="19" y="14"/>
                  </a:cubicBezTo>
                  <a:cubicBezTo>
                    <a:pt x="19" y="14"/>
                    <a:pt x="20" y="13"/>
                    <a:pt x="20" y="14"/>
                  </a:cubicBezTo>
                  <a:cubicBezTo>
                    <a:pt x="20" y="14"/>
                    <a:pt x="20" y="18"/>
                    <a:pt x="22" y="17"/>
                  </a:cubicBezTo>
                  <a:cubicBezTo>
                    <a:pt x="22" y="17"/>
                    <a:pt x="23" y="17"/>
                    <a:pt x="24" y="16"/>
                  </a:cubicBezTo>
                  <a:cubicBezTo>
                    <a:pt x="24" y="16"/>
                    <a:pt x="25" y="15"/>
                    <a:pt x="25" y="16"/>
                  </a:cubicBezTo>
                  <a:cubicBezTo>
                    <a:pt x="25" y="16"/>
                    <a:pt x="26" y="18"/>
                    <a:pt x="27" y="18"/>
                  </a:cubicBezTo>
                  <a:cubicBezTo>
                    <a:pt x="27" y="18"/>
                    <a:pt x="28" y="18"/>
                    <a:pt x="28" y="19"/>
                  </a:cubicBezTo>
                  <a:cubicBezTo>
                    <a:pt x="28" y="19"/>
                    <a:pt x="29" y="21"/>
                    <a:pt x="27" y="22"/>
                  </a:cubicBezTo>
                  <a:cubicBezTo>
                    <a:pt x="27" y="22"/>
                    <a:pt x="26" y="22"/>
                    <a:pt x="24" y="21"/>
                  </a:cubicBezTo>
                  <a:cubicBezTo>
                    <a:pt x="24" y="21"/>
                    <a:pt x="23" y="20"/>
                    <a:pt x="22" y="20"/>
                  </a:cubicBezTo>
                  <a:cubicBezTo>
                    <a:pt x="17" y="19"/>
                    <a:pt x="17" y="19"/>
                    <a:pt x="17" y="19"/>
                  </a:cubicBezTo>
                  <a:cubicBezTo>
                    <a:pt x="17" y="19"/>
                    <a:pt x="14" y="18"/>
                    <a:pt x="15" y="20"/>
                  </a:cubicBezTo>
                  <a:cubicBezTo>
                    <a:pt x="17" y="24"/>
                    <a:pt x="17" y="24"/>
                    <a:pt x="17" y="24"/>
                  </a:cubicBezTo>
                  <a:cubicBezTo>
                    <a:pt x="17" y="24"/>
                    <a:pt x="18" y="25"/>
                    <a:pt x="17" y="26"/>
                  </a:cubicBezTo>
                  <a:cubicBezTo>
                    <a:pt x="17" y="26"/>
                    <a:pt x="16" y="27"/>
                    <a:pt x="16" y="27"/>
                  </a:cubicBezTo>
                  <a:cubicBezTo>
                    <a:pt x="14" y="27"/>
                    <a:pt x="14" y="27"/>
                    <a:pt x="14" y="27"/>
                  </a:cubicBezTo>
                  <a:cubicBezTo>
                    <a:pt x="14" y="27"/>
                    <a:pt x="12" y="21"/>
                    <a:pt x="12" y="19"/>
                  </a:cubicBezTo>
                  <a:cubicBezTo>
                    <a:pt x="12" y="19"/>
                    <a:pt x="12" y="17"/>
                    <a:pt x="13" y="16"/>
                  </a:cubicBezTo>
                  <a:cubicBezTo>
                    <a:pt x="13" y="16"/>
                    <a:pt x="13" y="15"/>
                    <a:pt x="12" y="15"/>
                  </a:cubicBezTo>
                  <a:cubicBezTo>
                    <a:pt x="12" y="15"/>
                    <a:pt x="11" y="14"/>
                    <a:pt x="11" y="12"/>
                  </a:cubicBezTo>
                  <a:cubicBezTo>
                    <a:pt x="11" y="12"/>
                    <a:pt x="8" y="10"/>
                    <a:pt x="8" y="9"/>
                  </a:cubicBezTo>
                  <a:cubicBezTo>
                    <a:pt x="8" y="9"/>
                    <a:pt x="7" y="7"/>
                    <a:pt x="6" y="6"/>
                  </a:cubicBezTo>
                  <a:cubicBezTo>
                    <a:pt x="6" y="6"/>
                    <a:pt x="5" y="5"/>
                    <a:pt x="3" y="4"/>
                  </a:cubicBezTo>
                  <a:cubicBezTo>
                    <a:pt x="3" y="4"/>
                    <a:pt x="0" y="2"/>
                    <a:pt x="2" y="1"/>
                  </a:cubicBezTo>
                  <a:cubicBezTo>
                    <a:pt x="2" y="1"/>
                    <a:pt x="5" y="0"/>
                    <a:pt x="8" y="1"/>
                  </a:cubicBezTo>
                  <a:cubicBezTo>
                    <a:pt x="8" y="1"/>
                    <a:pt x="10" y="2"/>
                    <a:pt x="8" y="3"/>
                  </a:cubicBezTo>
                  <a:cubicBezTo>
                    <a:pt x="8" y="3"/>
                    <a:pt x="7" y="3"/>
                    <a:pt x="8" y="4"/>
                  </a:cubicBezTo>
                  <a:cubicBezTo>
                    <a:pt x="8" y="5"/>
                    <a:pt x="8" y="4"/>
                    <a:pt x="8" y="4"/>
                  </a:cubicBezTo>
                  <a:cubicBezTo>
                    <a:pt x="8" y="4"/>
                    <a:pt x="8" y="4"/>
                    <a:pt x="9" y="4"/>
                  </a:cubicBezTo>
                  <a:cubicBezTo>
                    <a:pt x="9" y="4"/>
                    <a:pt x="10" y="3"/>
                    <a:pt x="11" y="3"/>
                  </a:cubicBezTo>
                  <a:cubicBezTo>
                    <a:pt x="11" y="3"/>
                    <a:pt x="12" y="3"/>
                    <a:pt x="13" y="2"/>
                  </a:cubicBezTo>
                  <a:cubicBezTo>
                    <a:pt x="13" y="2"/>
                    <a:pt x="13" y="2"/>
                    <a:pt x="14" y="2"/>
                  </a:cubicBezTo>
                  <a:cubicBezTo>
                    <a:pt x="14" y="2"/>
                    <a:pt x="15" y="2"/>
                    <a:pt x="15" y="1"/>
                  </a:cubicBezTo>
                  <a:cubicBezTo>
                    <a:pt x="15"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7" name="íšḻîdê">
              <a:extLst>
                <a:ext uri="{FF2B5EF4-FFF2-40B4-BE49-F238E27FC236}">
                  <a16:creationId xmlns:a16="http://schemas.microsoft.com/office/drawing/2014/main" id="{C4D49C9B-1660-4DE5-B340-15FDB0CC3E10}"/>
                </a:ext>
              </a:extLst>
            </p:cNvPr>
            <p:cNvSpPr/>
            <p:nvPr/>
          </p:nvSpPr>
          <p:spPr bwMode="auto">
            <a:xfrm>
              <a:off x="4171951" y="3254375"/>
              <a:ext cx="73025" cy="57150"/>
            </a:xfrm>
            <a:custGeom>
              <a:avLst/>
              <a:gdLst>
                <a:gd name="T0" fmla="*/ 18 w 22"/>
                <a:gd name="T1" fmla="*/ 3 h 17"/>
                <a:gd name="T2" fmla="*/ 20 w 22"/>
                <a:gd name="T3" fmla="*/ 8 h 17"/>
                <a:gd name="T4" fmla="*/ 22 w 22"/>
                <a:gd name="T5" fmla="*/ 11 h 17"/>
                <a:gd name="T6" fmla="*/ 21 w 22"/>
                <a:gd name="T7" fmla="*/ 13 h 17"/>
                <a:gd name="T8" fmla="*/ 20 w 22"/>
                <a:gd name="T9" fmla="*/ 11 h 17"/>
                <a:gd name="T10" fmla="*/ 16 w 22"/>
                <a:gd name="T11" fmla="*/ 9 h 17"/>
                <a:gd name="T12" fmla="*/ 15 w 22"/>
                <a:gd name="T13" fmla="*/ 10 h 17"/>
                <a:gd name="T14" fmla="*/ 17 w 22"/>
                <a:gd name="T15" fmla="*/ 14 h 17"/>
                <a:gd name="T16" fmla="*/ 16 w 22"/>
                <a:gd name="T17" fmla="*/ 16 h 17"/>
                <a:gd name="T18" fmla="*/ 15 w 22"/>
                <a:gd name="T19" fmla="*/ 15 h 17"/>
                <a:gd name="T20" fmla="*/ 15 w 22"/>
                <a:gd name="T21" fmla="*/ 14 h 17"/>
                <a:gd name="T22" fmla="*/ 14 w 22"/>
                <a:gd name="T23" fmla="*/ 11 h 17"/>
                <a:gd name="T24" fmla="*/ 11 w 22"/>
                <a:gd name="T25" fmla="*/ 11 h 17"/>
                <a:gd name="T26" fmla="*/ 5 w 22"/>
                <a:gd name="T27" fmla="*/ 12 h 17"/>
                <a:gd name="T28" fmla="*/ 5 w 22"/>
                <a:gd name="T29" fmla="*/ 12 h 17"/>
                <a:gd name="T30" fmla="*/ 2 w 22"/>
                <a:gd name="T31" fmla="*/ 8 h 17"/>
                <a:gd name="T32" fmla="*/ 6 w 22"/>
                <a:gd name="T33" fmla="*/ 4 h 17"/>
                <a:gd name="T34" fmla="*/ 6 w 22"/>
                <a:gd name="T35" fmla="*/ 5 h 17"/>
                <a:gd name="T36" fmla="*/ 8 w 22"/>
                <a:gd name="T37" fmla="*/ 10 h 17"/>
                <a:gd name="T38" fmla="*/ 10 w 22"/>
                <a:gd name="T39" fmla="*/ 9 h 17"/>
                <a:gd name="T40" fmla="*/ 11 w 22"/>
                <a:gd name="T41" fmla="*/ 7 h 17"/>
                <a:gd name="T42" fmla="*/ 10 w 22"/>
                <a:gd name="T43" fmla="*/ 3 h 17"/>
                <a:gd name="T44" fmla="*/ 11 w 22"/>
                <a:gd name="T45" fmla="*/ 0 h 17"/>
                <a:gd name="T46" fmla="*/ 12 w 22"/>
                <a:gd name="T47" fmla="*/ 2 h 17"/>
                <a:gd name="T48" fmla="*/ 14 w 22"/>
                <a:gd name="T49" fmla="*/ 7 h 17"/>
                <a:gd name="T50" fmla="*/ 17 w 22"/>
                <a:gd name="T51" fmla="*/ 7 h 17"/>
                <a:gd name="T52" fmla="*/ 17 w 22"/>
                <a:gd name="T53" fmla="*/ 5 h 17"/>
                <a:gd name="T54" fmla="*/ 16 w 22"/>
                <a:gd name="T55" fmla="*/ 2 h 17"/>
                <a:gd name="T56" fmla="*/ 18 w 22"/>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17">
                  <a:moveTo>
                    <a:pt x="18" y="3"/>
                  </a:moveTo>
                  <a:cubicBezTo>
                    <a:pt x="18" y="4"/>
                    <a:pt x="18" y="6"/>
                    <a:pt x="20" y="8"/>
                  </a:cubicBezTo>
                  <a:cubicBezTo>
                    <a:pt x="20" y="8"/>
                    <a:pt x="22" y="10"/>
                    <a:pt x="22" y="11"/>
                  </a:cubicBezTo>
                  <a:cubicBezTo>
                    <a:pt x="22" y="11"/>
                    <a:pt x="22" y="13"/>
                    <a:pt x="21" y="13"/>
                  </a:cubicBezTo>
                  <a:cubicBezTo>
                    <a:pt x="21" y="13"/>
                    <a:pt x="20" y="12"/>
                    <a:pt x="20" y="11"/>
                  </a:cubicBezTo>
                  <a:cubicBezTo>
                    <a:pt x="20" y="11"/>
                    <a:pt x="18" y="9"/>
                    <a:pt x="16" y="9"/>
                  </a:cubicBezTo>
                  <a:cubicBezTo>
                    <a:pt x="16" y="9"/>
                    <a:pt x="15" y="9"/>
                    <a:pt x="15" y="10"/>
                  </a:cubicBezTo>
                  <a:cubicBezTo>
                    <a:pt x="17" y="14"/>
                    <a:pt x="17" y="14"/>
                    <a:pt x="17" y="14"/>
                  </a:cubicBezTo>
                  <a:cubicBezTo>
                    <a:pt x="17" y="14"/>
                    <a:pt x="18" y="15"/>
                    <a:pt x="16" y="16"/>
                  </a:cubicBezTo>
                  <a:cubicBezTo>
                    <a:pt x="16" y="16"/>
                    <a:pt x="15" y="17"/>
                    <a:pt x="15" y="15"/>
                  </a:cubicBezTo>
                  <a:cubicBezTo>
                    <a:pt x="15" y="15"/>
                    <a:pt x="15" y="15"/>
                    <a:pt x="15" y="14"/>
                  </a:cubicBezTo>
                  <a:cubicBezTo>
                    <a:pt x="14" y="11"/>
                    <a:pt x="14" y="11"/>
                    <a:pt x="14" y="11"/>
                  </a:cubicBezTo>
                  <a:cubicBezTo>
                    <a:pt x="14" y="11"/>
                    <a:pt x="13" y="11"/>
                    <a:pt x="11" y="11"/>
                  </a:cubicBezTo>
                  <a:cubicBezTo>
                    <a:pt x="11" y="11"/>
                    <a:pt x="6" y="13"/>
                    <a:pt x="5" y="12"/>
                  </a:cubicBezTo>
                  <a:cubicBezTo>
                    <a:pt x="5" y="12"/>
                    <a:pt x="5" y="12"/>
                    <a:pt x="5" y="12"/>
                  </a:cubicBezTo>
                  <a:cubicBezTo>
                    <a:pt x="3" y="10"/>
                    <a:pt x="0" y="10"/>
                    <a:pt x="2" y="8"/>
                  </a:cubicBezTo>
                  <a:cubicBezTo>
                    <a:pt x="2" y="8"/>
                    <a:pt x="3" y="4"/>
                    <a:pt x="6" y="4"/>
                  </a:cubicBezTo>
                  <a:cubicBezTo>
                    <a:pt x="6" y="4"/>
                    <a:pt x="6" y="4"/>
                    <a:pt x="6" y="5"/>
                  </a:cubicBezTo>
                  <a:cubicBezTo>
                    <a:pt x="6" y="5"/>
                    <a:pt x="6" y="9"/>
                    <a:pt x="8" y="10"/>
                  </a:cubicBezTo>
                  <a:cubicBezTo>
                    <a:pt x="8" y="10"/>
                    <a:pt x="9" y="9"/>
                    <a:pt x="10" y="9"/>
                  </a:cubicBezTo>
                  <a:cubicBezTo>
                    <a:pt x="10" y="9"/>
                    <a:pt x="12" y="9"/>
                    <a:pt x="11" y="7"/>
                  </a:cubicBezTo>
                  <a:cubicBezTo>
                    <a:pt x="11" y="7"/>
                    <a:pt x="11" y="4"/>
                    <a:pt x="10" y="3"/>
                  </a:cubicBezTo>
                  <a:cubicBezTo>
                    <a:pt x="10" y="3"/>
                    <a:pt x="8" y="1"/>
                    <a:pt x="11" y="0"/>
                  </a:cubicBezTo>
                  <a:cubicBezTo>
                    <a:pt x="11" y="0"/>
                    <a:pt x="12" y="1"/>
                    <a:pt x="12" y="2"/>
                  </a:cubicBezTo>
                  <a:cubicBezTo>
                    <a:pt x="12" y="2"/>
                    <a:pt x="12" y="7"/>
                    <a:pt x="14" y="7"/>
                  </a:cubicBezTo>
                  <a:cubicBezTo>
                    <a:pt x="17" y="7"/>
                    <a:pt x="17" y="7"/>
                    <a:pt x="17" y="7"/>
                  </a:cubicBezTo>
                  <a:cubicBezTo>
                    <a:pt x="17" y="7"/>
                    <a:pt x="18" y="6"/>
                    <a:pt x="17" y="5"/>
                  </a:cubicBezTo>
                  <a:cubicBezTo>
                    <a:pt x="17" y="5"/>
                    <a:pt x="14" y="3"/>
                    <a:pt x="16" y="2"/>
                  </a:cubicBezTo>
                  <a:cubicBezTo>
                    <a:pt x="16" y="2"/>
                    <a:pt x="17" y="1"/>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8" name="ïṧľíḍè">
              <a:extLst>
                <a:ext uri="{FF2B5EF4-FFF2-40B4-BE49-F238E27FC236}">
                  <a16:creationId xmlns:a16="http://schemas.microsoft.com/office/drawing/2014/main" id="{F2B2C561-7E65-4E33-AF08-F2ED3BF73756}"/>
                </a:ext>
              </a:extLst>
            </p:cNvPr>
            <p:cNvSpPr/>
            <p:nvPr/>
          </p:nvSpPr>
          <p:spPr bwMode="auto">
            <a:xfrm>
              <a:off x="3538538" y="2995613"/>
              <a:ext cx="57150" cy="93663"/>
            </a:xfrm>
            <a:custGeom>
              <a:avLst/>
              <a:gdLst>
                <a:gd name="T0" fmla="*/ 3 w 17"/>
                <a:gd name="T1" fmla="*/ 2 h 28"/>
                <a:gd name="T2" fmla="*/ 2 w 17"/>
                <a:gd name="T3" fmla="*/ 5 h 28"/>
                <a:gd name="T4" fmla="*/ 2 w 17"/>
                <a:gd name="T5" fmla="*/ 8 h 28"/>
                <a:gd name="T6" fmla="*/ 1 w 17"/>
                <a:gd name="T7" fmla="*/ 11 h 28"/>
                <a:gd name="T8" fmla="*/ 4 w 17"/>
                <a:gd name="T9" fmla="*/ 15 h 28"/>
                <a:gd name="T10" fmla="*/ 5 w 17"/>
                <a:gd name="T11" fmla="*/ 19 h 28"/>
                <a:gd name="T12" fmla="*/ 3 w 17"/>
                <a:gd name="T13" fmla="*/ 21 h 28"/>
                <a:gd name="T14" fmla="*/ 1 w 17"/>
                <a:gd name="T15" fmla="*/ 25 h 28"/>
                <a:gd name="T16" fmla="*/ 3 w 17"/>
                <a:gd name="T17" fmla="*/ 26 h 28"/>
                <a:gd name="T18" fmla="*/ 4 w 17"/>
                <a:gd name="T19" fmla="*/ 24 h 28"/>
                <a:gd name="T20" fmla="*/ 6 w 17"/>
                <a:gd name="T21" fmla="*/ 24 h 28"/>
                <a:gd name="T22" fmla="*/ 9 w 17"/>
                <a:gd name="T23" fmla="*/ 28 h 28"/>
                <a:gd name="T24" fmla="*/ 9 w 17"/>
                <a:gd name="T25" fmla="*/ 27 h 28"/>
                <a:gd name="T26" fmla="*/ 9 w 17"/>
                <a:gd name="T27" fmla="*/ 22 h 28"/>
                <a:gd name="T28" fmla="*/ 10 w 17"/>
                <a:gd name="T29" fmla="*/ 19 h 28"/>
                <a:gd name="T30" fmla="*/ 11 w 17"/>
                <a:gd name="T31" fmla="*/ 18 h 28"/>
                <a:gd name="T32" fmla="*/ 13 w 17"/>
                <a:gd name="T33" fmla="*/ 22 h 28"/>
                <a:gd name="T34" fmla="*/ 12 w 17"/>
                <a:gd name="T35" fmla="*/ 23 h 28"/>
                <a:gd name="T36" fmla="*/ 11 w 17"/>
                <a:gd name="T37" fmla="*/ 21 h 28"/>
                <a:gd name="T38" fmla="*/ 11 w 17"/>
                <a:gd name="T39" fmla="*/ 23 h 28"/>
                <a:gd name="T40" fmla="*/ 12 w 17"/>
                <a:gd name="T41" fmla="*/ 24 h 28"/>
                <a:gd name="T42" fmla="*/ 13 w 17"/>
                <a:gd name="T43" fmla="*/ 26 h 28"/>
                <a:gd name="T44" fmla="*/ 16 w 17"/>
                <a:gd name="T45" fmla="*/ 27 h 28"/>
                <a:gd name="T46" fmla="*/ 16 w 17"/>
                <a:gd name="T47" fmla="*/ 24 h 28"/>
                <a:gd name="T48" fmla="*/ 14 w 17"/>
                <a:gd name="T49" fmla="*/ 20 h 28"/>
                <a:gd name="T50" fmla="*/ 13 w 17"/>
                <a:gd name="T51" fmla="*/ 17 h 28"/>
                <a:gd name="T52" fmla="*/ 12 w 17"/>
                <a:gd name="T53" fmla="*/ 14 h 28"/>
                <a:gd name="T54" fmla="*/ 12 w 17"/>
                <a:gd name="T55" fmla="*/ 11 h 28"/>
                <a:gd name="T56" fmla="*/ 7 w 17"/>
                <a:gd name="T57" fmla="*/ 7 h 28"/>
                <a:gd name="T58" fmla="*/ 5 w 17"/>
                <a:gd name="T59" fmla="*/ 11 h 28"/>
                <a:gd name="T60" fmla="*/ 3 w 17"/>
                <a:gd name="T61" fmla="*/ 10 h 28"/>
                <a:gd name="T62" fmla="*/ 3 w 17"/>
                <a:gd name="T63" fmla="*/ 8 h 28"/>
                <a:gd name="T64" fmla="*/ 8 w 17"/>
                <a:gd name="T65" fmla="*/ 1 h 28"/>
                <a:gd name="T66" fmla="*/ 6 w 17"/>
                <a:gd name="T67" fmla="*/ 1 h 28"/>
                <a:gd name="T68" fmla="*/ 3 w 17"/>
                <a:gd name="T69" fmla="*/ 2 h 28"/>
                <a:gd name="T70" fmla="*/ 10 w 17"/>
                <a:gd name="T71" fmla="*/ 13 h 28"/>
                <a:gd name="T72" fmla="*/ 9 w 17"/>
                <a:gd name="T73" fmla="*/ 13 h 28"/>
                <a:gd name="T74" fmla="*/ 7 w 17"/>
                <a:gd name="T75" fmla="*/ 15 h 28"/>
                <a:gd name="T76" fmla="*/ 7 w 17"/>
                <a:gd name="T77" fmla="*/ 16 h 28"/>
                <a:gd name="T78" fmla="*/ 7 w 17"/>
                <a:gd name="T79" fmla="*/ 10 h 28"/>
                <a:gd name="T80" fmla="*/ 10 w 17"/>
                <a:gd name="T8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28">
                  <a:moveTo>
                    <a:pt x="3" y="2"/>
                  </a:moveTo>
                  <a:cubicBezTo>
                    <a:pt x="3" y="2"/>
                    <a:pt x="2" y="2"/>
                    <a:pt x="2" y="5"/>
                  </a:cubicBezTo>
                  <a:cubicBezTo>
                    <a:pt x="2" y="5"/>
                    <a:pt x="3" y="7"/>
                    <a:pt x="2" y="8"/>
                  </a:cubicBezTo>
                  <a:cubicBezTo>
                    <a:pt x="2" y="8"/>
                    <a:pt x="0" y="9"/>
                    <a:pt x="1" y="11"/>
                  </a:cubicBezTo>
                  <a:cubicBezTo>
                    <a:pt x="1" y="11"/>
                    <a:pt x="4" y="12"/>
                    <a:pt x="4" y="15"/>
                  </a:cubicBezTo>
                  <a:cubicBezTo>
                    <a:pt x="4" y="15"/>
                    <a:pt x="4" y="17"/>
                    <a:pt x="5" y="19"/>
                  </a:cubicBezTo>
                  <a:cubicBezTo>
                    <a:pt x="5" y="19"/>
                    <a:pt x="6" y="20"/>
                    <a:pt x="3" y="21"/>
                  </a:cubicBezTo>
                  <a:cubicBezTo>
                    <a:pt x="3" y="21"/>
                    <a:pt x="0" y="21"/>
                    <a:pt x="1" y="25"/>
                  </a:cubicBezTo>
                  <a:cubicBezTo>
                    <a:pt x="1" y="25"/>
                    <a:pt x="1" y="27"/>
                    <a:pt x="3" y="26"/>
                  </a:cubicBezTo>
                  <a:cubicBezTo>
                    <a:pt x="3" y="26"/>
                    <a:pt x="4" y="25"/>
                    <a:pt x="4" y="24"/>
                  </a:cubicBezTo>
                  <a:cubicBezTo>
                    <a:pt x="4" y="24"/>
                    <a:pt x="6" y="23"/>
                    <a:pt x="6" y="24"/>
                  </a:cubicBezTo>
                  <a:cubicBezTo>
                    <a:pt x="6" y="24"/>
                    <a:pt x="7" y="28"/>
                    <a:pt x="9" y="28"/>
                  </a:cubicBezTo>
                  <a:cubicBezTo>
                    <a:pt x="9" y="28"/>
                    <a:pt x="9" y="28"/>
                    <a:pt x="9" y="27"/>
                  </a:cubicBezTo>
                  <a:cubicBezTo>
                    <a:pt x="9" y="22"/>
                    <a:pt x="9" y="22"/>
                    <a:pt x="9" y="22"/>
                  </a:cubicBezTo>
                  <a:cubicBezTo>
                    <a:pt x="9" y="22"/>
                    <a:pt x="10" y="19"/>
                    <a:pt x="10" y="19"/>
                  </a:cubicBezTo>
                  <a:cubicBezTo>
                    <a:pt x="10" y="19"/>
                    <a:pt x="11" y="17"/>
                    <a:pt x="11" y="18"/>
                  </a:cubicBezTo>
                  <a:cubicBezTo>
                    <a:pt x="13" y="22"/>
                    <a:pt x="13" y="22"/>
                    <a:pt x="13" y="22"/>
                  </a:cubicBezTo>
                  <a:cubicBezTo>
                    <a:pt x="13" y="22"/>
                    <a:pt x="13" y="23"/>
                    <a:pt x="12" y="23"/>
                  </a:cubicBezTo>
                  <a:cubicBezTo>
                    <a:pt x="11" y="21"/>
                    <a:pt x="11" y="21"/>
                    <a:pt x="11" y="21"/>
                  </a:cubicBezTo>
                  <a:cubicBezTo>
                    <a:pt x="11" y="21"/>
                    <a:pt x="10" y="21"/>
                    <a:pt x="11" y="23"/>
                  </a:cubicBezTo>
                  <a:cubicBezTo>
                    <a:pt x="11" y="23"/>
                    <a:pt x="12" y="24"/>
                    <a:pt x="12" y="24"/>
                  </a:cubicBezTo>
                  <a:cubicBezTo>
                    <a:pt x="12" y="24"/>
                    <a:pt x="13" y="25"/>
                    <a:pt x="13" y="26"/>
                  </a:cubicBezTo>
                  <a:cubicBezTo>
                    <a:pt x="13" y="26"/>
                    <a:pt x="14" y="28"/>
                    <a:pt x="16" y="27"/>
                  </a:cubicBezTo>
                  <a:cubicBezTo>
                    <a:pt x="16" y="27"/>
                    <a:pt x="17" y="26"/>
                    <a:pt x="16" y="24"/>
                  </a:cubicBezTo>
                  <a:cubicBezTo>
                    <a:pt x="16" y="24"/>
                    <a:pt x="15" y="20"/>
                    <a:pt x="14" y="20"/>
                  </a:cubicBezTo>
                  <a:cubicBezTo>
                    <a:pt x="14" y="20"/>
                    <a:pt x="13" y="18"/>
                    <a:pt x="13" y="17"/>
                  </a:cubicBezTo>
                  <a:cubicBezTo>
                    <a:pt x="13" y="17"/>
                    <a:pt x="13" y="14"/>
                    <a:pt x="12" y="14"/>
                  </a:cubicBezTo>
                  <a:cubicBezTo>
                    <a:pt x="12" y="14"/>
                    <a:pt x="12" y="13"/>
                    <a:pt x="12" y="11"/>
                  </a:cubicBezTo>
                  <a:cubicBezTo>
                    <a:pt x="12" y="11"/>
                    <a:pt x="11" y="6"/>
                    <a:pt x="7" y="7"/>
                  </a:cubicBezTo>
                  <a:cubicBezTo>
                    <a:pt x="7" y="7"/>
                    <a:pt x="5" y="8"/>
                    <a:pt x="5" y="11"/>
                  </a:cubicBezTo>
                  <a:cubicBezTo>
                    <a:pt x="3" y="10"/>
                    <a:pt x="3" y="10"/>
                    <a:pt x="3" y="10"/>
                  </a:cubicBezTo>
                  <a:cubicBezTo>
                    <a:pt x="3" y="10"/>
                    <a:pt x="2" y="9"/>
                    <a:pt x="3" y="8"/>
                  </a:cubicBezTo>
                  <a:cubicBezTo>
                    <a:pt x="3" y="8"/>
                    <a:pt x="10" y="5"/>
                    <a:pt x="8" y="1"/>
                  </a:cubicBezTo>
                  <a:cubicBezTo>
                    <a:pt x="8" y="1"/>
                    <a:pt x="7" y="0"/>
                    <a:pt x="6" y="1"/>
                  </a:cubicBezTo>
                  <a:cubicBezTo>
                    <a:pt x="6" y="1"/>
                    <a:pt x="4" y="2"/>
                    <a:pt x="3" y="2"/>
                  </a:cubicBezTo>
                  <a:close/>
                  <a:moveTo>
                    <a:pt x="10" y="13"/>
                  </a:moveTo>
                  <a:cubicBezTo>
                    <a:pt x="10" y="14"/>
                    <a:pt x="9" y="13"/>
                    <a:pt x="9" y="13"/>
                  </a:cubicBezTo>
                  <a:cubicBezTo>
                    <a:pt x="6" y="12"/>
                    <a:pt x="7" y="15"/>
                    <a:pt x="7" y="15"/>
                  </a:cubicBezTo>
                  <a:cubicBezTo>
                    <a:pt x="8" y="16"/>
                    <a:pt x="7" y="16"/>
                    <a:pt x="7" y="16"/>
                  </a:cubicBezTo>
                  <a:cubicBezTo>
                    <a:pt x="5" y="11"/>
                    <a:pt x="7" y="10"/>
                    <a:pt x="7" y="10"/>
                  </a:cubicBezTo>
                  <a:cubicBezTo>
                    <a:pt x="8" y="10"/>
                    <a:pt x="10" y="13"/>
                    <a:pt x="10" y="1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79" name="íṥļîḍè">
              <a:extLst>
                <a:ext uri="{FF2B5EF4-FFF2-40B4-BE49-F238E27FC236}">
                  <a16:creationId xmlns:a16="http://schemas.microsoft.com/office/drawing/2014/main" id="{DF3EFE9C-EDA3-4897-8171-5BED032DB4B1}"/>
                </a:ext>
              </a:extLst>
            </p:cNvPr>
            <p:cNvSpPr/>
            <p:nvPr/>
          </p:nvSpPr>
          <p:spPr bwMode="auto">
            <a:xfrm>
              <a:off x="3581401" y="2982913"/>
              <a:ext cx="42863" cy="42863"/>
            </a:xfrm>
            <a:custGeom>
              <a:avLst/>
              <a:gdLst>
                <a:gd name="T0" fmla="*/ 1 w 13"/>
                <a:gd name="T1" fmla="*/ 6 h 13"/>
                <a:gd name="T2" fmla="*/ 3 w 13"/>
                <a:gd name="T3" fmla="*/ 3 h 13"/>
                <a:gd name="T4" fmla="*/ 8 w 13"/>
                <a:gd name="T5" fmla="*/ 3 h 13"/>
                <a:gd name="T6" fmla="*/ 8 w 13"/>
                <a:gd name="T7" fmla="*/ 5 h 13"/>
                <a:gd name="T8" fmla="*/ 9 w 13"/>
                <a:gd name="T9" fmla="*/ 6 h 13"/>
                <a:gd name="T10" fmla="*/ 12 w 13"/>
                <a:gd name="T11" fmla="*/ 4 h 13"/>
                <a:gd name="T12" fmla="*/ 12 w 13"/>
                <a:gd name="T13" fmla="*/ 5 h 13"/>
                <a:gd name="T14" fmla="*/ 8 w 13"/>
                <a:gd name="T15" fmla="*/ 8 h 13"/>
                <a:gd name="T16" fmla="*/ 5 w 13"/>
                <a:gd name="T17" fmla="*/ 10 h 13"/>
                <a:gd name="T18" fmla="*/ 1 w 13"/>
                <a:gd name="T19" fmla="*/ 13 h 13"/>
                <a:gd name="T20" fmla="*/ 1 w 13"/>
                <a:gd name="T21" fmla="*/ 11 h 13"/>
                <a:gd name="T22" fmla="*/ 4 w 13"/>
                <a:gd name="T23" fmla="*/ 8 h 13"/>
                <a:gd name="T24" fmla="*/ 2 w 13"/>
                <a:gd name="T25" fmla="*/ 7 h 13"/>
                <a:gd name="T26" fmla="*/ 1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1" y="6"/>
                  </a:moveTo>
                  <a:cubicBezTo>
                    <a:pt x="1" y="6"/>
                    <a:pt x="1" y="4"/>
                    <a:pt x="3" y="3"/>
                  </a:cubicBezTo>
                  <a:cubicBezTo>
                    <a:pt x="3" y="3"/>
                    <a:pt x="6" y="0"/>
                    <a:pt x="8" y="3"/>
                  </a:cubicBezTo>
                  <a:cubicBezTo>
                    <a:pt x="8" y="3"/>
                    <a:pt x="9" y="4"/>
                    <a:pt x="8" y="5"/>
                  </a:cubicBezTo>
                  <a:cubicBezTo>
                    <a:pt x="8" y="5"/>
                    <a:pt x="7" y="6"/>
                    <a:pt x="9" y="6"/>
                  </a:cubicBezTo>
                  <a:cubicBezTo>
                    <a:pt x="9" y="6"/>
                    <a:pt x="11" y="5"/>
                    <a:pt x="12" y="4"/>
                  </a:cubicBezTo>
                  <a:cubicBezTo>
                    <a:pt x="12" y="4"/>
                    <a:pt x="13" y="3"/>
                    <a:pt x="12" y="5"/>
                  </a:cubicBezTo>
                  <a:cubicBezTo>
                    <a:pt x="12" y="5"/>
                    <a:pt x="11" y="7"/>
                    <a:pt x="8" y="8"/>
                  </a:cubicBezTo>
                  <a:cubicBezTo>
                    <a:pt x="8" y="8"/>
                    <a:pt x="6" y="7"/>
                    <a:pt x="5" y="10"/>
                  </a:cubicBezTo>
                  <a:cubicBezTo>
                    <a:pt x="5" y="10"/>
                    <a:pt x="3" y="13"/>
                    <a:pt x="1" y="13"/>
                  </a:cubicBezTo>
                  <a:cubicBezTo>
                    <a:pt x="1" y="13"/>
                    <a:pt x="0" y="12"/>
                    <a:pt x="1" y="11"/>
                  </a:cubicBezTo>
                  <a:cubicBezTo>
                    <a:pt x="1" y="11"/>
                    <a:pt x="4" y="10"/>
                    <a:pt x="4" y="8"/>
                  </a:cubicBezTo>
                  <a:cubicBezTo>
                    <a:pt x="4" y="8"/>
                    <a:pt x="3" y="7"/>
                    <a:pt x="2" y="7"/>
                  </a:cubicBezTo>
                  <a:lnTo>
                    <a:pt x="1"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80" name="ïŝḷîde">
              <a:extLst>
                <a:ext uri="{FF2B5EF4-FFF2-40B4-BE49-F238E27FC236}">
                  <a16:creationId xmlns:a16="http://schemas.microsoft.com/office/drawing/2014/main" id="{6DEDFB85-BD5E-4AA8-A31C-45554E605035}"/>
                </a:ext>
              </a:extLst>
            </p:cNvPr>
            <p:cNvSpPr/>
            <p:nvPr/>
          </p:nvSpPr>
          <p:spPr bwMode="auto">
            <a:xfrm>
              <a:off x="3595688" y="3008313"/>
              <a:ext cx="65088" cy="63500"/>
            </a:xfrm>
            <a:custGeom>
              <a:avLst/>
              <a:gdLst>
                <a:gd name="T0" fmla="*/ 0 w 20"/>
                <a:gd name="T1" fmla="*/ 7 h 19"/>
                <a:gd name="T2" fmla="*/ 4 w 20"/>
                <a:gd name="T3" fmla="*/ 3 h 19"/>
                <a:gd name="T4" fmla="*/ 7 w 20"/>
                <a:gd name="T5" fmla="*/ 2 h 19"/>
                <a:gd name="T6" fmla="*/ 7 w 20"/>
                <a:gd name="T7" fmla="*/ 4 h 19"/>
                <a:gd name="T8" fmla="*/ 9 w 20"/>
                <a:gd name="T9" fmla="*/ 11 h 19"/>
                <a:gd name="T10" fmla="*/ 15 w 20"/>
                <a:gd name="T11" fmla="*/ 10 h 19"/>
                <a:gd name="T12" fmla="*/ 14 w 20"/>
                <a:gd name="T13" fmla="*/ 7 h 19"/>
                <a:gd name="T14" fmla="*/ 17 w 20"/>
                <a:gd name="T15" fmla="*/ 10 h 19"/>
                <a:gd name="T16" fmla="*/ 17 w 20"/>
                <a:gd name="T17" fmla="*/ 15 h 19"/>
                <a:gd name="T18" fmla="*/ 15 w 20"/>
                <a:gd name="T19" fmla="*/ 16 h 19"/>
                <a:gd name="T20" fmla="*/ 7 w 20"/>
                <a:gd name="T21" fmla="*/ 12 h 19"/>
                <a:gd name="T22" fmla="*/ 5 w 20"/>
                <a:gd name="T23" fmla="*/ 9 h 19"/>
                <a:gd name="T24" fmla="*/ 3 w 20"/>
                <a:gd name="T25" fmla="*/ 8 h 19"/>
                <a:gd name="T26" fmla="*/ 2 w 20"/>
                <a:gd name="T27" fmla="*/ 10 h 19"/>
                <a:gd name="T28" fmla="*/ 1 w 20"/>
                <a:gd name="T29" fmla="*/ 19 h 19"/>
                <a:gd name="T30" fmla="*/ 0 w 20"/>
                <a:gd name="T31" fmla="*/ 18 h 19"/>
                <a:gd name="T32" fmla="*/ 0 w 20"/>
                <a:gd name="T33" fmla="*/ 15 h 19"/>
                <a:gd name="T34" fmla="*/ 0 w 20"/>
                <a:gd name="T35" fmla="*/ 13 h 19"/>
                <a:gd name="T36" fmla="*/ 0 w 20"/>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0" y="7"/>
                  </a:moveTo>
                  <a:cubicBezTo>
                    <a:pt x="0" y="7"/>
                    <a:pt x="4" y="5"/>
                    <a:pt x="4" y="3"/>
                  </a:cubicBezTo>
                  <a:cubicBezTo>
                    <a:pt x="4" y="3"/>
                    <a:pt x="5" y="0"/>
                    <a:pt x="7" y="2"/>
                  </a:cubicBezTo>
                  <a:cubicBezTo>
                    <a:pt x="7" y="2"/>
                    <a:pt x="8" y="2"/>
                    <a:pt x="7" y="4"/>
                  </a:cubicBezTo>
                  <a:cubicBezTo>
                    <a:pt x="7" y="4"/>
                    <a:pt x="6" y="9"/>
                    <a:pt x="9" y="11"/>
                  </a:cubicBezTo>
                  <a:cubicBezTo>
                    <a:pt x="9" y="11"/>
                    <a:pt x="15" y="14"/>
                    <a:pt x="15" y="10"/>
                  </a:cubicBezTo>
                  <a:cubicBezTo>
                    <a:pt x="14" y="7"/>
                    <a:pt x="14" y="7"/>
                    <a:pt x="14" y="7"/>
                  </a:cubicBezTo>
                  <a:cubicBezTo>
                    <a:pt x="14" y="7"/>
                    <a:pt x="14" y="7"/>
                    <a:pt x="17" y="10"/>
                  </a:cubicBezTo>
                  <a:cubicBezTo>
                    <a:pt x="17" y="10"/>
                    <a:pt x="20" y="13"/>
                    <a:pt x="17" y="15"/>
                  </a:cubicBezTo>
                  <a:cubicBezTo>
                    <a:pt x="17" y="15"/>
                    <a:pt x="16" y="15"/>
                    <a:pt x="15" y="16"/>
                  </a:cubicBezTo>
                  <a:cubicBezTo>
                    <a:pt x="15" y="16"/>
                    <a:pt x="9" y="17"/>
                    <a:pt x="7" y="12"/>
                  </a:cubicBezTo>
                  <a:cubicBezTo>
                    <a:pt x="5" y="9"/>
                    <a:pt x="5" y="9"/>
                    <a:pt x="5" y="9"/>
                  </a:cubicBezTo>
                  <a:cubicBezTo>
                    <a:pt x="5" y="9"/>
                    <a:pt x="5" y="7"/>
                    <a:pt x="3" y="8"/>
                  </a:cubicBezTo>
                  <a:cubicBezTo>
                    <a:pt x="3" y="8"/>
                    <a:pt x="2" y="8"/>
                    <a:pt x="2" y="10"/>
                  </a:cubicBezTo>
                  <a:cubicBezTo>
                    <a:pt x="2" y="10"/>
                    <a:pt x="4" y="17"/>
                    <a:pt x="1" y="19"/>
                  </a:cubicBezTo>
                  <a:cubicBezTo>
                    <a:pt x="1" y="19"/>
                    <a:pt x="0" y="19"/>
                    <a:pt x="0" y="18"/>
                  </a:cubicBezTo>
                  <a:cubicBezTo>
                    <a:pt x="0" y="18"/>
                    <a:pt x="0" y="17"/>
                    <a:pt x="0" y="15"/>
                  </a:cubicBezTo>
                  <a:cubicBezTo>
                    <a:pt x="0" y="15"/>
                    <a:pt x="0" y="15"/>
                    <a:pt x="0" y="13"/>
                  </a:cubicBezTo>
                  <a:cubicBezTo>
                    <a:pt x="0" y="13"/>
                    <a:pt x="1" y="8"/>
                    <a:pt x="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81" name="î$ľíḍê">
              <a:extLst>
                <a:ext uri="{FF2B5EF4-FFF2-40B4-BE49-F238E27FC236}">
                  <a16:creationId xmlns:a16="http://schemas.microsoft.com/office/drawing/2014/main" id="{E7B5A602-C4E4-403E-B91E-D35052D35937}"/>
                </a:ext>
              </a:extLst>
            </p:cNvPr>
            <p:cNvSpPr/>
            <p:nvPr/>
          </p:nvSpPr>
          <p:spPr bwMode="auto">
            <a:xfrm>
              <a:off x="3690938" y="3187700"/>
              <a:ext cx="315913" cy="468313"/>
            </a:xfrm>
            <a:custGeom>
              <a:avLst/>
              <a:gdLst>
                <a:gd name="T0" fmla="*/ 96 w 96"/>
                <a:gd name="T1" fmla="*/ 0 h 141"/>
                <a:gd name="T2" fmla="*/ 0 w 96"/>
                <a:gd name="T3" fmla="*/ 45 h 141"/>
                <a:gd name="T4" fmla="*/ 26 w 96"/>
                <a:gd name="T5" fmla="*/ 74 h 141"/>
                <a:gd name="T6" fmla="*/ 5 w 96"/>
                <a:gd name="T7" fmla="*/ 141 h 141"/>
                <a:gd name="T8" fmla="*/ 96 w 96"/>
                <a:gd name="T9" fmla="*/ 0 h 141"/>
              </a:gdLst>
              <a:ahLst/>
              <a:cxnLst>
                <a:cxn ang="0">
                  <a:pos x="T0" y="T1"/>
                </a:cxn>
                <a:cxn ang="0">
                  <a:pos x="T2" y="T3"/>
                </a:cxn>
                <a:cxn ang="0">
                  <a:pos x="T4" y="T5"/>
                </a:cxn>
                <a:cxn ang="0">
                  <a:pos x="T6" y="T7"/>
                </a:cxn>
                <a:cxn ang="0">
                  <a:pos x="T8" y="T9"/>
                </a:cxn>
              </a:cxnLst>
              <a:rect l="0" t="0" r="r" b="b"/>
              <a:pathLst>
                <a:path w="96" h="141">
                  <a:moveTo>
                    <a:pt x="96" y="0"/>
                  </a:moveTo>
                  <a:cubicBezTo>
                    <a:pt x="0" y="45"/>
                    <a:pt x="0" y="45"/>
                    <a:pt x="0" y="45"/>
                  </a:cubicBezTo>
                  <a:cubicBezTo>
                    <a:pt x="0" y="45"/>
                    <a:pt x="33" y="47"/>
                    <a:pt x="26" y="74"/>
                  </a:cubicBezTo>
                  <a:cubicBezTo>
                    <a:pt x="5" y="141"/>
                    <a:pt x="5" y="141"/>
                    <a:pt x="5" y="141"/>
                  </a:cubicBezTo>
                  <a:lnTo>
                    <a:pt x="9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grpSp>
      <p:sp>
        <p:nvSpPr>
          <p:cNvPr id="90" name="内容占位符 88">
            <a:extLst>
              <a:ext uri="{FF2B5EF4-FFF2-40B4-BE49-F238E27FC236}">
                <a16:creationId xmlns:a16="http://schemas.microsoft.com/office/drawing/2014/main" id="{9C569CA6-D4F0-4518-86C7-358DA250B8EF}"/>
              </a:ext>
            </a:extLst>
          </p:cNvPr>
          <p:cNvSpPr>
            <a:spLocks noGrp="1"/>
          </p:cNvSpPr>
          <p:nvPr>
            <p:ph sz="quarter" idx="11" hasCustomPrompt="1"/>
          </p:nvPr>
        </p:nvSpPr>
        <p:spPr>
          <a:xfrm>
            <a:off x="3926584" y="3019540"/>
            <a:ext cx="4373354" cy="360943"/>
          </a:xfrm>
        </p:spPr>
        <p:txBody>
          <a:bodyPr lIns="0" rIns="0">
            <a:normAutofit/>
          </a:bodyPr>
          <a:lstStyle>
            <a:lvl1pPr marL="0" indent="0" algn="dist" defTabSz="914400" rtl="0" eaLnBrk="1" latinLnBrk="0" hangingPunct="1">
              <a:buFontTx/>
              <a:buNone/>
              <a:defRPr lang="zh-CN" altLang="en-US" sz="1800" kern="1200" spc="300" dirty="0" smtClean="0">
                <a:solidFill>
                  <a:schemeClr val="bg1"/>
                </a:solidFill>
                <a:latin typeface="微软雅黑 Light" panose="020B0502040204020203" pitchFamily="34" charset="-122"/>
                <a:ea typeface="+mn-ea"/>
                <a:cs typeface="+mn-cs"/>
              </a:defRPr>
            </a:lvl1pPr>
          </a:lstStyle>
          <a:p>
            <a:pPr algn="dist"/>
            <a:r>
              <a:rPr lang="en-US" altLang="zh-CN" spc="300" dirty="0">
                <a:solidFill>
                  <a:schemeClr val="bg1"/>
                </a:solidFill>
              </a:rPr>
              <a:t>PART  ONE</a:t>
            </a:r>
            <a:endParaRPr lang="zh-CN" altLang="en-US" spc="300" dirty="0">
              <a:solidFill>
                <a:schemeClr val="bg1"/>
              </a:solidFill>
            </a:endParaRPr>
          </a:p>
        </p:txBody>
      </p:sp>
      <p:sp>
        <p:nvSpPr>
          <p:cNvPr id="91" name="内容占位符 88">
            <a:extLst>
              <a:ext uri="{FF2B5EF4-FFF2-40B4-BE49-F238E27FC236}">
                <a16:creationId xmlns:a16="http://schemas.microsoft.com/office/drawing/2014/main" id="{229A8E1D-994B-476F-8D56-3E5648E60EB9}"/>
              </a:ext>
            </a:extLst>
          </p:cNvPr>
          <p:cNvSpPr>
            <a:spLocks noGrp="1"/>
          </p:cNvSpPr>
          <p:nvPr>
            <p:ph sz="quarter" idx="12" hasCustomPrompt="1"/>
          </p:nvPr>
        </p:nvSpPr>
        <p:spPr>
          <a:xfrm>
            <a:off x="3913974" y="4236120"/>
            <a:ext cx="4373354" cy="234914"/>
          </a:xfrm>
        </p:spPr>
        <p:txBody>
          <a:bodyPr lIns="0" rIns="0">
            <a:normAutofit/>
          </a:bodyPr>
          <a:lstStyle>
            <a:lvl1pPr marL="0" indent="0" algn="ctr" defTabSz="914400" rtl="0" eaLnBrk="1" latinLnBrk="0" hangingPunct="1">
              <a:buFontTx/>
              <a:buNone/>
              <a:defRPr lang="zh-CN" altLang="en-US" sz="1200" kern="1200" spc="300" dirty="0" smtClean="0">
                <a:solidFill>
                  <a:schemeClr val="bg1"/>
                </a:solidFill>
                <a:latin typeface="+mn-lt"/>
                <a:ea typeface="+mn-ea"/>
                <a:cs typeface="+mn-cs"/>
              </a:defRPr>
            </a:lvl1pPr>
          </a:lstStyle>
          <a:p>
            <a:pPr lvl="0"/>
            <a:r>
              <a:rPr lang="zh-CN" altLang="en-US" dirty="0"/>
              <a:t>请输入小标题的英文翻译</a:t>
            </a:r>
          </a:p>
        </p:txBody>
      </p:sp>
      <p:sp>
        <p:nvSpPr>
          <p:cNvPr id="93" name="文本占位符 92">
            <a:extLst>
              <a:ext uri="{FF2B5EF4-FFF2-40B4-BE49-F238E27FC236}">
                <a16:creationId xmlns:a16="http://schemas.microsoft.com/office/drawing/2014/main" id="{FD298229-087D-46D1-8E6B-73C87AE3C3B3}"/>
              </a:ext>
            </a:extLst>
          </p:cNvPr>
          <p:cNvSpPr>
            <a:spLocks noGrp="1"/>
          </p:cNvSpPr>
          <p:nvPr>
            <p:ph type="body" sz="quarter" idx="13" hasCustomPrompt="1"/>
          </p:nvPr>
        </p:nvSpPr>
        <p:spPr>
          <a:xfrm>
            <a:off x="3913974" y="3721920"/>
            <a:ext cx="4373354" cy="427786"/>
          </a:xfrm>
        </p:spPr>
        <p:txBody>
          <a:bodyPr lIns="0" rIns="0">
            <a:normAutofit/>
          </a:bodyPr>
          <a:lstStyle>
            <a:lvl1pPr marL="0" indent="0" algn="ctr">
              <a:buFontTx/>
              <a:buNone/>
              <a:defRPr lang="zh-CN" altLang="en-US" sz="3600" kern="1200" spc="600" dirty="0" smtClean="0">
                <a:solidFill>
                  <a:schemeClr val="bg1"/>
                </a:solidFill>
                <a:latin typeface="+mj-ea"/>
                <a:ea typeface="+mj-ea"/>
                <a:cs typeface="+mn-cs"/>
              </a:defRPr>
            </a:lvl1pPr>
          </a:lstStyle>
          <a:p>
            <a:pPr lvl="0"/>
            <a:r>
              <a:rPr lang="zh-CN" altLang="en-US" dirty="0"/>
              <a:t>请输入小标题</a:t>
            </a:r>
          </a:p>
        </p:txBody>
      </p:sp>
    </p:spTree>
    <p:extLst>
      <p:ext uri="{BB962C8B-B14F-4D97-AF65-F5344CB8AC3E}">
        <p14:creationId xmlns:p14="http://schemas.microsoft.com/office/powerpoint/2010/main" val="3606556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小标题">
    <p:spTree>
      <p:nvGrpSpPr>
        <p:cNvPr id="1" name=""/>
        <p:cNvGrpSpPr/>
        <p:nvPr/>
      </p:nvGrpSpPr>
      <p:grpSpPr>
        <a:xfrm>
          <a:off x="0" y="0"/>
          <a:ext cx="0" cy="0"/>
          <a:chOff x="0" y="0"/>
          <a:chExt cx="0" cy="0"/>
        </a:xfrm>
      </p:grpSpPr>
      <p:cxnSp>
        <p:nvCxnSpPr>
          <p:cNvPr id="121" name="直接连接符 120">
            <a:extLst>
              <a:ext uri="{FF2B5EF4-FFF2-40B4-BE49-F238E27FC236}">
                <a16:creationId xmlns:a16="http://schemas.microsoft.com/office/drawing/2014/main" id="{32E503DF-B245-4354-9942-D730219FC5D4}"/>
              </a:ext>
            </a:extLst>
          </p:cNvPr>
          <p:cNvCxnSpPr>
            <a:cxnSpLocks/>
          </p:cNvCxnSpPr>
          <p:nvPr userDrawn="1"/>
        </p:nvCxnSpPr>
        <p:spPr>
          <a:xfrm>
            <a:off x="100205" y="609600"/>
            <a:ext cx="1194174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3" name="文本占位符 122">
            <a:extLst>
              <a:ext uri="{FF2B5EF4-FFF2-40B4-BE49-F238E27FC236}">
                <a16:creationId xmlns:a16="http://schemas.microsoft.com/office/drawing/2014/main" id="{34B9A681-E6DB-4BA1-B465-EBC534D05561}"/>
              </a:ext>
            </a:extLst>
          </p:cNvPr>
          <p:cNvSpPr>
            <a:spLocks noGrp="1"/>
          </p:cNvSpPr>
          <p:nvPr>
            <p:ph type="body" sz="quarter" idx="10" hasCustomPrompt="1"/>
          </p:nvPr>
        </p:nvSpPr>
        <p:spPr>
          <a:xfrm>
            <a:off x="687032" y="153446"/>
            <a:ext cx="6485304" cy="432823"/>
          </a:xfrm>
        </p:spPr>
        <p:txBody>
          <a:bodyPr lIns="0" rIns="0"/>
          <a:lstStyle>
            <a:lvl1pPr marL="0" indent="0">
              <a:buFontTx/>
              <a:buNone/>
              <a:defRPr b="1">
                <a:solidFill>
                  <a:schemeClr val="accent1"/>
                </a:solidFill>
                <a:latin typeface="+mj-ea"/>
                <a:ea typeface="+mj-ea"/>
              </a:defRPr>
            </a:lvl1pPr>
          </a:lstStyle>
          <a:p>
            <a:pPr lvl="0"/>
            <a:r>
              <a:rPr lang="zh-CN" altLang="en-US" dirty="0"/>
              <a:t>请输入本页的小标题</a:t>
            </a:r>
          </a:p>
        </p:txBody>
      </p:sp>
      <p:grpSp>
        <p:nvGrpSpPr>
          <p:cNvPr id="124" name="ïsḻiḓê">
            <a:extLst>
              <a:ext uri="{FF2B5EF4-FFF2-40B4-BE49-F238E27FC236}">
                <a16:creationId xmlns:a16="http://schemas.microsoft.com/office/drawing/2014/main" id="{D833FFAA-7D4D-4DD6-AE4E-E410A4E4B807}"/>
              </a:ext>
            </a:extLst>
          </p:cNvPr>
          <p:cNvGrpSpPr/>
          <p:nvPr userDrawn="1"/>
        </p:nvGrpSpPr>
        <p:grpSpPr>
          <a:xfrm>
            <a:off x="148559" y="109179"/>
            <a:ext cx="464185" cy="466907"/>
            <a:chOff x="3275013" y="2886075"/>
            <a:chExt cx="1082675" cy="1089025"/>
          </a:xfrm>
        </p:grpSpPr>
        <p:sp>
          <p:nvSpPr>
            <p:cNvPr id="125" name="ïSḷíḑe">
              <a:extLst>
                <a:ext uri="{FF2B5EF4-FFF2-40B4-BE49-F238E27FC236}">
                  <a16:creationId xmlns:a16="http://schemas.microsoft.com/office/drawing/2014/main" id="{63908073-38A5-4417-ABCC-E205A4D23BEA}"/>
                </a:ext>
              </a:extLst>
            </p:cNvPr>
            <p:cNvSpPr/>
            <p:nvPr/>
          </p:nvSpPr>
          <p:spPr bwMode="auto">
            <a:xfrm>
              <a:off x="3275013" y="2886075"/>
              <a:ext cx="1082675" cy="10890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6" name="îṧḷîḓe">
              <a:extLst>
                <a:ext uri="{FF2B5EF4-FFF2-40B4-BE49-F238E27FC236}">
                  <a16:creationId xmlns:a16="http://schemas.microsoft.com/office/drawing/2014/main" id="{1C0D3919-5FB2-4D77-990E-16D2AA41E8BD}"/>
                </a:ext>
              </a:extLst>
            </p:cNvPr>
            <p:cNvSpPr/>
            <p:nvPr/>
          </p:nvSpPr>
          <p:spPr bwMode="auto">
            <a:xfrm>
              <a:off x="3290888" y="2903538"/>
              <a:ext cx="1052513" cy="1058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7" name="iṧļîḓè">
              <a:extLst>
                <a:ext uri="{FF2B5EF4-FFF2-40B4-BE49-F238E27FC236}">
                  <a16:creationId xmlns:a16="http://schemas.microsoft.com/office/drawing/2014/main" id="{7DA8A147-A076-4A6F-9BC9-3316D3B35EFE}"/>
                </a:ext>
              </a:extLst>
            </p:cNvPr>
            <p:cNvSpPr/>
            <p:nvPr/>
          </p:nvSpPr>
          <p:spPr bwMode="auto">
            <a:xfrm>
              <a:off x="3452813" y="3065463"/>
              <a:ext cx="730250" cy="733425"/>
            </a:xfrm>
            <a:prstGeom prst="ellipse">
              <a:avLst/>
            </a:pr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8" name="í$ḻiḓê">
              <a:extLst>
                <a:ext uri="{FF2B5EF4-FFF2-40B4-BE49-F238E27FC236}">
                  <a16:creationId xmlns:a16="http://schemas.microsoft.com/office/drawing/2014/main" id="{D6613261-AD35-4F0D-A33B-58AA99E95451}"/>
                </a:ext>
              </a:extLst>
            </p:cNvPr>
            <p:cNvSpPr/>
            <p:nvPr/>
          </p:nvSpPr>
          <p:spPr bwMode="auto">
            <a:xfrm>
              <a:off x="3467101" y="3078163"/>
              <a:ext cx="701675" cy="708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29" name="íŝḻîďê">
              <a:extLst>
                <a:ext uri="{FF2B5EF4-FFF2-40B4-BE49-F238E27FC236}">
                  <a16:creationId xmlns:a16="http://schemas.microsoft.com/office/drawing/2014/main" id="{DE5E4202-8D98-4748-8EE4-E255FBF9ADBE}"/>
                </a:ext>
              </a:extLst>
            </p:cNvPr>
            <p:cNvSpPr/>
            <p:nvPr/>
          </p:nvSpPr>
          <p:spPr bwMode="auto">
            <a:xfrm>
              <a:off x="3703638" y="3214688"/>
              <a:ext cx="354013" cy="465138"/>
            </a:xfrm>
            <a:custGeom>
              <a:avLst/>
              <a:gdLst>
                <a:gd name="T0" fmla="*/ 223 w 223"/>
                <a:gd name="T1" fmla="*/ 0 h 293"/>
                <a:gd name="T2" fmla="*/ 220 w 223"/>
                <a:gd name="T3" fmla="*/ 0 h 293"/>
                <a:gd name="T4" fmla="*/ 0 w 223"/>
                <a:gd name="T5" fmla="*/ 103 h 293"/>
                <a:gd name="T6" fmla="*/ 83 w 223"/>
                <a:gd name="T7" fmla="*/ 115 h 293"/>
                <a:gd name="T8" fmla="*/ 29 w 223"/>
                <a:gd name="T9" fmla="*/ 293 h 293"/>
                <a:gd name="T10" fmla="*/ 223 w 223"/>
                <a:gd name="T11" fmla="*/ 0 h 293"/>
              </a:gdLst>
              <a:ahLst/>
              <a:cxnLst>
                <a:cxn ang="0">
                  <a:pos x="T0" y="T1"/>
                </a:cxn>
                <a:cxn ang="0">
                  <a:pos x="T2" y="T3"/>
                </a:cxn>
                <a:cxn ang="0">
                  <a:pos x="T4" y="T5"/>
                </a:cxn>
                <a:cxn ang="0">
                  <a:pos x="T6" y="T7"/>
                </a:cxn>
                <a:cxn ang="0">
                  <a:pos x="T8" y="T9"/>
                </a:cxn>
                <a:cxn ang="0">
                  <a:pos x="T10" y="T11"/>
                </a:cxn>
              </a:cxnLst>
              <a:rect l="0" t="0" r="r" b="b"/>
              <a:pathLst>
                <a:path w="223" h="293">
                  <a:moveTo>
                    <a:pt x="223" y="0"/>
                  </a:moveTo>
                  <a:lnTo>
                    <a:pt x="220" y="0"/>
                  </a:lnTo>
                  <a:lnTo>
                    <a:pt x="0" y="103"/>
                  </a:lnTo>
                  <a:lnTo>
                    <a:pt x="83" y="115"/>
                  </a:lnTo>
                  <a:lnTo>
                    <a:pt x="29" y="293"/>
                  </a:lnTo>
                  <a:lnTo>
                    <a:pt x="22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0" name="í$ḻíďê">
              <a:extLst>
                <a:ext uri="{FF2B5EF4-FFF2-40B4-BE49-F238E27FC236}">
                  <a16:creationId xmlns:a16="http://schemas.microsoft.com/office/drawing/2014/main" id="{01F87643-AEA8-4B83-8382-BB5C647B348F}"/>
                </a:ext>
              </a:extLst>
            </p:cNvPr>
            <p:cNvSpPr/>
            <p:nvPr/>
          </p:nvSpPr>
          <p:spPr bwMode="auto">
            <a:xfrm>
              <a:off x="3681413" y="3171825"/>
              <a:ext cx="153988" cy="142875"/>
            </a:xfrm>
            <a:custGeom>
              <a:avLst/>
              <a:gdLst>
                <a:gd name="T0" fmla="*/ 25 w 47"/>
                <a:gd name="T1" fmla="*/ 0 h 43"/>
                <a:gd name="T2" fmla="*/ 22 w 47"/>
                <a:gd name="T3" fmla="*/ 20 h 43"/>
                <a:gd name="T4" fmla="*/ 0 w 47"/>
                <a:gd name="T5" fmla="*/ 23 h 43"/>
                <a:gd name="T6" fmla="*/ 22 w 47"/>
                <a:gd name="T7" fmla="*/ 27 h 43"/>
                <a:gd name="T8" fmla="*/ 24 w 47"/>
                <a:gd name="T9" fmla="*/ 43 h 43"/>
                <a:gd name="T10" fmla="*/ 28 w 47"/>
                <a:gd name="T11" fmla="*/ 27 h 43"/>
                <a:gd name="T12" fmla="*/ 47 w 47"/>
                <a:gd name="T13" fmla="*/ 24 h 43"/>
                <a:gd name="T14" fmla="*/ 29 w 47"/>
                <a:gd name="T15" fmla="*/ 20 h 43"/>
                <a:gd name="T16" fmla="*/ 25 w 47"/>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3">
                  <a:moveTo>
                    <a:pt x="25" y="0"/>
                  </a:moveTo>
                  <a:cubicBezTo>
                    <a:pt x="25" y="0"/>
                    <a:pt x="21" y="18"/>
                    <a:pt x="22" y="20"/>
                  </a:cubicBezTo>
                  <a:cubicBezTo>
                    <a:pt x="22" y="20"/>
                    <a:pt x="5" y="21"/>
                    <a:pt x="0" y="23"/>
                  </a:cubicBezTo>
                  <a:cubicBezTo>
                    <a:pt x="0" y="23"/>
                    <a:pt x="5" y="26"/>
                    <a:pt x="22" y="27"/>
                  </a:cubicBezTo>
                  <a:cubicBezTo>
                    <a:pt x="22" y="27"/>
                    <a:pt x="22" y="38"/>
                    <a:pt x="24" y="43"/>
                  </a:cubicBezTo>
                  <a:cubicBezTo>
                    <a:pt x="24" y="43"/>
                    <a:pt x="26" y="43"/>
                    <a:pt x="28" y="27"/>
                  </a:cubicBezTo>
                  <a:cubicBezTo>
                    <a:pt x="28" y="27"/>
                    <a:pt x="41" y="27"/>
                    <a:pt x="47" y="24"/>
                  </a:cubicBezTo>
                  <a:cubicBezTo>
                    <a:pt x="47" y="24"/>
                    <a:pt x="36" y="20"/>
                    <a:pt x="29" y="20"/>
                  </a:cubicBezTo>
                  <a:cubicBezTo>
                    <a:pt x="29" y="20"/>
                    <a:pt x="27" y="4"/>
                    <a:pt x="2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1" name="ïśḻîdé">
              <a:extLst>
                <a:ext uri="{FF2B5EF4-FFF2-40B4-BE49-F238E27FC236}">
                  <a16:creationId xmlns:a16="http://schemas.microsoft.com/office/drawing/2014/main" id="{9E68C872-AB32-4542-A27F-D35623E4F891}"/>
                </a:ext>
              </a:extLst>
            </p:cNvPr>
            <p:cNvSpPr/>
            <p:nvPr/>
          </p:nvSpPr>
          <p:spPr bwMode="auto">
            <a:xfrm>
              <a:off x="3532188" y="3271838"/>
              <a:ext cx="198438" cy="298450"/>
            </a:xfrm>
            <a:custGeom>
              <a:avLst/>
              <a:gdLst>
                <a:gd name="T0" fmla="*/ 60 w 60"/>
                <a:gd name="T1" fmla="*/ 0 h 90"/>
                <a:gd name="T2" fmla="*/ 0 w 60"/>
                <a:gd name="T3" fmla="*/ 46 h 90"/>
                <a:gd name="T4" fmla="*/ 19 w 60"/>
                <a:gd name="T5" fmla="*/ 77 h 90"/>
                <a:gd name="T6" fmla="*/ 59 w 60"/>
                <a:gd name="T7" fmla="*/ 90 h 90"/>
                <a:gd name="T8" fmla="*/ 33 w 60"/>
                <a:gd name="T9" fmla="*/ 50 h 90"/>
                <a:gd name="T10" fmla="*/ 60 w 60"/>
                <a:gd name="T11" fmla="*/ 0 h 90"/>
              </a:gdLst>
              <a:ahLst/>
              <a:cxnLst>
                <a:cxn ang="0">
                  <a:pos x="T0" y="T1"/>
                </a:cxn>
                <a:cxn ang="0">
                  <a:pos x="T2" y="T3"/>
                </a:cxn>
                <a:cxn ang="0">
                  <a:pos x="T4" y="T5"/>
                </a:cxn>
                <a:cxn ang="0">
                  <a:pos x="T6" y="T7"/>
                </a:cxn>
                <a:cxn ang="0">
                  <a:pos x="T8" y="T9"/>
                </a:cxn>
                <a:cxn ang="0">
                  <a:pos x="T10" y="T11"/>
                </a:cxn>
              </a:cxnLst>
              <a:rect l="0" t="0" r="r" b="b"/>
              <a:pathLst>
                <a:path w="60" h="90">
                  <a:moveTo>
                    <a:pt x="60" y="0"/>
                  </a:moveTo>
                  <a:cubicBezTo>
                    <a:pt x="60" y="0"/>
                    <a:pt x="2" y="6"/>
                    <a:pt x="0" y="46"/>
                  </a:cubicBezTo>
                  <a:cubicBezTo>
                    <a:pt x="0" y="46"/>
                    <a:pt x="0" y="63"/>
                    <a:pt x="19" y="77"/>
                  </a:cubicBezTo>
                  <a:cubicBezTo>
                    <a:pt x="19" y="77"/>
                    <a:pt x="41" y="90"/>
                    <a:pt x="59" y="90"/>
                  </a:cubicBezTo>
                  <a:cubicBezTo>
                    <a:pt x="59" y="90"/>
                    <a:pt x="36" y="75"/>
                    <a:pt x="33" y="50"/>
                  </a:cubicBezTo>
                  <a:cubicBezTo>
                    <a:pt x="33" y="50"/>
                    <a:pt x="28" y="16"/>
                    <a:pt x="60"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2" name="ïṩ1îḍè">
              <a:extLst>
                <a:ext uri="{FF2B5EF4-FFF2-40B4-BE49-F238E27FC236}">
                  <a16:creationId xmlns:a16="http://schemas.microsoft.com/office/drawing/2014/main" id="{8F3E9030-7F67-4BA6-A950-3ADA3CF79BFE}"/>
                </a:ext>
              </a:extLst>
            </p:cNvPr>
            <p:cNvSpPr/>
            <p:nvPr/>
          </p:nvSpPr>
          <p:spPr bwMode="auto">
            <a:xfrm>
              <a:off x="3852863" y="3324225"/>
              <a:ext cx="214313" cy="249238"/>
            </a:xfrm>
            <a:custGeom>
              <a:avLst/>
              <a:gdLst>
                <a:gd name="T0" fmla="*/ 33 w 65"/>
                <a:gd name="T1" fmla="*/ 19 h 75"/>
                <a:gd name="T2" fmla="*/ 0 w 65"/>
                <a:gd name="T3" fmla="*/ 75 h 75"/>
                <a:gd name="T4" fmla="*/ 64 w 65"/>
                <a:gd name="T5" fmla="*/ 30 h 75"/>
                <a:gd name="T6" fmla="*/ 46 w 65"/>
                <a:gd name="T7" fmla="*/ 0 h 75"/>
                <a:gd name="T8" fmla="*/ 33 w 65"/>
                <a:gd name="T9" fmla="*/ 19 h 75"/>
              </a:gdLst>
              <a:ahLst/>
              <a:cxnLst>
                <a:cxn ang="0">
                  <a:pos x="T0" y="T1"/>
                </a:cxn>
                <a:cxn ang="0">
                  <a:pos x="T2" y="T3"/>
                </a:cxn>
                <a:cxn ang="0">
                  <a:pos x="T4" y="T5"/>
                </a:cxn>
                <a:cxn ang="0">
                  <a:pos x="T6" y="T7"/>
                </a:cxn>
                <a:cxn ang="0">
                  <a:pos x="T8" y="T9"/>
                </a:cxn>
              </a:cxnLst>
              <a:rect l="0" t="0" r="r" b="b"/>
              <a:pathLst>
                <a:path w="65" h="75">
                  <a:moveTo>
                    <a:pt x="33" y="19"/>
                  </a:moveTo>
                  <a:cubicBezTo>
                    <a:pt x="33" y="19"/>
                    <a:pt x="42" y="58"/>
                    <a:pt x="0" y="75"/>
                  </a:cubicBezTo>
                  <a:cubicBezTo>
                    <a:pt x="0" y="75"/>
                    <a:pt x="54" y="74"/>
                    <a:pt x="64" y="30"/>
                  </a:cubicBezTo>
                  <a:cubicBezTo>
                    <a:pt x="64" y="30"/>
                    <a:pt x="65" y="11"/>
                    <a:pt x="46" y="0"/>
                  </a:cubicBezTo>
                  <a:lnTo>
                    <a:pt x="33" y="19"/>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3" name="ïṡḷiḓè">
              <a:extLst>
                <a:ext uri="{FF2B5EF4-FFF2-40B4-BE49-F238E27FC236}">
                  <a16:creationId xmlns:a16="http://schemas.microsoft.com/office/drawing/2014/main" id="{774F24C5-98FE-4835-9859-B9B813C43EE1}"/>
                </a:ext>
              </a:extLst>
            </p:cNvPr>
            <p:cNvSpPr/>
            <p:nvPr/>
          </p:nvSpPr>
          <p:spPr bwMode="auto">
            <a:xfrm>
              <a:off x="3535363" y="3467100"/>
              <a:ext cx="217488" cy="26988"/>
            </a:xfrm>
            <a:custGeom>
              <a:avLst/>
              <a:gdLst>
                <a:gd name="T0" fmla="*/ 2 w 137"/>
                <a:gd name="T1" fmla="*/ 0 h 17"/>
                <a:gd name="T2" fmla="*/ 137 w 137"/>
                <a:gd name="T3" fmla="*/ 0 h 17"/>
                <a:gd name="T4" fmla="*/ 133 w 137"/>
                <a:gd name="T5" fmla="*/ 15 h 17"/>
                <a:gd name="T6" fmla="*/ 0 w 137"/>
                <a:gd name="T7" fmla="*/ 17 h 17"/>
                <a:gd name="T8" fmla="*/ 2 w 137"/>
                <a:gd name="T9" fmla="*/ 0 h 17"/>
              </a:gdLst>
              <a:ahLst/>
              <a:cxnLst>
                <a:cxn ang="0">
                  <a:pos x="T0" y="T1"/>
                </a:cxn>
                <a:cxn ang="0">
                  <a:pos x="T2" y="T3"/>
                </a:cxn>
                <a:cxn ang="0">
                  <a:pos x="T4" y="T5"/>
                </a:cxn>
                <a:cxn ang="0">
                  <a:pos x="T6" y="T7"/>
                </a:cxn>
                <a:cxn ang="0">
                  <a:pos x="T8" y="T9"/>
                </a:cxn>
              </a:cxnLst>
              <a:rect l="0" t="0" r="r" b="b"/>
              <a:pathLst>
                <a:path w="137" h="17">
                  <a:moveTo>
                    <a:pt x="2" y="0"/>
                  </a:moveTo>
                  <a:lnTo>
                    <a:pt x="137" y="0"/>
                  </a:lnTo>
                  <a:lnTo>
                    <a:pt x="133" y="15"/>
                  </a:lnTo>
                  <a:lnTo>
                    <a:pt x="0" y="17"/>
                  </a:lnTo>
                  <a:lnTo>
                    <a:pt x="2"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4" name="iŝlïďê">
              <a:extLst>
                <a:ext uri="{FF2B5EF4-FFF2-40B4-BE49-F238E27FC236}">
                  <a16:creationId xmlns:a16="http://schemas.microsoft.com/office/drawing/2014/main" id="{5523E611-F0CD-49F0-B743-6FE4E4E971DA}"/>
                </a:ext>
              </a:extLst>
            </p:cNvPr>
            <p:cNvSpPr/>
            <p:nvPr/>
          </p:nvSpPr>
          <p:spPr bwMode="auto">
            <a:xfrm>
              <a:off x="3525838" y="3517900"/>
              <a:ext cx="217488" cy="25400"/>
            </a:xfrm>
            <a:custGeom>
              <a:avLst/>
              <a:gdLst>
                <a:gd name="T0" fmla="*/ 4 w 137"/>
                <a:gd name="T1" fmla="*/ 2 h 16"/>
                <a:gd name="T2" fmla="*/ 137 w 137"/>
                <a:gd name="T3" fmla="*/ 0 h 16"/>
                <a:gd name="T4" fmla="*/ 133 w 137"/>
                <a:gd name="T5" fmla="*/ 16 h 16"/>
                <a:gd name="T6" fmla="*/ 0 w 137"/>
                <a:gd name="T7" fmla="*/ 16 h 16"/>
                <a:gd name="T8" fmla="*/ 4 w 137"/>
                <a:gd name="T9" fmla="*/ 2 h 16"/>
              </a:gdLst>
              <a:ahLst/>
              <a:cxnLst>
                <a:cxn ang="0">
                  <a:pos x="T0" y="T1"/>
                </a:cxn>
                <a:cxn ang="0">
                  <a:pos x="T2" y="T3"/>
                </a:cxn>
                <a:cxn ang="0">
                  <a:pos x="T4" y="T5"/>
                </a:cxn>
                <a:cxn ang="0">
                  <a:pos x="T6" y="T7"/>
                </a:cxn>
                <a:cxn ang="0">
                  <a:pos x="T8" y="T9"/>
                </a:cxn>
              </a:cxnLst>
              <a:rect l="0" t="0" r="r" b="b"/>
              <a:pathLst>
                <a:path w="137" h="16">
                  <a:moveTo>
                    <a:pt x="4" y="2"/>
                  </a:moveTo>
                  <a:lnTo>
                    <a:pt x="137" y="0"/>
                  </a:lnTo>
                  <a:lnTo>
                    <a:pt x="133" y="16"/>
                  </a:lnTo>
                  <a:lnTo>
                    <a:pt x="0" y="16"/>
                  </a:lnTo>
                  <a:lnTo>
                    <a:pt x="4" y="2"/>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5" name="işḻïḋé">
              <a:extLst>
                <a:ext uri="{FF2B5EF4-FFF2-40B4-BE49-F238E27FC236}">
                  <a16:creationId xmlns:a16="http://schemas.microsoft.com/office/drawing/2014/main" id="{D28FAB02-285D-4F5F-A01B-5389563F8780}"/>
                </a:ext>
              </a:extLst>
            </p:cNvPr>
            <p:cNvSpPr/>
            <p:nvPr/>
          </p:nvSpPr>
          <p:spPr bwMode="auto">
            <a:xfrm>
              <a:off x="3884613" y="3463925"/>
              <a:ext cx="176213" cy="30163"/>
            </a:xfrm>
            <a:custGeom>
              <a:avLst/>
              <a:gdLst>
                <a:gd name="T0" fmla="*/ 11 w 111"/>
                <a:gd name="T1" fmla="*/ 0 h 19"/>
                <a:gd name="T2" fmla="*/ 104 w 111"/>
                <a:gd name="T3" fmla="*/ 4 h 19"/>
                <a:gd name="T4" fmla="*/ 111 w 111"/>
                <a:gd name="T5" fmla="*/ 19 h 19"/>
                <a:gd name="T6" fmla="*/ 0 w 111"/>
                <a:gd name="T7" fmla="*/ 19 h 19"/>
                <a:gd name="T8" fmla="*/ 11 w 111"/>
                <a:gd name="T9" fmla="*/ 0 h 19"/>
              </a:gdLst>
              <a:ahLst/>
              <a:cxnLst>
                <a:cxn ang="0">
                  <a:pos x="T0" y="T1"/>
                </a:cxn>
                <a:cxn ang="0">
                  <a:pos x="T2" y="T3"/>
                </a:cxn>
                <a:cxn ang="0">
                  <a:pos x="T4" y="T5"/>
                </a:cxn>
                <a:cxn ang="0">
                  <a:pos x="T6" y="T7"/>
                </a:cxn>
                <a:cxn ang="0">
                  <a:pos x="T8" y="T9"/>
                </a:cxn>
              </a:cxnLst>
              <a:rect l="0" t="0" r="r" b="b"/>
              <a:pathLst>
                <a:path w="111" h="19">
                  <a:moveTo>
                    <a:pt x="11" y="0"/>
                  </a:moveTo>
                  <a:lnTo>
                    <a:pt x="104" y="4"/>
                  </a:lnTo>
                  <a:lnTo>
                    <a:pt x="111" y="19"/>
                  </a:lnTo>
                  <a:lnTo>
                    <a:pt x="0" y="19"/>
                  </a:lnTo>
                  <a:lnTo>
                    <a:pt x="11"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6" name="işḻïḓè">
              <a:extLst>
                <a:ext uri="{FF2B5EF4-FFF2-40B4-BE49-F238E27FC236}">
                  <a16:creationId xmlns:a16="http://schemas.microsoft.com/office/drawing/2014/main" id="{8B30F60C-2EFB-4D3B-AE76-C4D58F03CBE4}"/>
                </a:ext>
              </a:extLst>
            </p:cNvPr>
            <p:cNvSpPr/>
            <p:nvPr/>
          </p:nvSpPr>
          <p:spPr bwMode="auto">
            <a:xfrm>
              <a:off x="3849688" y="3517900"/>
              <a:ext cx="223838" cy="28575"/>
            </a:xfrm>
            <a:custGeom>
              <a:avLst/>
              <a:gdLst>
                <a:gd name="T0" fmla="*/ 10 w 141"/>
                <a:gd name="T1" fmla="*/ 0 h 18"/>
                <a:gd name="T2" fmla="*/ 133 w 141"/>
                <a:gd name="T3" fmla="*/ 0 h 18"/>
                <a:gd name="T4" fmla="*/ 141 w 141"/>
                <a:gd name="T5" fmla="*/ 18 h 18"/>
                <a:gd name="T6" fmla="*/ 0 w 141"/>
                <a:gd name="T7" fmla="*/ 18 h 18"/>
                <a:gd name="T8" fmla="*/ 10 w 141"/>
                <a:gd name="T9" fmla="*/ 0 h 18"/>
              </a:gdLst>
              <a:ahLst/>
              <a:cxnLst>
                <a:cxn ang="0">
                  <a:pos x="T0" y="T1"/>
                </a:cxn>
                <a:cxn ang="0">
                  <a:pos x="T2" y="T3"/>
                </a:cxn>
                <a:cxn ang="0">
                  <a:pos x="T4" y="T5"/>
                </a:cxn>
                <a:cxn ang="0">
                  <a:pos x="T6" y="T7"/>
                </a:cxn>
                <a:cxn ang="0">
                  <a:pos x="T8" y="T9"/>
                </a:cxn>
              </a:cxnLst>
              <a:rect l="0" t="0" r="r" b="b"/>
              <a:pathLst>
                <a:path w="141" h="18">
                  <a:moveTo>
                    <a:pt x="10" y="0"/>
                  </a:moveTo>
                  <a:lnTo>
                    <a:pt x="133" y="0"/>
                  </a:lnTo>
                  <a:lnTo>
                    <a:pt x="141" y="18"/>
                  </a:lnTo>
                  <a:lnTo>
                    <a:pt x="0" y="18"/>
                  </a:lnTo>
                  <a:lnTo>
                    <a:pt x="10" y="0"/>
                  </a:lnTo>
                  <a:close/>
                </a:path>
              </a:pathLst>
            </a:custGeom>
            <a:solidFill>
              <a:srgbClr val="004098"/>
            </a:solidFill>
            <a:ln w="9525" cap="flat">
              <a:solidFill>
                <a:srgbClr val="FFFFFF"/>
              </a:solidFill>
              <a:prstDash val="solid"/>
              <a:miter lim="800000"/>
              <a:headEnd/>
              <a:tailEnd/>
            </a:ln>
          </p:spPr>
          <p:txBody>
            <a:bodyPr anchor="ctr"/>
            <a:lstStyle/>
            <a:p>
              <a:pPr algn="ctr"/>
              <a:endParaRPr dirty="0">
                <a:latin typeface="微软雅黑 Light" panose="020B0502040204020203" pitchFamily="34" charset="-122"/>
              </a:endParaRPr>
            </a:p>
          </p:txBody>
        </p:sp>
        <p:sp>
          <p:nvSpPr>
            <p:cNvPr id="137" name="îṧ1íḍè">
              <a:extLst>
                <a:ext uri="{FF2B5EF4-FFF2-40B4-BE49-F238E27FC236}">
                  <a16:creationId xmlns:a16="http://schemas.microsoft.com/office/drawing/2014/main" id="{D15DBE65-F55F-49D9-80A3-77C5BDA6E6FE}"/>
                </a:ext>
              </a:extLst>
            </p:cNvPr>
            <p:cNvSpPr/>
            <p:nvPr/>
          </p:nvSpPr>
          <p:spPr bwMode="auto">
            <a:xfrm>
              <a:off x="3743326" y="3709988"/>
              <a:ext cx="17463" cy="52388"/>
            </a:xfrm>
            <a:custGeom>
              <a:avLst/>
              <a:gdLst>
                <a:gd name="T0" fmla="*/ 0 w 5"/>
                <a:gd name="T1" fmla="*/ 2 h 16"/>
                <a:gd name="T2" fmla="*/ 4 w 5"/>
                <a:gd name="T3" fmla="*/ 0 h 16"/>
                <a:gd name="T4" fmla="*/ 4 w 5"/>
                <a:gd name="T5" fmla="*/ 14 h 16"/>
                <a:gd name="T6" fmla="*/ 4 w 5"/>
                <a:gd name="T7" fmla="*/ 15 h 16"/>
                <a:gd name="T8" fmla="*/ 4 w 5"/>
                <a:gd name="T9" fmla="*/ 15 h 16"/>
                <a:gd name="T10" fmla="*/ 5 w 5"/>
                <a:gd name="T11" fmla="*/ 16 h 16"/>
                <a:gd name="T12" fmla="*/ 5 w 5"/>
                <a:gd name="T13" fmla="*/ 16 h 16"/>
                <a:gd name="T14" fmla="*/ 5 w 5"/>
                <a:gd name="T15" fmla="*/ 16 h 16"/>
                <a:gd name="T16" fmla="*/ 0 w 5"/>
                <a:gd name="T17" fmla="*/ 16 h 16"/>
                <a:gd name="T18" fmla="*/ 0 w 5"/>
                <a:gd name="T19" fmla="*/ 16 h 16"/>
                <a:gd name="T20" fmla="*/ 0 w 5"/>
                <a:gd name="T21" fmla="*/ 16 h 16"/>
                <a:gd name="T22" fmla="*/ 1 w 5"/>
                <a:gd name="T23" fmla="*/ 15 h 16"/>
                <a:gd name="T24" fmla="*/ 1 w 5"/>
                <a:gd name="T25" fmla="*/ 15 h 16"/>
                <a:gd name="T26" fmla="*/ 2 w 5"/>
                <a:gd name="T27" fmla="*/ 15 h 16"/>
                <a:gd name="T28" fmla="*/ 2 w 5"/>
                <a:gd name="T29" fmla="*/ 14 h 16"/>
                <a:gd name="T30" fmla="*/ 2 w 5"/>
                <a:gd name="T31" fmla="*/ 4 h 16"/>
                <a:gd name="T32" fmla="*/ 2 w 5"/>
                <a:gd name="T33" fmla="*/ 3 h 16"/>
                <a:gd name="T34" fmla="*/ 1 w 5"/>
                <a:gd name="T35" fmla="*/ 2 h 16"/>
                <a:gd name="T36" fmla="*/ 1 w 5"/>
                <a:gd name="T37" fmla="*/ 2 h 16"/>
                <a:gd name="T38" fmla="*/ 0 w 5"/>
                <a:gd name="T39" fmla="*/ 2 h 16"/>
                <a:gd name="T40" fmla="*/ 0 w 5"/>
                <a:gd name="T41"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16">
                  <a:moveTo>
                    <a:pt x="0" y="2"/>
                  </a:moveTo>
                  <a:cubicBezTo>
                    <a:pt x="4" y="0"/>
                    <a:pt x="4" y="0"/>
                    <a:pt x="4" y="0"/>
                  </a:cubicBezTo>
                  <a:cubicBezTo>
                    <a:pt x="4" y="14"/>
                    <a:pt x="4" y="14"/>
                    <a:pt x="4" y="14"/>
                  </a:cubicBezTo>
                  <a:cubicBezTo>
                    <a:pt x="4" y="14"/>
                    <a:pt x="4" y="15"/>
                    <a:pt x="4" y="15"/>
                  </a:cubicBezTo>
                  <a:cubicBezTo>
                    <a:pt x="4" y="15"/>
                    <a:pt x="4" y="15"/>
                    <a:pt x="4" y="15"/>
                  </a:cubicBezTo>
                  <a:cubicBezTo>
                    <a:pt x="4" y="15"/>
                    <a:pt x="4" y="16"/>
                    <a:pt x="5" y="16"/>
                  </a:cubicBezTo>
                  <a:cubicBezTo>
                    <a:pt x="5" y="16"/>
                    <a:pt x="5" y="16"/>
                    <a:pt x="5" y="16"/>
                  </a:cubicBezTo>
                  <a:cubicBezTo>
                    <a:pt x="5" y="16"/>
                    <a:pt x="5" y="16"/>
                    <a:pt x="5" y="16"/>
                  </a:cubicBezTo>
                  <a:cubicBezTo>
                    <a:pt x="0" y="16"/>
                    <a:pt x="0" y="16"/>
                    <a:pt x="0" y="16"/>
                  </a:cubicBezTo>
                  <a:cubicBezTo>
                    <a:pt x="0" y="16"/>
                    <a:pt x="0" y="16"/>
                    <a:pt x="0" y="16"/>
                  </a:cubicBezTo>
                  <a:cubicBezTo>
                    <a:pt x="0" y="16"/>
                    <a:pt x="0" y="16"/>
                    <a:pt x="0" y="16"/>
                  </a:cubicBezTo>
                  <a:cubicBezTo>
                    <a:pt x="0" y="16"/>
                    <a:pt x="1" y="16"/>
                    <a:pt x="1" y="15"/>
                  </a:cubicBezTo>
                  <a:cubicBezTo>
                    <a:pt x="1" y="15"/>
                    <a:pt x="1" y="15"/>
                    <a:pt x="1" y="15"/>
                  </a:cubicBezTo>
                  <a:cubicBezTo>
                    <a:pt x="1" y="15"/>
                    <a:pt x="2" y="15"/>
                    <a:pt x="2" y="15"/>
                  </a:cubicBezTo>
                  <a:cubicBezTo>
                    <a:pt x="2" y="15"/>
                    <a:pt x="2" y="14"/>
                    <a:pt x="2" y="14"/>
                  </a:cubicBezTo>
                  <a:cubicBezTo>
                    <a:pt x="2" y="4"/>
                    <a:pt x="2" y="4"/>
                    <a:pt x="2" y="4"/>
                  </a:cubicBezTo>
                  <a:cubicBezTo>
                    <a:pt x="2" y="3"/>
                    <a:pt x="2" y="3"/>
                    <a:pt x="2" y="3"/>
                  </a:cubicBezTo>
                  <a:cubicBezTo>
                    <a:pt x="2" y="2"/>
                    <a:pt x="2" y="2"/>
                    <a:pt x="1" y="2"/>
                  </a:cubicBezTo>
                  <a:cubicBezTo>
                    <a:pt x="1" y="2"/>
                    <a:pt x="1" y="2"/>
                    <a:pt x="1" y="2"/>
                  </a:cubicBezTo>
                  <a:cubicBezTo>
                    <a:pt x="1" y="2"/>
                    <a:pt x="1" y="2"/>
                    <a:pt x="0" y="2"/>
                  </a:cubicBezTo>
                  <a:cubicBezTo>
                    <a:pt x="0" y="2"/>
                    <a:pt x="0" y="2"/>
                    <a:pt x="0"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8" name="ïŝlíḓé">
              <a:extLst>
                <a:ext uri="{FF2B5EF4-FFF2-40B4-BE49-F238E27FC236}">
                  <a16:creationId xmlns:a16="http://schemas.microsoft.com/office/drawing/2014/main" id="{4C42876B-57DB-49AE-B9D0-75B5B93110FA}"/>
                </a:ext>
              </a:extLst>
            </p:cNvPr>
            <p:cNvSpPr/>
            <p:nvPr/>
          </p:nvSpPr>
          <p:spPr bwMode="auto">
            <a:xfrm>
              <a:off x="3776663" y="3709988"/>
              <a:ext cx="30163" cy="52388"/>
            </a:xfrm>
            <a:custGeom>
              <a:avLst/>
              <a:gdLst>
                <a:gd name="T0" fmla="*/ 6 w 9"/>
                <a:gd name="T1" fmla="*/ 10 h 16"/>
                <a:gd name="T2" fmla="*/ 5 w 9"/>
                <a:gd name="T3" fmla="*/ 10 h 16"/>
                <a:gd name="T4" fmla="*/ 4 w 9"/>
                <a:gd name="T5" fmla="*/ 10 h 16"/>
                <a:gd name="T6" fmla="*/ 2 w 9"/>
                <a:gd name="T7" fmla="*/ 10 h 16"/>
                <a:gd name="T8" fmla="*/ 1 w 9"/>
                <a:gd name="T9" fmla="*/ 9 h 16"/>
                <a:gd name="T10" fmla="*/ 1 w 9"/>
                <a:gd name="T11" fmla="*/ 9 h 16"/>
                <a:gd name="T12" fmla="*/ 0 w 9"/>
                <a:gd name="T13" fmla="*/ 7 h 16"/>
                <a:gd name="T14" fmla="*/ 0 w 9"/>
                <a:gd name="T15" fmla="*/ 5 h 16"/>
                <a:gd name="T16" fmla="*/ 0 w 9"/>
                <a:gd name="T17" fmla="*/ 3 h 16"/>
                <a:gd name="T18" fmla="*/ 1 w 9"/>
                <a:gd name="T19" fmla="*/ 2 h 16"/>
                <a:gd name="T20" fmla="*/ 2 w 9"/>
                <a:gd name="T21" fmla="*/ 1 h 16"/>
                <a:gd name="T22" fmla="*/ 3 w 9"/>
                <a:gd name="T23" fmla="*/ 1 h 16"/>
                <a:gd name="T24" fmla="*/ 4 w 9"/>
                <a:gd name="T25" fmla="*/ 0 h 16"/>
                <a:gd name="T26" fmla="*/ 6 w 9"/>
                <a:gd name="T27" fmla="*/ 1 h 16"/>
                <a:gd name="T28" fmla="*/ 7 w 9"/>
                <a:gd name="T29" fmla="*/ 1 h 16"/>
                <a:gd name="T30" fmla="*/ 8 w 9"/>
                <a:gd name="T31" fmla="*/ 2 h 16"/>
                <a:gd name="T32" fmla="*/ 9 w 9"/>
                <a:gd name="T33" fmla="*/ 4 h 16"/>
                <a:gd name="T34" fmla="*/ 9 w 9"/>
                <a:gd name="T35" fmla="*/ 5 h 16"/>
                <a:gd name="T36" fmla="*/ 9 w 9"/>
                <a:gd name="T37" fmla="*/ 7 h 16"/>
                <a:gd name="T38" fmla="*/ 9 w 9"/>
                <a:gd name="T39" fmla="*/ 8 h 16"/>
                <a:gd name="T40" fmla="*/ 9 w 9"/>
                <a:gd name="T41" fmla="*/ 10 h 16"/>
                <a:gd name="T42" fmla="*/ 8 w 9"/>
                <a:gd name="T43" fmla="*/ 11 h 16"/>
                <a:gd name="T44" fmla="*/ 8 w 9"/>
                <a:gd name="T45" fmla="*/ 12 h 16"/>
                <a:gd name="T46" fmla="*/ 7 w 9"/>
                <a:gd name="T47" fmla="*/ 13 h 16"/>
                <a:gd name="T48" fmla="*/ 6 w 9"/>
                <a:gd name="T49" fmla="*/ 14 h 16"/>
                <a:gd name="T50" fmla="*/ 5 w 9"/>
                <a:gd name="T51" fmla="*/ 15 h 16"/>
                <a:gd name="T52" fmla="*/ 3 w 9"/>
                <a:gd name="T53" fmla="*/ 15 h 16"/>
                <a:gd name="T54" fmla="*/ 2 w 9"/>
                <a:gd name="T55" fmla="*/ 16 h 16"/>
                <a:gd name="T56" fmla="*/ 1 w 9"/>
                <a:gd name="T57" fmla="*/ 16 h 16"/>
                <a:gd name="T58" fmla="*/ 0 w 9"/>
                <a:gd name="T59" fmla="*/ 16 h 16"/>
                <a:gd name="T60" fmla="*/ 0 w 9"/>
                <a:gd name="T61" fmla="*/ 16 h 16"/>
                <a:gd name="T62" fmla="*/ 1 w 9"/>
                <a:gd name="T63" fmla="*/ 16 h 16"/>
                <a:gd name="T64" fmla="*/ 1 w 9"/>
                <a:gd name="T65" fmla="*/ 15 h 16"/>
                <a:gd name="T66" fmla="*/ 2 w 9"/>
                <a:gd name="T67" fmla="*/ 15 h 16"/>
                <a:gd name="T68" fmla="*/ 3 w 9"/>
                <a:gd name="T69" fmla="*/ 15 h 16"/>
                <a:gd name="T70" fmla="*/ 4 w 9"/>
                <a:gd name="T71" fmla="*/ 14 h 16"/>
                <a:gd name="T72" fmla="*/ 5 w 9"/>
                <a:gd name="T73" fmla="*/ 13 h 16"/>
                <a:gd name="T74" fmla="*/ 6 w 9"/>
                <a:gd name="T75" fmla="*/ 12 h 16"/>
                <a:gd name="T76" fmla="*/ 6 w 9"/>
                <a:gd name="T77" fmla="*/ 11 h 16"/>
                <a:gd name="T78" fmla="*/ 7 w 9"/>
                <a:gd name="T79" fmla="*/ 9 h 16"/>
                <a:gd name="T80" fmla="*/ 6 w 9"/>
                <a:gd name="T81" fmla="*/ 10 h 16"/>
                <a:gd name="T82" fmla="*/ 2 w 9"/>
                <a:gd name="T83" fmla="*/ 5 h 16"/>
                <a:gd name="T84" fmla="*/ 2 w 9"/>
                <a:gd name="T85" fmla="*/ 7 h 16"/>
                <a:gd name="T86" fmla="*/ 2 w 9"/>
                <a:gd name="T87" fmla="*/ 8 h 16"/>
                <a:gd name="T88" fmla="*/ 3 w 9"/>
                <a:gd name="T89" fmla="*/ 9 h 16"/>
                <a:gd name="T90" fmla="*/ 4 w 9"/>
                <a:gd name="T91" fmla="*/ 9 h 16"/>
                <a:gd name="T92" fmla="*/ 5 w 9"/>
                <a:gd name="T93" fmla="*/ 9 h 16"/>
                <a:gd name="T94" fmla="*/ 6 w 9"/>
                <a:gd name="T95" fmla="*/ 9 h 16"/>
                <a:gd name="T96" fmla="*/ 7 w 9"/>
                <a:gd name="T97" fmla="*/ 9 h 16"/>
                <a:gd name="T98" fmla="*/ 7 w 9"/>
                <a:gd name="T99" fmla="*/ 8 h 16"/>
                <a:gd name="T100" fmla="*/ 7 w 9"/>
                <a:gd name="T101" fmla="*/ 7 h 16"/>
                <a:gd name="T102" fmla="*/ 7 w 9"/>
                <a:gd name="T103" fmla="*/ 5 h 16"/>
                <a:gd name="T104" fmla="*/ 7 w 9"/>
                <a:gd name="T105" fmla="*/ 4 h 16"/>
                <a:gd name="T106" fmla="*/ 7 w 9"/>
                <a:gd name="T107" fmla="*/ 3 h 16"/>
                <a:gd name="T108" fmla="*/ 6 w 9"/>
                <a:gd name="T109" fmla="*/ 2 h 16"/>
                <a:gd name="T110" fmla="*/ 5 w 9"/>
                <a:gd name="T111" fmla="*/ 1 h 16"/>
                <a:gd name="T112" fmla="*/ 4 w 9"/>
                <a:gd name="T113" fmla="*/ 1 h 16"/>
                <a:gd name="T114" fmla="*/ 3 w 9"/>
                <a:gd name="T115" fmla="*/ 1 h 16"/>
                <a:gd name="T116" fmla="*/ 2 w 9"/>
                <a:gd name="T117" fmla="*/ 2 h 16"/>
                <a:gd name="T118" fmla="*/ 2 w 9"/>
                <a:gd name="T119" fmla="*/ 3 h 16"/>
                <a:gd name="T120" fmla="*/ 2 w 9"/>
                <a:gd name="T121" fmla="*/ 4 h 16"/>
                <a:gd name="T122" fmla="*/ 2 w 9"/>
                <a:gd name="T123"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 h="16">
                  <a:moveTo>
                    <a:pt x="6" y="10"/>
                  </a:moveTo>
                  <a:cubicBezTo>
                    <a:pt x="6" y="10"/>
                    <a:pt x="6" y="10"/>
                    <a:pt x="5" y="10"/>
                  </a:cubicBezTo>
                  <a:cubicBezTo>
                    <a:pt x="5" y="10"/>
                    <a:pt x="4" y="10"/>
                    <a:pt x="4" y="10"/>
                  </a:cubicBezTo>
                  <a:cubicBezTo>
                    <a:pt x="3" y="10"/>
                    <a:pt x="3" y="10"/>
                    <a:pt x="2" y="10"/>
                  </a:cubicBezTo>
                  <a:cubicBezTo>
                    <a:pt x="2" y="10"/>
                    <a:pt x="2" y="10"/>
                    <a:pt x="1" y="9"/>
                  </a:cubicBezTo>
                  <a:cubicBezTo>
                    <a:pt x="1" y="9"/>
                    <a:pt x="1" y="9"/>
                    <a:pt x="1" y="9"/>
                  </a:cubicBezTo>
                  <a:cubicBezTo>
                    <a:pt x="0" y="8"/>
                    <a:pt x="0" y="8"/>
                    <a:pt x="0" y="7"/>
                  </a:cubicBezTo>
                  <a:cubicBezTo>
                    <a:pt x="0" y="7"/>
                    <a:pt x="0" y="6"/>
                    <a:pt x="0" y="5"/>
                  </a:cubicBezTo>
                  <a:cubicBezTo>
                    <a:pt x="0" y="5"/>
                    <a:pt x="0" y="4"/>
                    <a:pt x="0" y="3"/>
                  </a:cubicBezTo>
                  <a:cubicBezTo>
                    <a:pt x="1" y="3"/>
                    <a:pt x="1" y="2"/>
                    <a:pt x="1" y="2"/>
                  </a:cubicBezTo>
                  <a:cubicBezTo>
                    <a:pt x="1" y="2"/>
                    <a:pt x="1" y="2"/>
                    <a:pt x="2" y="1"/>
                  </a:cubicBezTo>
                  <a:cubicBezTo>
                    <a:pt x="2" y="1"/>
                    <a:pt x="2" y="1"/>
                    <a:pt x="3" y="1"/>
                  </a:cubicBezTo>
                  <a:cubicBezTo>
                    <a:pt x="3" y="0"/>
                    <a:pt x="4" y="0"/>
                    <a:pt x="4" y="0"/>
                  </a:cubicBezTo>
                  <a:cubicBezTo>
                    <a:pt x="5" y="0"/>
                    <a:pt x="6" y="0"/>
                    <a:pt x="6" y="1"/>
                  </a:cubicBezTo>
                  <a:cubicBezTo>
                    <a:pt x="7" y="1"/>
                    <a:pt x="7" y="1"/>
                    <a:pt x="7" y="1"/>
                  </a:cubicBezTo>
                  <a:cubicBezTo>
                    <a:pt x="8" y="2"/>
                    <a:pt x="8" y="2"/>
                    <a:pt x="8" y="2"/>
                  </a:cubicBezTo>
                  <a:cubicBezTo>
                    <a:pt x="8" y="3"/>
                    <a:pt x="9" y="3"/>
                    <a:pt x="9" y="4"/>
                  </a:cubicBezTo>
                  <a:cubicBezTo>
                    <a:pt x="9" y="4"/>
                    <a:pt x="9" y="5"/>
                    <a:pt x="9" y="5"/>
                  </a:cubicBezTo>
                  <a:cubicBezTo>
                    <a:pt x="9" y="6"/>
                    <a:pt x="9" y="6"/>
                    <a:pt x="9" y="7"/>
                  </a:cubicBezTo>
                  <a:cubicBezTo>
                    <a:pt x="9" y="7"/>
                    <a:pt x="9" y="8"/>
                    <a:pt x="9" y="8"/>
                  </a:cubicBezTo>
                  <a:cubicBezTo>
                    <a:pt x="9" y="9"/>
                    <a:pt x="9" y="9"/>
                    <a:pt x="9" y="10"/>
                  </a:cubicBezTo>
                  <a:cubicBezTo>
                    <a:pt x="9" y="10"/>
                    <a:pt x="8" y="11"/>
                    <a:pt x="8" y="11"/>
                  </a:cubicBezTo>
                  <a:cubicBezTo>
                    <a:pt x="8" y="11"/>
                    <a:pt x="8" y="12"/>
                    <a:pt x="8" y="12"/>
                  </a:cubicBezTo>
                  <a:cubicBezTo>
                    <a:pt x="8" y="12"/>
                    <a:pt x="7" y="13"/>
                    <a:pt x="7" y="13"/>
                  </a:cubicBezTo>
                  <a:cubicBezTo>
                    <a:pt x="7" y="13"/>
                    <a:pt x="6" y="14"/>
                    <a:pt x="6" y="14"/>
                  </a:cubicBezTo>
                  <a:cubicBezTo>
                    <a:pt x="5" y="14"/>
                    <a:pt x="5" y="15"/>
                    <a:pt x="5" y="15"/>
                  </a:cubicBezTo>
                  <a:cubicBezTo>
                    <a:pt x="4" y="15"/>
                    <a:pt x="4" y="15"/>
                    <a:pt x="3" y="15"/>
                  </a:cubicBezTo>
                  <a:cubicBezTo>
                    <a:pt x="3" y="16"/>
                    <a:pt x="3" y="16"/>
                    <a:pt x="2" y="16"/>
                  </a:cubicBezTo>
                  <a:cubicBezTo>
                    <a:pt x="2" y="16"/>
                    <a:pt x="1" y="16"/>
                    <a:pt x="1" y="16"/>
                  </a:cubicBezTo>
                  <a:cubicBezTo>
                    <a:pt x="0" y="16"/>
                    <a:pt x="0" y="16"/>
                    <a:pt x="0" y="16"/>
                  </a:cubicBezTo>
                  <a:cubicBezTo>
                    <a:pt x="0" y="16"/>
                    <a:pt x="0" y="16"/>
                    <a:pt x="0" y="16"/>
                  </a:cubicBezTo>
                  <a:cubicBezTo>
                    <a:pt x="0" y="16"/>
                    <a:pt x="1" y="16"/>
                    <a:pt x="1" y="16"/>
                  </a:cubicBezTo>
                  <a:cubicBezTo>
                    <a:pt x="1" y="15"/>
                    <a:pt x="1" y="15"/>
                    <a:pt x="1" y="15"/>
                  </a:cubicBezTo>
                  <a:cubicBezTo>
                    <a:pt x="2" y="15"/>
                    <a:pt x="2" y="15"/>
                    <a:pt x="2" y="15"/>
                  </a:cubicBezTo>
                  <a:cubicBezTo>
                    <a:pt x="2" y="15"/>
                    <a:pt x="3" y="15"/>
                    <a:pt x="3" y="15"/>
                  </a:cubicBezTo>
                  <a:cubicBezTo>
                    <a:pt x="3" y="15"/>
                    <a:pt x="4" y="14"/>
                    <a:pt x="4" y="14"/>
                  </a:cubicBezTo>
                  <a:cubicBezTo>
                    <a:pt x="4" y="14"/>
                    <a:pt x="5" y="13"/>
                    <a:pt x="5" y="13"/>
                  </a:cubicBezTo>
                  <a:cubicBezTo>
                    <a:pt x="5" y="13"/>
                    <a:pt x="6" y="12"/>
                    <a:pt x="6" y="12"/>
                  </a:cubicBezTo>
                  <a:cubicBezTo>
                    <a:pt x="6" y="11"/>
                    <a:pt x="6" y="11"/>
                    <a:pt x="6" y="11"/>
                  </a:cubicBezTo>
                  <a:cubicBezTo>
                    <a:pt x="7" y="9"/>
                    <a:pt x="7" y="9"/>
                    <a:pt x="7" y="9"/>
                  </a:cubicBezTo>
                  <a:cubicBezTo>
                    <a:pt x="7" y="9"/>
                    <a:pt x="6" y="10"/>
                    <a:pt x="6" y="10"/>
                  </a:cubicBezTo>
                  <a:close/>
                  <a:moveTo>
                    <a:pt x="2" y="5"/>
                  </a:moveTo>
                  <a:cubicBezTo>
                    <a:pt x="2" y="6"/>
                    <a:pt x="2" y="6"/>
                    <a:pt x="2" y="7"/>
                  </a:cubicBezTo>
                  <a:cubicBezTo>
                    <a:pt x="2" y="7"/>
                    <a:pt x="2" y="7"/>
                    <a:pt x="2" y="8"/>
                  </a:cubicBezTo>
                  <a:cubicBezTo>
                    <a:pt x="2" y="8"/>
                    <a:pt x="3" y="9"/>
                    <a:pt x="3" y="9"/>
                  </a:cubicBezTo>
                  <a:cubicBezTo>
                    <a:pt x="3" y="9"/>
                    <a:pt x="4" y="9"/>
                    <a:pt x="4" y="9"/>
                  </a:cubicBezTo>
                  <a:cubicBezTo>
                    <a:pt x="4" y="9"/>
                    <a:pt x="5" y="9"/>
                    <a:pt x="5" y="9"/>
                  </a:cubicBezTo>
                  <a:cubicBezTo>
                    <a:pt x="5" y="9"/>
                    <a:pt x="6" y="9"/>
                    <a:pt x="6" y="9"/>
                  </a:cubicBezTo>
                  <a:cubicBezTo>
                    <a:pt x="6" y="9"/>
                    <a:pt x="6" y="9"/>
                    <a:pt x="7" y="9"/>
                  </a:cubicBezTo>
                  <a:cubicBezTo>
                    <a:pt x="7" y="9"/>
                    <a:pt x="7" y="9"/>
                    <a:pt x="7" y="8"/>
                  </a:cubicBezTo>
                  <a:cubicBezTo>
                    <a:pt x="7" y="8"/>
                    <a:pt x="7" y="8"/>
                    <a:pt x="7" y="7"/>
                  </a:cubicBezTo>
                  <a:cubicBezTo>
                    <a:pt x="7" y="7"/>
                    <a:pt x="7" y="6"/>
                    <a:pt x="7" y="5"/>
                  </a:cubicBezTo>
                  <a:cubicBezTo>
                    <a:pt x="7" y="5"/>
                    <a:pt x="7" y="4"/>
                    <a:pt x="7" y="4"/>
                  </a:cubicBezTo>
                  <a:cubicBezTo>
                    <a:pt x="7" y="4"/>
                    <a:pt x="7" y="3"/>
                    <a:pt x="7" y="3"/>
                  </a:cubicBezTo>
                  <a:cubicBezTo>
                    <a:pt x="7" y="3"/>
                    <a:pt x="6" y="2"/>
                    <a:pt x="6" y="2"/>
                  </a:cubicBezTo>
                  <a:cubicBezTo>
                    <a:pt x="6" y="2"/>
                    <a:pt x="6" y="1"/>
                    <a:pt x="5" y="1"/>
                  </a:cubicBezTo>
                  <a:cubicBezTo>
                    <a:pt x="5" y="1"/>
                    <a:pt x="5" y="1"/>
                    <a:pt x="4" y="1"/>
                  </a:cubicBezTo>
                  <a:cubicBezTo>
                    <a:pt x="4" y="1"/>
                    <a:pt x="3" y="1"/>
                    <a:pt x="3" y="1"/>
                  </a:cubicBezTo>
                  <a:cubicBezTo>
                    <a:pt x="3" y="1"/>
                    <a:pt x="3" y="2"/>
                    <a:pt x="2" y="2"/>
                  </a:cubicBezTo>
                  <a:cubicBezTo>
                    <a:pt x="2" y="2"/>
                    <a:pt x="2" y="2"/>
                    <a:pt x="2" y="3"/>
                  </a:cubicBezTo>
                  <a:cubicBezTo>
                    <a:pt x="2" y="3"/>
                    <a:pt x="2" y="3"/>
                    <a:pt x="2" y="4"/>
                  </a:cubicBezTo>
                  <a:cubicBezTo>
                    <a:pt x="2" y="4"/>
                    <a:pt x="2" y="5"/>
                    <a:pt x="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39" name="iṡľîde">
              <a:extLst>
                <a:ext uri="{FF2B5EF4-FFF2-40B4-BE49-F238E27FC236}">
                  <a16:creationId xmlns:a16="http://schemas.microsoft.com/office/drawing/2014/main" id="{9A50463A-5EFC-4F35-A2FF-0439722E47E0}"/>
                </a:ext>
              </a:extLst>
            </p:cNvPr>
            <p:cNvSpPr/>
            <p:nvPr/>
          </p:nvSpPr>
          <p:spPr bwMode="auto">
            <a:xfrm>
              <a:off x="3816351" y="3709988"/>
              <a:ext cx="30163" cy="52388"/>
            </a:xfrm>
            <a:custGeom>
              <a:avLst/>
              <a:gdLst>
                <a:gd name="T0" fmla="*/ 4 w 9"/>
                <a:gd name="T1" fmla="*/ 0 h 16"/>
                <a:gd name="T2" fmla="*/ 9 w 9"/>
                <a:gd name="T3" fmla="*/ 0 h 16"/>
                <a:gd name="T4" fmla="*/ 8 w 9"/>
                <a:gd name="T5" fmla="*/ 2 h 16"/>
                <a:gd name="T6" fmla="*/ 4 w 9"/>
                <a:gd name="T7" fmla="*/ 2 h 16"/>
                <a:gd name="T8" fmla="*/ 3 w 9"/>
                <a:gd name="T9" fmla="*/ 4 h 16"/>
                <a:gd name="T10" fmla="*/ 4 w 9"/>
                <a:gd name="T11" fmla="*/ 5 h 16"/>
                <a:gd name="T12" fmla="*/ 5 w 9"/>
                <a:gd name="T13" fmla="*/ 5 h 16"/>
                <a:gd name="T14" fmla="*/ 6 w 9"/>
                <a:gd name="T15" fmla="*/ 6 h 16"/>
                <a:gd name="T16" fmla="*/ 7 w 9"/>
                <a:gd name="T17" fmla="*/ 7 h 16"/>
                <a:gd name="T18" fmla="*/ 8 w 9"/>
                <a:gd name="T19" fmla="*/ 8 h 16"/>
                <a:gd name="T20" fmla="*/ 9 w 9"/>
                <a:gd name="T21" fmla="*/ 9 h 16"/>
                <a:gd name="T22" fmla="*/ 9 w 9"/>
                <a:gd name="T23" fmla="*/ 10 h 16"/>
                <a:gd name="T24" fmla="*/ 8 w 9"/>
                <a:gd name="T25" fmla="*/ 12 h 16"/>
                <a:gd name="T26" fmla="*/ 8 w 9"/>
                <a:gd name="T27" fmla="*/ 13 h 16"/>
                <a:gd name="T28" fmla="*/ 7 w 9"/>
                <a:gd name="T29" fmla="*/ 14 h 16"/>
                <a:gd name="T30" fmla="*/ 6 w 9"/>
                <a:gd name="T31" fmla="*/ 15 h 16"/>
                <a:gd name="T32" fmla="*/ 5 w 9"/>
                <a:gd name="T33" fmla="*/ 16 h 16"/>
                <a:gd name="T34" fmla="*/ 3 w 9"/>
                <a:gd name="T35" fmla="*/ 16 h 16"/>
                <a:gd name="T36" fmla="*/ 2 w 9"/>
                <a:gd name="T37" fmla="*/ 16 h 16"/>
                <a:gd name="T38" fmla="*/ 1 w 9"/>
                <a:gd name="T39" fmla="*/ 16 h 16"/>
                <a:gd name="T40" fmla="*/ 1 w 9"/>
                <a:gd name="T41" fmla="*/ 15 h 16"/>
                <a:gd name="T42" fmla="*/ 0 w 9"/>
                <a:gd name="T43" fmla="*/ 15 h 16"/>
                <a:gd name="T44" fmla="*/ 0 w 9"/>
                <a:gd name="T45" fmla="*/ 14 h 16"/>
                <a:gd name="T46" fmla="*/ 1 w 9"/>
                <a:gd name="T47" fmla="*/ 14 h 16"/>
                <a:gd name="T48" fmla="*/ 1 w 9"/>
                <a:gd name="T49" fmla="*/ 14 h 16"/>
                <a:gd name="T50" fmla="*/ 1 w 9"/>
                <a:gd name="T51" fmla="*/ 14 h 16"/>
                <a:gd name="T52" fmla="*/ 2 w 9"/>
                <a:gd name="T53" fmla="*/ 14 h 16"/>
                <a:gd name="T54" fmla="*/ 3 w 9"/>
                <a:gd name="T55" fmla="*/ 15 h 16"/>
                <a:gd name="T56" fmla="*/ 4 w 9"/>
                <a:gd name="T57" fmla="*/ 15 h 16"/>
                <a:gd name="T58" fmla="*/ 5 w 9"/>
                <a:gd name="T59" fmla="*/ 15 h 16"/>
                <a:gd name="T60" fmla="*/ 6 w 9"/>
                <a:gd name="T61" fmla="*/ 14 h 16"/>
                <a:gd name="T62" fmla="*/ 7 w 9"/>
                <a:gd name="T63" fmla="*/ 13 h 16"/>
                <a:gd name="T64" fmla="*/ 7 w 9"/>
                <a:gd name="T65" fmla="*/ 12 h 16"/>
                <a:gd name="T66" fmla="*/ 7 w 9"/>
                <a:gd name="T67" fmla="*/ 11 h 16"/>
                <a:gd name="T68" fmla="*/ 7 w 9"/>
                <a:gd name="T69" fmla="*/ 9 h 16"/>
                <a:gd name="T70" fmla="*/ 6 w 9"/>
                <a:gd name="T71" fmla="*/ 8 h 16"/>
                <a:gd name="T72" fmla="*/ 5 w 9"/>
                <a:gd name="T73" fmla="*/ 7 h 16"/>
                <a:gd name="T74" fmla="*/ 4 w 9"/>
                <a:gd name="T75" fmla="*/ 7 h 16"/>
                <a:gd name="T76" fmla="*/ 3 w 9"/>
                <a:gd name="T77" fmla="*/ 6 h 16"/>
                <a:gd name="T78" fmla="*/ 2 w 9"/>
                <a:gd name="T79" fmla="*/ 6 h 16"/>
                <a:gd name="T80" fmla="*/ 1 w 9"/>
                <a:gd name="T81" fmla="*/ 6 h 16"/>
                <a:gd name="T82" fmla="*/ 1 w 9"/>
                <a:gd name="T83" fmla="*/ 6 h 16"/>
                <a:gd name="T84" fmla="*/ 1 w 9"/>
                <a:gd name="T85" fmla="*/ 5 h 16"/>
                <a:gd name="T86" fmla="*/ 4 w 9"/>
                <a:gd name="T8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16">
                  <a:moveTo>
                    <a:pt x="4" y="0"/>
                  </a:moveTo>
                  <a:cubicBezTo>
                    <a:pt x="9" y="0"/>
                    <a:pt x="9" y="0"/>
                    <a:pt x="9" y="0"/>
                  </a:cubicBezTo>
                  <a:cubicBezTo>
                    <a:pt x="8" y="2"/>
                    <a:pt x="8" y="2"/>
                    <a:pt x="8" y="2"/>
                  </a:cubicBezTo>
                  <a:cubicBezTo>
                    <a:pt x="4" y="2"/>
                    <a:pt x="4" y="2"/>
                    <a:pt x="4" y="2"/>
                  </a:cubicBezTo>
                  <a:cubicBezTo>
                    <a:pt x="3" y="4"/>
                    <a:pt x="3" y="4"/>
                    <a:pt x="3" y="4"/>
                  </a:cubicBezTo>
                  <a:cubicBezTo>
                    <a:pt x="3" y="4"/>
                    <a:pt x="4" y="5"/>
                    <a:pt x="4" y="5"/>
                  </a:cubicBezTo>
                  <a:cubicBezTo>
                    <a:pt x="5" y="5"/>
                    <a:pt x="5" y="5"/>
                    <a:pt x="5" y="5"/>
                  </a:cubicBezTo>
                  <a:cubicBezTo>
                    <a:pt x="6" y="5"/>
                    <a:pt x="6" y="5"/>
                    <a:pt x="6" y="6"/>
                  </a:cubicBezTo>
                  <a:cubicBezTo>
                    <a:pt x="7" y="6"/>
                    <a:pt x="7" y="6"/>
                    <a:pt x="7" y="7"/>
                  </a:cubicBezTo>
                  <a:cubicBezTo>
                    <a:pt x="8" y="7"/>
                    <a:pt x="8" y="7"/>
                    <a:pt x="8" y="8"/>
                  </a:cubicBezTo>
                  <a:cubicBezTo>
                    <a:pt x="8" y="8"/>
                    <a:pt x="9" y="9"/>
                    <a:pt x="9" y="9"/>
                  </a:cubicBezTo>
                  <a:cubicBezTo>
                    <a:pt x="9" y="9"/>
                    <a:pt x="9" y="10"/>
                    <a:pt x="9" y="10"/>
                  </a:cubicBezTo>
                  <a:cubicBezTo>
                    <a:pt x="9" y="11"/>
                    <a:pt x="9" y="11"/>
                    <a:pt x="8" y="12"/>
                  </a:cubicBezTo>
                  <a:cubicBezTo>
                    <a:pt x="8" y="12"/>
                    <a:pt x="8" y="13"/>
                    <a:pt x="8" y="13"/>
                  </a:cubicBezTo>
                  <a:cubicBezTo>
                    <a:pt x="8" y="13"/>
                    <a:pt x="8" y="14"/>
                    <a:pt x="7" y="14"/>
                  </a:cubicBezTo>
                  <a:cubicBezTo>
                    <a:pt x="7" y="14"/>
                    <a:pt x="7" y="15"/>
                    <a:pt x="6" y="15"/>
                  </a:cubicBezTo>
                  <a:cubicBezTo>
                    <a:pt x="6" y="15"/>
                    <a:pt x="5" y="15"/>
                    <a:pt x="5" y="16"/>
                  </a:cubicBezTo>
                  <a:cubicBezTo>
                    <a:pt x="4" y="16"/>
                    <a:pt x="4" y="16"/>
                    <a:pt x="3" y="16"/>
                  </a:cubicBezTo>
                  <a:cubicBezTo>
                    <a:pt x="3" y="16"/>
                    <a:pt x="2" y="16"/>
                    <a:pt x="2" y="16"/>
                  </a:cubicBezTo>
                  <a:cubicBezTo>
                    <a:pt x="2" y="16"/>
                    <a:pt x="1" y="16"/>
                    <a:pt x="1" y="16"/>
                  </a:cubicBezTo>
                  <a:cubicBezTo>
                    <a:pt x="1" y="15"/>
                    <a:pt x="1" y="15"/>
                    <a:pt x="1" y="15"/>
                  </a:cubicBezTo>
                  <a:cubicBezTo>
                    <a:pt x="0" y="15"/>
                    <a:pt x="0" y="15"/>
                    <a:pt x="0" y="15"/>
                  </a:cubicBezTo>
                  <a:cubicBezTo>
                    <a:pt x="0" y="14"/>
                    <a:pt x="0" y="14"/>
                    <a:pt x="0" y="14"/>
                  </a:cubicBezTo>
                  <a:cubicBezTo>
                    <a:pt x="0" y="14"/>
                    <a:pt x="1" y="14"/>
                    <a:pt x="1" y="14"/>
                  </a:cubicBezTo>
                  <a:cubicBezTo>
                    <a:pt x="1" y="14"/>
                    <a:pt x="1" y="14"/>
                    <a:pt x="1" y="14"/>
                  </a:cubicBezTo>
                  <a:cubicBezTo>
                    <a:pt x="1" y="14"/>
                    <a:pt x="1" y="14"/>
                    <a:pt x="1" y="14"/>
                  </a:cubicBezTo>
                  <a:cubicBezTo>
                    <a:pt x="2" y="14"/>
                    <a:pt x="2" y="14"/>
                    <a:pt x="2" y="14"/>
                  </a:cubicBezTo>
                  <a:cubicBezTo>
                    <a:pt x="2" y="14"/>
                    <a:pt x="3" y="15"/>
                    <a:pt x="3" y="15"/>
                  </a:cubicBezTo>
                  <a:cubicBezTo>
                    <a:pt x="3" y="15"/>
                    <a:pt x="4" y="15"/>
                    <a:pt x="4" y="15"/>
                  </a:cubicBezTo>
                  <a:cubicBezTo>
                    <a:pt x="4" y="15"/>
                    <a:pt x="5" y="15"/>
                    <a:pt x="5" y="15"/>
                  </a:cubicBezTo>
                  <a:cubicBezTo>
                    <a:pt x="5" y="15"/>
                    <a:pt x="5" y="15"/>
                    <a:pt x="6" y="14"/>
                  </a:cubicBezTo>
                  <a:cubicBezTo>
                    <a:pt x="6" y="14"/>
                    <a:pt x="7" y="14"/>
                    <a:pt x="7" y="13"/>
                  </a:cubicBezTo>
                  <a:cubicBezTo>
                    <a:pt x="7" y="13"/>
                    <a:pt x="7" y="12"/>
                    <a:pt x="7" y="12"/>
                  </a:cubicBezTo>
                  <a:cubicBezTo>
                    <a:pt x="7" y="12"/>
                    <a:pt x="7" y="11"/>
                    <a:pt x="7" y="11"/>
                  </a:cubicBezTo>
                  <a:cubicBezTo>
                    <a:pt x="7" y="10"/>
                    <a:pt x="7" y="10"/>
                    <a:pt x="7" y="9"/>
                  </a:cubicBezTo>
                  <a:cubicBezTo>
                    <a:pt x="7" y="9"/>
                    <a:pt x="6" y="8"/>
                    <a:pt x="6" y="8"/>
                  </a:cubicBezTo>
                  <a:cubicBezTo>
                    <a:pt x="6" y="8"/>
                    <a:pt x="5" y="7"/>
                    <a:pt x="5" y="7"/>
                  </a:cubicBezTo>
                  <a:cubicBezTo>
                    <a:pt x="5" y="7"/>
                    <a:pt x="4" y="7"/>
                    <a:pt x="4" y="7"/>
                  </a:cubicBezTo>
                  <a:cubicBezTo>
                    <a:pt x="4" y="6"/>
                    <a:pt x="3" y="6"/>
                    <a:pt x="3" y="6"/>
                  </a:cubicBezTo>
                  <a:cubicBezTo>
                    <a:pt x="3" y="6"/>
                    <a:pt x="2" y="6"/>
                    <a:pt x="2" y="6"/>
                  </a:cubicBezTo>
                  <a:cubicBezTo>
                    <a:pt x="1" y="6"/>
                    <a:pt x="1" y="6"/>
                    <a:pt x="1" y="6"/>
                  </a:cubicBezTo>
                  <a:cubicBezTo>
                    <a:pt x="1" y="6"/>
                    <a:pt x="1" y="6"/>
                    <a:pt x="1" y="6"/>
                  </a:cubicBezTo>
                  <a:cubicBezTo>
                    <a:pt x="1" y="5"/>
                    <a:pt x="1" y="5"/>
                    <a:pt x="1" y="5"/>
                  </a:cubicBezTo>
                  <a:lnTo>
                    <a:pt x="4"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0" name="îşliḑe">
              <a:extLst>
                <a:ext uri="{FF2B5EF4-FFF2-40B4-BE49-F238E27FC236}">
                  <a16:creationId xmlns:a16="http://schemas.microsoft.com/office/drawing/2014/main" id="{D0DFD5DB-633B-4582-9052-1925EB582C41}"/>
                </a:ext>
              </a:extLst>
            </p:cNvPr>
            <p:cNvSpPr/>
            <p:nvPr/>
          </p:nvSpPr>
          <p:spPr bwMode="auto">
            <a:xfrm>
              <a:off x="3856038" y="3709988"/>
              <a:ext cx="33338" cy="52388"/>
            </a:xfrm>
            <a:custGeom>
              <a:avLst/>
              <a:gdLst>
                <a:gd name="T0" fmla="*/ 0 w 10"/>
                <a:gd name="T1" fmla="*/ 16 h 16"/>
                <a:gd name="T2" fmla="*/ 0 w 10"/>
                <a:gd name="T3" fmla="*/ 16 h 16"/>
                <a:gd name="T4" fmla="*/ 2 w 10"/>
                <a:gd name="T5" fmla="*/ 14 h 16"/>
                <a:gd name="T6" fmla="*/ 4 w 10"/>
                <a:gd name="T7" fmla="*/ 12 h 16"/>
                <a:gd name="T8" fmla="*/ 5 w 10"/>
                <a:gd name="T9" fmla="*/ 10 h 16"/>
                <a:gd name="T10" fmla="*/ 6 w 10"/>
                <a:gd name="T11" fmla="*/ 9 h 16"/>
                <a:gd name="T12" fmla="*/ 7 w 10"/>
                <a:gd name="T13" fmla="*/ 8 h 16"/>
                <a:gd name="T14" fmla="*/ 7 w 10"/>
                <a:gd name="T15" fmla="*/ 7 h 16"/>
                <a:gd name="T16" fmla="*/ 7 w 10"/>
                <a:gd name="T17" fmla="*/ 6 h 16"/>
                <a:gd name="T18" fmla="*/ 7 w 10"/>
                <a:gd name="T19" fmla="*/ 4 h 16"/>
                <a:gd name="T20" fmla="*/ 6 w 10"/>
                <a:gd name="T21" fmla="*/ 3 h 16"/>
                <a:gd name="T22" fmla="*/ 5 w 10"/>
                <a:gd name="T23" fmla="*/ 2 h 16"/>
                <a:gd name="T24" fmla="*/ 4 w 10"/>
                <a:gd name="T25" fmla="*/ 2 h 16"/>
                <a:gd name="T26" fmla="*/ 3 w 10"/>
                <a:gd name="T27" fmla="*/ 2 h 16"/>
                <a:gd name="T28" fmla="*/ 2 w 10"/>
                <a:gd name="T29" fmla="*/ 3 h 16"/>
                <a:gd name="T30" fmla="*/ 1 w 10"/>
                <a:gd name="T31" fmla="*/ 3 h 16"/>
                <a:gd name="T32" fmla="*/ 1 w 10"/>
                <a:gd name="T33" fmla="*/ 4 h 16"/>
                <a:gd name="T34" fmla="*/ 0 w 10"/>
                <a:gd name="T35" fmla="*/ 4 h 16"/>
                <a:gd name="T36" fmla="*/ 1 w 10"/>
                <a:gd name="T37" fmla="*/ 3 h 16"/>
                <a:gd name="T38" fmla="*/ 1 w 10"/>
                <a:gd name="T39" fmla="*/ 2 h 16"/>
                <a:gd name="T40" fmla="*/ 2 w 10"/>
                <a:gd name="T41" fmla="*/ 1 h 16"/>
                <a:gd name="T42" fmla="*/ 3 w 10"/>
                <a:gd name="T43" fmla="*/ 0 h 16"/>
                <a:gd name="T44" fmla="*/ 4 w 10"/>
                <a:gd name="T45" fmla="*/ 0 h 16"/>
                <a:gd name="T46" fmla="*/ 6 w 10"/>
                <a:gd name="T47" fmla="*/ 0 h 16"/>
                <a:gd name="T48" fmla="*/ 7 w 10"/>
                <a:gd name="T49" fmla="*/ 1 h 16"/>
                <a:gd name="T50" fmla="*/ 8 w 10"/>
                <a:gd name="T51" fmla="*/ 1 h 16"/>
                <a:gd name="T52" fmla="*/ 8 w 10"/>
                <a:gd name="T53" fmla="*/ 2 h 16"/>
                <a:gd name="T54" fmla="*/ 9 w 10"/>
                <a:gd name="T55" fmla="*/ 4 h 16"/>
                <a:gd name="T56" fmla="*/ 9 w 10"/>
                <a:gd name="T57" fmla="*/ 5 h 16"/>
                <a:gd name="T58" fmla="*/ 9 w 10"/>
                <a:gd name="T59" fmla="*/ 6 h 16"/>
                <a:gd name="T60" fmla="*/ 8 w 10"/>
                <a:gd name="T61" fmla="*/ 7 h 16"/>
                <a:gd name="T62" fmla="*/ 8 w 10"/>
                <a:gd name="T63" fmla="*/ 8 h 16"/>
                <a:gd name="T64" fmla="*/ 7 w 10"/>
                <a:gd name="T65" fmla="*/ 9 h 16"/>
                <a:gd name="T66" fmla="*/ 6 w 10"/>
                <a:gd name="T67" fmla="*/ 10 h 16"/>
                <a:gd name="T68" fmla="*/ 4 w 10"/>
                <a:gd name="T69" fmla="*/ 12 h 16"/>
                <a:gd name="T70" fmla="*/ 2 w 10"/>
                <a:gd name="T71" fmla="*/ 14 h 16"/>
                <a:gd name="T72" fmla="*/ 6 w 10"/>
                <a:gd name="T73" fmla="*/ 14 h 16"/>
                <a:gd name="T74" fmla="*/ 7 w 10"/>
                <a:gd name="T75" fmla="*/ 14 h 16"/>
                <a:gd name="T76" fmla="*/ 8 w 10"/>
                <a:gd name="T77" fmla="*/ 14 h 16"/>
                <a:gd name="T78" fmla="*/ 9 w 10"/>
                <a:gd name="T79" fmla="*/ 14 h 16"/>
                <a:gd name="T80" fmla="*/ 9 w 10"/>
                <a:gd name="T81" fmla="*/ 14 h 16"/>
                <a:gd name="T82" fmla="*/ 9 w 10"/>
                <a:gd name="T83" fmla="*/ 13 h 16"/>
                <a:gd name="T84" fmla="*/ 10 w 10"/>
                <a:gd name="T85" fmla="*/ 13 h 16"/>
                <a:gd name="T86" fmla="*/ 9 w 10"/>
                <a:gd name="T87" fmla="*/ 14 h 16"/>
                <a:gd name="T88" fmla="*/ 9 w 10"/>
                <a:gd name="T89" fmla="*/ 15 h 16"/>
                <a:gd name="T90" fmla="*/ 9 w 10"/>
                <a:gd name="T91" fmla="*/ 16 h 16"/>
                <a:gd name="T92" fmla="*/ 0 w 10"/>
                <a:gd name="T9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 h="16">
                  <a:moveTo>
                    <a:pt x="0" y="16"/>
                  </a:moveTo>
                  <a:cubicBezTo>
                    <a:pt x="0" y="16"/>
                    <a:pt x="0" y="16"/>
                    <a:pt x="0" y="16"/>
                  </a:cubicBezTo>
                  <a:cubicBezTo>
                    <a:pt x="1" y="15"/>
                    <a:pt x="2" y="14"/>
                    <a:pt x="2" y="14"/>
                  </a:cubicBezTo>
                  <a:cubicBezTo>
                    <a:pt x="3" y="13"/>
                    <a:pt x="3" y="13"/>
                    <a:pt x="4" y="12"/>
                  </a:cubicBezTo>
                  <a:cubicBezTo>
                    <a:pt x="5" y="11"/>
                    <a:pt x="5" y="10"/>
                    <a:pt x="5" y="10"/>
                  </a:cubicBezTo>
                  <a:cubicBezTo>
                    <a:pt x="6" y="9"/>
                    <a:pt x="6" y="9"/>
                    <a:pt x="6" y="9"/>
                  </a:cubicBezTo>
                  <a:cubicBezTo>
                    <a:pt x="6" y="8"/>
                    <a:pt x="7" y="8"/>
                    <a:pt x="7" y="8"/>
                  </a:cubicBezTo>
                  <a:cubicBezTo>
                    <a:pt x="7" y="7"/>
                    <a:pt x="7" y="7"/>
                    <a:pt x="7" y="7"/>
                  </a:cubicBezTo>
                  <a:cubicBezTo>
                    <a:pt x="7" y="6"/>
                    <a:pt x="7" y="6"/>
                    <a:pt x="7" y="6"/>
                  </a:cubicBezTo>
                  <a:cubicBezTo>
                    <a:pt x="7" y="5"/>
                    <a:pt x="7" y="5"/>
                    <a:pt x="7" y="4"/>
                  </a:cubicBezTo>
                  <a:cubicBezTo>
                    <a:pt x="7" y="4"/>
                    <a:pt x="7" y="3"/>
                    <a:pt x="6" y="3"/>
                  </a:cubicBezTo>
                  <a:cubicBezTo>
                    <a:pt x="6" y="3"/>
                    <a:pt x="6" y="2"/>
                    <a:pt x="5" y="2"/>
                  </a:cubicBezTo>
                  <a:cubicBezTo>
                    <a:pt x="5" y="2"/>
                    <a:pt x="4" y="2"/>
                    <a:pt x="4" y="2"/>
                  </a:cubicBezTo>
                  <a:cubicBezTo>
                    <a:pt x="4" y="2"/>
                    <a:pt x="3" y="2"/>
                    <a:pt x="3" y="2"/>
                  </a:cubicBezTo>
                  <a:cubicBezTo>
                    <a:pt x="3" y="2"/>
                    <a:pt x="2" y="2"/>
                    <a:pt x="2" y="3"/>
                  </a:cubicBezTo>
                  <a:cubicBezTo>
                    <a:pt x="2" y="3"/>
                    <a:pt x="2" y="3"/>
                    <a:pt x="1" y="3"/>
                  </a:cubicBezTo>
                  <a:cubicBezTo>
                    <a:pt x="1" y="4"/>
                    <a:pt x="1" y="4"/>
                    <a:pt x="1" y="4"/>
                  </a:cubicBezTo>
                  <a:cubicBezTo>
                    <a:pt x="0" y="4"/>
                    <a:pt x="0" y="4"/>
                    <a:pt x="0" y="4"/>
                  </a:cubicBezTo>
                  <a:cubicBezTo>
                    <a:pt x="1" y="4"/>
                    <a:pt x="1" y="3"/>
                    <a:pt x="1" y="3"/>
                  </a:cubicBezTo>
                  <a:cubicBezTo>
                    <a:pt x="1" y="3"/>
                    <a:pt x="1" y="2"/>
                    <a:pt x="1" y="2"/>
                  </a:cubicBezTo>
                  <a:cubicBezTo>
                    <a:pt x="1" y="2"/>
                    <a:pt x="2" y="1"/>
                    <a:pt x="2" y="1"/>
                  </a:cubicBezTo>
                  <a:cubicBezTo>
                    <a:pt x="2" y="1"/>
                    <a:pt x="3" y="1"/>
                    <a:pt x="3" y="0"/>
                  </a:cubicBezTo>
                  <a:cubicBezTo>
                    <a:pt x="4" y="0"/>
                    <a:pt x="4" y="0"/>
                    <a:pt x="4" y="0"/>
                  </a:cubicBezTo>
                  <a:cubicBezTo>
                    <a:pt x="5" y="0"/>
                    <a:pt x="5" y="0"/>
                    <a:pt x="6" y="0"/>
                  </a:cubicBezTo>
                  <a:cubicBezTo>
                    <a:pt x="6" y="0"/>
                    <a:pt x="6" y="1"/>
                    <a:pt x="7" y="1"/>
                  </a:cubicBezTo>
                  <a:cubicBezTo>
                    <a:pt x="7" y="1"/>
                    <a:pt x="7" y="1"/>
                    <a:pt x="8" y="1"/>
                  </a:cubicBezTo>
                  <a:cubicBezTo>
                    <a:pt x="8" y="2"/>
                    <a:pt x="8" y="2"/>
                    <a:pt x="8" y="2"/>
                  </a:cubicBezTo>
                  <a:cubicBezTo>
                    <a:pt x="9" y="3"/>
                    <a:pt x="9" y="3"/>
                    <a:pt x="9" y="4"/>
                  </a:cubicBezTo>
                  <a:cubicBezTo>
                    <a:pt x="9" y="4"/>
                    <a:pt x="9" y="4"/>
                    <a:pt x="9" y="5"/>
                  </a:cubicBezTo>
                  <a:cubicBezTo>
                    <a:pt x="9" y="5"/>
                    <a:pt x="9" y="6"/>
                    <a:pt x="9" y="6"/>
                  </a:cubicBezTo>
                  <a:cubicBezTo>
                    <a:pt x="9" y="6"/>
                    <a:pt x="9" y="6"/>
                    <a:pt x="8" y="7"/>
                  </a:cubicBezTo>
                  <a:cubicBezTo>
                    <a:pt x="8" y="7"/>
                    <a:pt x="8" y="7"/>
                    <a:pt x="8" y="8"/>
                  </a:cubicBezTo>
                  <a:cubicBezTo>
                    <a:pt x="8" y="8"/>
                    <a:pt x="8" y="8"/>
                    <a:pt x="7" y="9"/>
                  </a:cubicBezTo>
                  <a:cubicBezTo>
                    <a:pt x="7" y="9"/>
                    <a:pt x="7" y="9"/>
                    <a:pt x="6" y="10"/>
                  </a:cubicBezTo>
                  <a:cubicBezTo>
                    <a:pt x="6" y="11"/>
                    <a:pt x="5" y="12"/>
                    <a:pt x="4" y="12"/>
                  </a:cubicBezTo>
                  <a:cubicBezTo>
                    <a:pt x="2" y="14"/>
                    <a:pt x="2" y="14"/>
                    <a:pt x="2" y="14"/>
                  </a:cubicBezTo>
                  <a:cubicBezTo>
                    <a:pt x="4" y="14"/>
                    <a:pt x="5" y="14"/>
                    <a:pt x="6" y="14"/>
                  </a:cubicBezTo>
                  <a:cubicBezTo>
                    <a:pt x="6" y="14"/>
                    <a:pt x="7" y="14"/>
                    <a:pt x="7" y="14"/>
                  </a:cubicBezTo>
                  <a:cubicBezTo>
                    <a:pt x="7" y="14"/>
                    <a:pt x="7" y="14"/>
                    <a:pt x="8" y="14"/>
                  </a:cubicBezTo>
                  <a:cubicBezTo>
                    <a:pt x="8" y="14"/>
                    <a:pt x="8" y="14"/>
                    <a:pt x="9" y="14"/>
                  </a:cubicBezTo>
                  <a:cubicBezTo>
                    <a:pt x="9" y="14"/>
                    <a:pt x="9" y="14"/>
                    <a:pt x="9" y="14"/>
                  </a:cubicBezTo>
                  <a:cubicBezTo>
                    <a:pt x="9" y="13"/>
                    <a:pt x="9" y="13"/>
                    <a:pt x="9" y="13"/>
                  </a:cubicBezTo>
                  <a:cubicBezTo>
                    <a:pt x="10" y="13"/>
                    <a:pt x="10" y="13"/>
                    <a:pt x="10" y="13"/>
                  </a:cubicBezTo>
                  <a:cubicBezTo>
                    <a:pt x="10" y="14"/>
                    <a:pt x="10" y="14"/>
                    <a:pt x="9" y="14"/>
                  </a:cubicBezTo>
                  <a:cubicBezTo>
                    <a:pt x="9" y="14"/>
                    <a:pt x="9" y="15"/>
                    <a:pt x="9" y="15"/>
                  </a:cubicBezTo>
                  <a:cubicBezTo>
                    <a:pt x="9" y="16"/>
                    <a:pt x="9" y="16"/>
                    <a:pt x="9" y="16"/>
                  </a:cubicBezTo>
                  <a:lnTo>
                    <a:pt x="0" y="1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1" name="îṧlíḑè">
              <a:extLst>
                <a:ext uri="{FF2B5EF4-FFF2-40B4-BE49-F238E27FC236}">
                  <a16:creationId xmlns:a16="http://schemas.microsoft.com/office/drawing/2014/main" id="{11AC6BEF-012B-494E-81B9-64498DD6CAAA}"/>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8"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2" name="îsḷíḍê">
              <a:extLst>
                <a:ext uri="{FF2B5EF4-FFF2-40B4-BE49-F238E27FC236}">
                  <a16:creationId xmlns:a16="http://schemas.microsoft.com/office/drawing/2014/main" id="{629F487E-9BB8-4503-A739-4140396A1E4F}"/>
                </a:ext>
              </a:extLst>
            </p:cNvPr>
            <p:cNvSpPr/>
            <p:nvPr/>
          </p:nvSpPr>
          <p:spPr bwMode="auto">
            <a:xfrm>
              <a:off x="3367088" y="3563938"/>
              <a:ext cx="39688" cy="36513"/>
            </a:xfrm>
            <a:custGeom>
              <a:avLst/>
              <a:gdLst>
                <a:gd name="T0" fmla="*/ 10 w 12"/>
                <a:gd name="T1" fmla="*/ 1 h 11"/>
                <a:gd name="T2" fmla="*/ 10 w 12"/>
                <a:gd name="T3" fmla="*/ 1 h 11"/>
                <a:gd name="T4" fmla="*/ 10 w 12"/>
                <a:gd name="T5" fmla="*/ 0 h 11"/>
                <a:gd name="T6" fmla="*/ 11 w 12"/>
                <a:gd name="T7" fmla="*/ 1 h 11"/>
                <a:gd name="T8" fmla="*/ 12 w 12"/>
                <a:gd name="T9" fmla="*/ 5 h 11"/>
                <a:gd name="T10" fmla="*/ 12 w 12"/>
                <a:gd name="T11" fmla="*/ 7 h 11"/>
                <a:gd name="T12" fmla="*/ 12 w 12"/>
                <a:gd name="T13" fmla="*/ 8 h 11"/>
                <a:gd name="T14" fmla="*/ 11 w 12"/>
                <a:gd name="T15" fmla="*/ 9 h 11"/>
                <a:gd name="T16" fmla="*/ 10 w 12"/>
                <a:gd name="T17" fmla="*/ 9 h 11"/>
                <a:gd name="T18" fmla="*/ 9 w 12"/>
                <a:gd name="T19" fmla="*/ 9 h 11"/>
                <a:gd name="T20" fmla="*/ 8 w 12"/>
                <a:gd name="T21" fmla="*/ 8 h 11"/>
                <a:gd name="T22" fmla="*/ 7 w 12"/>
                <a:gd name="T23" fmla="*/ 8 h 11"/>
                <a:gd name="T24" fmla="*/ 8 w 12"/>
                <a:gd name="T25" fmla="*/ 9 h 11"/>
                <a:gd name="T26" fmla="*/ 7 w 12"/>
                <a:gd name="T27" fmla="*/ 10 h 11"/>
                <a:gd name="T28" fmla="*/ 7 w 12"/>
                <a:gd name="T29" fmla="*/ 11 h 11"/>
                <a:gd name="T30" fmla="*/ 6 w 12"/>
                <a:gd name="T31" fmla="*/ 11 h 11"/>
                <a:gd name="T32" fmla="*/ 4 w 12"/>
                <a:gd name="T33" fmla="*/ 11 h 11"/>
                <a:gd name="T34" fmla="*/ 3 w 12"/>
                <a:gd name="T35" fmla="*/ 11 h 11"/>
                <a:gd name="T36" fmla="*/ 2 w 12"/>
                <a:gd name="T37" fmla="*/ 10 h 11"/>
                <a:gd name="T38" fmla="*/ 2 w 12"/>
                <a:gd name="T39" fmla="*/ 9 h 11"/>
                <a:gd name="T40" fmla="*/ 0 w 12"/>
                <a:gd name="T41" fmla="*/ 4 h 11"/>
                <a:gd name="T42" fmla="*/ 0 w 12"/>
                <a:gd name="T43" fmla="*/ 4 h 11"/>
                <a:gd name="T44" fmla="*/ 1 w 12"/>
                <a:gd name="T45" fmla="*/ 4 h 11"/>
                <a:gd name="T46" fmla="*/ 1 w 12"/>
                <a:gd name="T47" fmla="*/ 4 h 11"/>
                <a:gd name="T48" fmla="*/ 1 w 12"/>
                <a:gd name="T49" fmla="*/ 5 h 11"/>
                <a:gd name="T50" fmla="*/ 2 w 12"/>
                <a:gd name="T51" fmla="*/ 5 h 11"/>
                <a:gd name="T52" fmla="*/ 10 w 12"/>
                <a:gd name="T53" fmla="*/ 2 h 11"/>
                <a:gd name="T54" fmla="*/ 10 w 12"/>
                <a:gd name="T55" fmla="*/ 2 h 11"/>
                <a:gd name="T56" fmla="*/ 10 w 12"/>
                <a:gd name="T57" fmla="*/ 1 h 11"/>
                <a:gd name="T58" fmla="*/ 6 w 12"/>
                <a:gd name="T59" fmla="*/ 4 h 11"/>
                <a:gd name="T60" fmla="*/ 2 w 12"/>
                <a:gd name="T61" fmla="*/ 6 h 11"/>
                <a:gd name="T62" fmla="*/ 2 w 12"/>
                <a:gd name="T63" fmla="*/ 6 h 11"/>
                <a:gd name="T64" fmla="*/ 1 w 12"/>
                <a:gd name="T65" fmla="*/ 7 h 11"/>
                <a:gd name="T66" fmla="*/ 2 w 12"/>
                <a:gd name="T67" fmla="*/ 8 h 11"/>
                <a:gd name="T68" fmla="*/ 3 w 12"/>
                <a:gd name="T69" fmla="*/ 9 h 11"/>
                <a:gd name="T70" fmla="*/ 4 w 12"/>
                <a:gd name="T71" fmla="*/ 10 h 11"/>
                <a:gd name="T72" fmla="*/ 5 w 12"/>
                <a:gd name="T73" fmla="*/ 10 h 11"/>
                <a:gd name="T74" fmla="*/ 6 w 12"/>
                <a:gd name="T75" fmla="*/ 9 h 11"/>
                <a:gd name="T76" fmla="*/ 7 w 12"/>
                <a:gd name="T77" fmla="*/ 8 h 11"/>
                <a:gd name="T78" fmla="*/ 7 w 12"/>
                <a:gd name="T79" fmla="*/ 7 h 11"/>
                <a:gd name="T80" fmla="*/ 6 w 12"/>
                <a:gd name="T81" fmla="*/ 4 h 11"/>
                <a:gd name="T82" fmla="*/ 12 w 12"/>
                <a:gd name="T83" fmla="*/ 5 h 11"/>
                <a:gd name="T84" fmla="*/ 11 w 12"/>
                <a:gd name="T85" fmla="*/ 4 h 11"/>
                <a:gd name="T86" fmla="*/ 11 w 12"/>
                <a:gd name="T87" fmla="*/ 3 h 11"/>
                <a:gd name="T88" fmla="*/ 10 w 12"/>
                <a:gd name="T89" fmla="*/ 3 h 11"/>
                <a:gd name="T90" fmla="*/ 7 w 12"/>
                <a:gd name="T91" fmla="*/ 4 h 11"/>
                <a:gd name="T92" fmla="*/ 7 w 12"/>
                <a:gd name="T93" fmla="*/ 6 h 11"/>
                <a:gd name="T94" fmla="*/ 8 w 12"/>
                <a:gd name="T95" fmla="*/ 7 h 11"/>
                <a:gd name="T96" fmla="*/ 9 w 12"/>
                <a:gd name="T97" fmla="*/ 8 h 11"/>
                <a:gd name="T98" fmla="*/ 10 w 12"/>
                <a:gd name="T99" fmla="*/ 8 h 11"/>
                <a:gd name="T100" fmla="*/ 11 w 12"/>
                <a:gd name="T101" fmla="*/ 7 h 11"/>
                <a:gd name="T102" fmla="*/ 12 w 12"/>
                <a:gd name="T103" fmla="*/ 6 h 11"/>
                <a:gd name="T104" fmla="*/ 12 w 12"/>
                <a:gd name="T10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 h="11">
                  <a:moveTo>
                    <a:pt x="10" y="1"/>
                  </a:moveTo>
                  <a:cubicBezTo>
                    <a:pt x="10" y="1"/>
                    <a:pt x="10" y="1"/>
                    <a:pt x="10" y="1"/>
                  </a:cubicBezTo>
                  <a:cubicBezTo>
                    <a:pt x="10" y="0"/>
                    <a:pt x="10" y="0"/>
                    <a:pt x="10" y="0"/>
                  </a:cubicBezTo>
                  <a:cubicBezTo>
                    <a:pt x="11" y="0"/>
                    <a:pt x="11" y="0"/>
                    <a:pt x="11" y="1"/>
                  </a:cubicBezTo>
                  <a:cubicBezTo>
                    <a:pt x="12" y="5"/>
                    <a:pt x="12" y="5"/>
                    <a:pt x="12" y="5"/>
                  </a:cubicBezTo>
                  <a:cubicBezTo>
                    <a:pt x="12" y="6"/>
                    <a:pt x="12" y="6"/>
                    <a:pt x="12" y="7"/>
                  </a:cubicBezTo>
                  <a:cubicBezTo>
                    <a:pt x="12" y="7"/>
                    <a:pt x="12" y="7"/>
                    <a:pt x="12" y="8"/>
                  </a:cubicBezTo>
                  <a:cubicBezTo>
                    <a:pt x="12" y="8"/>
                    <a:pt x="11" y="9"/>
                    <a:pt x="11" y="9"/>
                  </a:cubicBezTo>
                  <a:cubicBezTo>
                    <a:pt x="10" y="9"/>
                    <a:pt x="10" y="9"/>
                    <a:pt x="10" y="9"/>
                  </a:cubicBezTo>
                  <a:cubicBezTo>
                    <a:pt x="9" y="9"/>
                    <a:pt x="9" y="9"/>
                    <a:pt x="9" y="9"/>
                  </a:cubicBezTo>
                  <a:cubicBezTo>
                    <a:pt x="8" y="8"/>
                    <a:pt x="8" y="8"/>
                    <a:pt x="8" y="8"/>
                  </a:cubicBezTo>
                  <a:cubicBezTo>
                    <a:pt x="7" y="8"/>
                    <a:pt x="7" y="8"/>
                    <a:pt x="7" y="8"/>
                  </a:cubicBezTo>
                  <a:cubicBezTo>
                    <a:pt x="7" y="8"/>
                    <a:pt x="8" y="8"/>
                    <a:pt x="8" y="9"/>
                  </a:cubicBezTo>
                  <a:cubicBezTo>
                    <a:pt x="8" y="9"/>
                    <a:pt x="7" y="9"/>
                    <a:pt x="7" y="10"/>
                  </a:cubicBezTo>
                  <a:cubicBezTo>
                    <a:pt x="7" y="10"/>
                    <a:pt x="7" y="10"/>
                    <a:pt x="7" y="11"/>
                  </a:cubicBezTo>
                  <a:cubicBezTo>
                    <a:pt x="6" y="11"/>
                    <a:pt x="6" y="11"/>
                    <a:pt x="6" y="11"/>
                  </a:cubicBezTo>
                  <a:cubicBezTo>
                    <a:pt x="5" y="11"/>
                    <a:pt x="4" y="11"/>
                    <a:pt x="4" y="11"/>
                  </a:cubicBezTo>
                  <a:cubicBezTo>
                    <a:pt x="4" y="11"/>
                    <a:pt x="3" y="11"/>
                    <a:pt x="3" y="11"/>
                  </a:cubicBezTo>
                  <a:cubicBezTo>
                    <a:pt x="3" y="10"/>
                    <a:pt x="2" y="10"/>
                    <a:pt x="2" y="10"/>
                  </a:cubicBezTo>
                  <a:cubicBezTo>
                    <a:pt x="2" y="9"/>
                    <a:pt x="2" y="9"/>
                    <a:pt x="2" y="9"/>
                  </a:cubicBezTo>
                  <a:cubicBezTo>
                    <a:pt x="0" y="4"/>
                    <a:pt x="0" y="4"/>
                    <a:pt x="0" y="4"/>
                  </a:cubicBezTo>
                  <a:cubicBezTo>
                    <a:pt x="0" y="4"/>
                    <a:pt x="0" y="4"/>
                    <a:pt x="0" y="4"/>
                  </a:cubicBezTo>
                  <a:cubicBezTo>
                    <a:pt x="0" y="4"/>
                    <a:pt x="1" y="4"/>
                    <a:pt x="1" y="4"/>
                  </a:cubicBezTo>
                  <a:cubicBezTo>
                    <a:pt x="1" y="4"/>
                    <a:pt x="1" y="4"/>
                    <a:pt x="1" y="4"/>
                  </a:cubicBezTo>
                  <a:cubicBezTo>
                    <a:pt x="1" y="4"/>
                    <a:pt x="1" y="5"/>
                    <a:pt x="1" y="5"/>
                  </a:cubicBezTo>
                  <a:cubicBezTo>
                    <a:pt x="1" y="5"/>
                    <a:pt x="1" y="5"/>
                    <a:pt x="2" y="5"/>
                  </a:cubicBezTo>
                  <a:cubicBezTo>
                    <a:pt x="10" y="2"/>
                    <a:pt x="10" y="2"/>
                    <a:pt x="10" y="2"/>
                  </a:cubicBezTo>
                  <a:cubicBezTo>
                    <a:pt x="10" y="2"/>
                    <a:pt x="10" y="2"/>
                    <a:pt x="10" y="2"/>
                  </a:cubicBezTo>
                  <a:cubicBezTo>
                    <a:pt x="10" y="1"/>
                    <a:pt x="10" y="1"/>
                    <a:pt x="10" y="1"/>
                  </a:cubicBezTo>
                  <a:close/>
                  <a:moveTo>
                    <a:pt x="6" y="4"/>
                  </a:moveTo>
                  <a:cubicBezTo>
                    <a:pt x="2" y="6"/>
                    <a:pt x="2" y="6"/>
                    <a:pt x="2" y="6"/>
                  </a:cubicBezTo>
                  <a:cubicBezTo>
                    <a:pt x="2" y="6"/>
                    <a:pt x="2" y="6"/>
                    <a:pt x="2" y="6"/>
                  </a:cubicBezTo>
                  <a:cubicBezTo>
                    <a:pt x="1" y="6"/>
                    <a:pt x="1" y="7"/>
                    <a:pt x="1" y="7"/>
                  </a:cubicBezTo>
                  <a:cubicBezTo>
                    <a:pt x="2" y="8"/>
                    <a:pt x="2" y="8"/>
                    <a:pt x="2" y="8"/>
                  </a:cubicBezTo>
                  <a:cubicBezTo>
                    <a:pt x="2" y="9"/>
                    <a:pt x="2" y="9"/>
                    <a:pt x="3" y="9"/>
                  </a:cubicBezTo>
                  <a:cubicBezTo>
                    <a:pt x="3" y="10"/>
                    <a:pt x="3" y="10"/>
                    <a:pt x="4" y="10"/>
                  </a:cubicBezTo>
                  <a:cubicBezTo>
                    <a:pt x="4" y="10"/>
                    <a:pt x="5" y="10"/>
                    <a:pt x="5" y="10"/>
                  </a:cubicBezTo>
                  <a:cubicBezTo>
                    <a:pt x="6" y="9"/>
                    <a:pt x="6" y="9"/>
                    <a:pt x="6" y="9"/>
                  </a:cubicBezTo>
                  <a:cubicBezTo>
                    <a:pt x="7" y="9"/>
                    <a:pt x="7" y="8"/>
                    <a:pt x="7" y="8"/>
                  </a:cubicBezTo>
                  <a:cubicBezTo>
                    <a:pt x="7" y="7"/>
                    <a:pt x="7" y="7"/>
                    <a:pt x="7" y="7"/>
                  </a:cubicBezTo>
                  <a:cubicBezTo>
                    <a:pt x="6" y="4"/>
                    <a:pt x="6" y="4"/>
                    <a:pt x="6" y="4"/>
                  </a:cubicBezTo>
                  <a:close/>
                  <a:moveTo>
                    <a:pt x="12" y="5"/>
                  </a:moveTo>
                  <a:cubicBezTo>
                    <a:pt x="11" y="4"/>
                    <a:pt x="11" y="4"/>
                    <a:pt x="11" y="4"/>
                  </a:cubicBezTo>
                  <a:cubicBezTo>
                    <a:pt x="11" y="3"/>
                    <a:pt x="11" y="3"/>
                    <a:pt x="11" y="3"/>
                  </a:cubicBezTo>
                  <a:cubicBezTo>
                    <a:pt x="11" y="3"/>
                    <a:pt x="10" y="3"/>
                    <a:pt x="10" y="3"/>
                  </a:cubicBezTo>
                  <a:cubicBezTo>
                    <a:pt x="7" y="4"/>
                    <a:pt x="7" y="4"/>
                    <a:pt x="7" y="4"/>
                  </a:cubicBezTo>
                  <a:cubicBezTo>
                    <a:pt x="7" y="6"/>
                    <a:pt x="7" y="6"/>
                    <a:pt x="7" y="6"/>
                  </a:cubicBezTo>
                  <a:cubicBezTo>
                    <a:pt x="7" y="7"/>
                    <a:pt x="8" y="7"/>
                    <a:pt x="8" y="7"/>
                  </a:cubicBezTo>
                  <a:cubicBezTo>
                    <a:pt x="8" y="7"/>
                    <a:pt x="8" y="8"/>
                    <a:pt x="9" y="8"/>
                  </a:cubicBezTo>
                  <a:cubicBezTo>
                    <a:pt x="9" y="8"/>
                    <a:pt x="10" y="8"/>
                    <a:pt x="10" y="8"/>
                  </a:cubicBezTo>
                  <a:cubicBezTo>
                    <a:pt x="11" y="7"/>
                    <a:pt x="11" y="7"/>
                    <a:pt x="11" y="7"/>
                  </a:cubicBezTo>
                  <a:cubicBezTo>
                    <a:pt x="11" y="7"/>
                    <a:pt x="12" y="6"/>
                    <a:pt x="12" y="6"/>
                  </a:cubicBezTo>
                  <a:cubicBezTo>
                    <a:pt x="12" y="6"/>
                    <a:pt x="12" y="5"/>
                    <a:pt x="12" y="5"/>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3" name="íšliďè">
              <a:extLst>
                <a:ext uri="{FF2B5EF4-FFF2-40B4-BE49-F238E27FC236}">
                  <a16:creationId xmlns:a16="http://schemas.microsoft.com/office/drawing/2014/main" id="{8DA66D07-8873-43B7-BAB9-70654DFCB823}"/>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8"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8"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7"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1"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4" name="îṧlíďê">
              <a:extLst>
                <a:ext uri="{FF2B5EF4-FFF2-40B4-BE49-F238E27FC236}">
                  <a16:creationId xmlns:a16="http://schemas.microsoft.com/office/drawing/2014/main" id="{067E00A0-4543-4712-80A0-2E66999CEF79}"/>
                </a:ext>
              </a:extLst>
            </p:cNvPr>
            <p:cNvSpPr/>
            <p:nvPr/>
          </p:nvSpPr>
          <p:spPr bwMode="auto">
            <a:xfrm>
              <a:off x="3394076" y="3622675"/>
              <a:ext cx="46038" cy="44450"/>
            </a:xfrm>
            <a:custGeom>
              <a:avLst/>
              <a:gdLst>
                <a:gd name="T0" fmla="*/ 14 w 14"/>
                <a:gd name="T1" fmla="*/ 7 h 13"/>
                <a:gd name="T2" fmla="*/ 12 w 14"/>
                <a:gd name="T3" fmla="*/ 9 h 13"/>
                <a:gd name="T4" fmla="*/ 12 w 14"/>
                <a:gd name="T5" fmla="*/ 9 h 13"/>
                <a:gd name="T6" fmla="*/ 12 w 14"/>
                <a:gd name="T7" fmla="*/ 8 h 13"/>
                <a:gd name="T8" fmla="*/ 12 w 14"/>
                <a:gd name="T9" fmla="*/ 8 h 13"/>
                <a:gd name="T10" fmla="*/ 12 w 14"/>
                <a:gd name="T11" fmla="*/ 7 h 13"/>
                <a:gd name="T12" fmla="*/ 12 w 14"/>
                <a:gd name="T13" fmla="*/ 6 h 13"/>
                <a:gd name="T14" fmla="*/ 12 w 14"/>
                <a:gd name="T15" fmla="*/ 5 h 13"/>
                <a:gd name="T16" fmla="*/ 11 w 14"/>
                <a:gd name="T17" fmla="*/ 4 h 13"/>
                <a:gd name="T18" fmla="*/ 11 w 14"/>
                <a:gd name="T19" fmla="*/ 3 h 13"/>
                <a:gd name="T20" fmla="*/ 10 w 14"/>
                <a:gd name="T21" fmla="*/ 3 h 13"/>
                <a:gd name="T22" fmla="*/ 10 w 14"/>
                <a:gd name="T23" fmla="*/ 3 h 13"/>
                <a:gd name="T24" fmla="*/ 10 w 14"/>
                <a:gd name="T25" fmla="*/ 3 h 13"/>
                <a:gd name="T26" fmla="*/ 7 w 14"/>
                <a:gd name="T27" fmla="*/ 6 h 13"/>
                <a:gd name="T28" fmla="*/ 8 w 14"/>
                <a:gd name="T29" fmla="*/ 7 h 13"/>
                <a:gd name="T30" fmla="*/ 8 w 14"/>
                <a:gd name="T31" fmla="*/ 7 h 13"/>
                <a:gd name="T32" fmla="*/ 9 w 14"/>
                <a:gd name="T33" fmla="*/ 7 h 13"/>
                <a:gd name="T34" fmla="*/ 9 w 14"/>
                <a:gd name="T35" fmla="*/ 7 h 13"/>
                <a:gd name="T36" fmla="*/ 10 w 14"/>
                <a:gd name="T37" fmla="*/ 7 h 13"/>
                <a:gd name="T38" fmla="*/ 10 w 14"/>
                <a:gd name="T39" fmla="*/ 7 h 13"/>
                <a:gd name="T40" fmla="*/ 10 w 14"/>
                <a:gd name="T41" fmla="*/ 7 h 13"/>
                <a:gd name="T42" fmla="*/ 7 w 14"/>
                <a:gd name="T43" fmla="*/ 9 h 13"/>
                <a:gd name="T44" fmla="*/ 6 w 14"/>
                <a:gd name="T45" fmla="*/ 9 h 13"/>
                <a:gd name="T46" fmla="*/ 6 w 14"/>
                <a:gd name="T47" fmla="*/ 9 h 13"/>
                <a:gd name="T48" fmla="*/ 7 w 14"/>
                <a:gd name="T49" fmla="*/ 9 h 13"/>
                <a:gd name="T50" fmla="*/ 7 w 14"/>
                <a:gd name="T51" fmla="*/ 8 h 13"/>
                <a:gd name="T52" fmla="*/ 7 w 14"/>
                <a:gd name="T53" fmla="*/ 8 h 13"/>
                <a:gd name="T54" fmla="*/ 7 w 14"/>
                <a:gd name="T55" fmla="*/ 7 h 13"/>
                <a:gd name="T56" fmla="*/ 6 w 14"/>
                <a:gd name="T57" fmla="*/ 6 h 13"/>
                <a:gd name="T58" fmla="*/ 3 w 14"/>
                <a:gd name="T59" fmla="*/ 8 h 13"/>
                <a:gd name="T60" fmla="*/ 2 w 14"/>
                <a:gd name="T61" fmla="*/ 9 h 13"/>
                <a:gd name="T62" fmla="*/ 2 w 14"/>
                <a:gd name="T63" fmla="*/ 9 h 13"/>
                <a:gd name="T64" fmla="*/ 3 w 14"/>
                <a:gd name="T65" fmla="*/ 9 h 13"/>
                <a:gd name="T66" fmla="*/ 4 w 14"/>
                <a:gd name="T67" fmla="*/ 11 h 13"/>
                <a:gd name="T68" fmla="*/ 4 w 14"/>
                <a:gd name="T69" fmla="*/ 11 h 13"/>
                <a:gd name="T70" fmla="*/ 5 w 14"/>
                <a:gd name="T71" fmla="*/ 12 h 13"/>
                <a:gd name="T72" fmla="*/ 6 w 14"/>
                <a:gd name="T73" fmla="*/ 12 h 13"/>
                <a:gd name="T74" fmla="*/ 7 w 14"/>
                <a:gd name="T75" fmla="*/ 12 h 13"/>
                <a:gd name="T76" fmla="*/ 7 w 14"/>
                <a:gd name="T77" fmla="*/ 12 h 13"/>
                <a:gd name="T78" fmla="*/ 8 w 14"/>
                <a:gd name="T79" fmla="*/ 12 h 13"/>
                <a:gd name="T80" fmla="*/ 7 w 14"/>
                <a:gd name="T81" fmla="*/ 12 h 13"/>
                <a:gd name="T82" fmla="*/ 5 w 14"/>
                <a:gd name="T83" fmla="*/ 13 h 13"/>
                <a:gd name="T84" fmla="*/ 0 w 14"/>
                <a:gd name="T85" fmla="*/ 7 h 13"/>
                <a:gd name="T86" fmla="*/ 0 w 14"/>
                <a:gd name="T87" fmla="*/ 7 h 13"/>
                <a:gd name="T88" fmla="*/ 1 w 14"/>
                <a:gd name="T89" fmla="*/ 7 h 13"/>
                <a:gd name="T90" fmla="*/ 1 w 14"/>
                <a:gd name="T91" fmla="*/ 7 h 13"/>
                <a:gd name="T92" fmla="*/ 1 w 14"/>
                <a:gd name="T93" fmla="*/ 7 h 13"/>
                <a:gd name="T94" fmla="*/ 2 w 14"/>
                <a:gd name="T95" fmla="*/ 7 h 13"/>
                <a:gd name="T96" fmla="*/ 2 w 14"/>
                <a:gd name="T97" fmla="*/ 7 h 13"/>
                <a:gd name="T98" fmla="*/ 9 w 14"/>
                <a:gd name="T99" fmla="*/ 2 h 13"/>
                <a:gd name="T100" fmla="*/ 9 w 14"/>
                <a:gd name="T101" fmla="*/ 2 h 13"/>
                <a:gd name="T102" fmla="*/ 9 w 14"/>
                <a:gd name="T103" fmla="*/ 1 h 13"/>
                <a:gd name="T104" fmla="*/ 9 w 14"/>
                <a:gd name="T105" fmla="*/ 1 h 13"/>
                <a:gd name="T106" fmla="*/ 9 w 14"/>
                <a:gd name="T107" fmla="*/ 0 h 13"/>
                <a:gd name="T108" fmla="*/ 9 w 14"/>
                <a:gd name="T109" fmla="*/ 0 h 13"/>
                <a:gd name="T110" fmla="*/ 14 w 14"/>
                <a:gd name="T11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13">
                  <a:moveTo>
                    <a:pt x="14" y="7"/>
                  </a:moveTo>
                  <a:cubicBezTo>
                    <a:pt x="12" y="9"/>
                    <a:pt x="12" y="9"/>
                    <a:pt x="12" y="9"/>
                  </a:cubicBezTo>
                  <a:cubicBezTo>
                    <a:pt x="12" y="9"/>
                    <a:pt x="12" y="9"/>
                    <a:pt x="12" y="9"/>
                  </a:cubicBezTo>
                  <a:cubicBezTo>
                    <a:pt x="11" y="9"/>
                    <a:pt x="11" y="9"/>
                    <a:pt x="12" y="8"/>
                  </a:cubicBezTo>
                  <a:cubicBezTo>
                    <a:pt x="12" y="8"/>
                    <a:pt x="12" y="8"/>
                    <a:pt x="12" y="8"/>
                  </a:cubicBezTo>
                  <a:cubicBezTo>
                    <a:pt x="12" y="8"/>
                    <a:pt x="12" y="7"/>
                    <a:pt x="12" y="7"/>
                  </a:cubicBezTo>
                  <a:cubicBezTo>
                    <a:pt x="12" y="7"/>
                    <a:pt x="12" y="6"/>
                    <a:pt x="12" y="6"/>
                  </a:cubicBezTo>
                  <a:cubicBezTo>
                    <a:pt x="12" y="6"/>
                    <a:pt x="12" y="6"/>
                    <a:pt x="12" y="5"/>
                  </a:cubicBezTo>
                  <a:cubicBezTo>
                    <a:pt x="12" y="5"/>
                    <a:pt x="12" y="5"/>
                    <a:pt x="11" y="4"/>
                  </a:cubicBezTo>
                  <a:cubicBezTo>
                    <a:pt x="11" y="3"/>
                    <a:pt x="11" y="3"/>
                    <a:pt x="11" y="3"/>
                  </a:cubicBezTo>
                  <a:cubicBezTo>
                    <a:pt x="11" y="3"/>
                    <a:pt x="10" y="3"/>
                    <a:pt x="10" y="3"/>
                  </a:cubicBezTo>
                  <a:cubicBezTo>
                    <a:pt x="10" y="3"/>
                    <a:pt x="10" y="3"/>
                    <a:pt x="10" y="3"/>
                  </a:cubicBezTo>
                  <a:cubicBezTo>
                    <a:pt x="10" y="3"/>
                    <a:pt x="10" y="3"/>
                    <a:pt x="10" y="3"/>
                  </a:cubicBezTo>
                  <a:cubicBezTo>
                    <a:pt x="7" y="6"/>
                    <a:pt x="7" y="6"/>
                    <a:pt x="7" y="6"/>
                  </a:cubicBezTo>
                  <a:cubicBezTo>
                    <a:pt x="8" y="7"/>
                    <a:pt x="8" y="7"/>
                    <a:pt x="8" y="7"/>
                  </a:cubicBezTo>
                  <a:cubicBezTo>
                    <a:pt x="8" y="7"/>
                    <a:pt x="8" y="7"/>
                    <a:pt x="8" y="7"/>
                  </a:cubicBezTo>
                  <a:cubicBezTo>
                    <a:pt x="8" y="7"/>
                    <a:pt x="9" y="7"/>
                    <a:pt x="9" y="7"/>
                  </a:cubicBezTo>
                  <a:cubicBezTo>
                    <a:pt x="9" y="7"/>
                    <a:pt x="9" y="7"/>
                    <a:pt x="9" y="7"/>
                  </a:cubicBezTo>
                  <a:cubicBezTo>
                    <a:pt x="10" y="7"/>
                    <a:pt x="10" y="7"/>
                    <a:pt x="10" y="7"/>
                  </a:cubicBezTo>
                  <a:cubicBezTo>
                    <a:pt x="10" y="7"/>
                    <a:pt x="10" y="7"/>
                    <a:pt x="10" y="7"/>
                  </a:cubicBezTo>
                  <a:cubicBezTo>
                    <a:pt x="10" y="7"/>
                    <a:pt x="10" y="7"/>
                    <a:pt x="10" y="7"/>
                  </a:cubicBezTo>
                  <a:cubicBezTo>
                    <a:pt x="7" y="9"/>
                    <a:pt x="7" y="9"/>
                    <a:pt x="7" y="9"/>
                  </a:cubicBezTo>
                  <a:cubicBezTo>
                    <a:pt x="7" y="10"/>
                    <a:pt x="6" y="10"/>
                    <a:pt x="6" y="9"/>
                  </a:cubicBezTo>
                  <a:cubicBezTo>
                    <a:pt x="6" y="9"/>
                    <a:pt x="6" y="9"/>
                    <a:pt x="6" y="9"/>
                  </a:cubicBezTo>
                  <a:cubicBezTo>
                    <a:pt x="7" y="9"/>
                    <a:pt x="7" y="9"/>
                    <a:pt x="7" y="9"/>
                  </a:cubicBezTo>
                  <a:cubicBezTo>
                    <a:pt x="7" y="8"/>
                    <a:pt x="7" y="8"/>
                    <a:pt x="7" y="8"/>
                  </a:cubicBezTo>
                  <a:cubicBezTo>
                    <a:pt x="7" y="8"/>
                    <a:pt x="7" y="8"/>
                    <a:pt x="7" y="8"/>
                  </a:cubicBezTo>
                  <a:cubicBezTo>
                    <a:pt x="7" y="8"/>
                    <a:pt x="7" y="7"/>
                    <a:pt x="7" y="7"/>
                  </a:cubicBezTo>
                  <a:cubicBezTo>
                    <a:pt x="6" y="6"/>
                    <a:pt x="6" y="6"/>
                    <a:pt x="6" y="6"/>
                  </a:cubicBezTo>
                  <a:cubicBezTo>
                    <a:pt x="3" y="8"/>
                    <a:pt x="3" y="8"/>
                    <a:pt x="3" y="8"/>
                  </a:cubicBezTo>
                  <a:cubicBezTo>
                    <a:pt x="3" y="8"/>
                    <a:pt x="2" y="9"/>
                    <a:pt x="2" y="9"/>
                  </a:cubicBezTo>
                  <a:cubicBezTo>
                    <a:pt x="2" y="9"/>
                    <a:pt x="2" y="9"/>
                    <a:pt x="2" y="9"/>
                  </a:cubicBezTo>
                  <a:cubicBezTo>
                    <a:pt x="2" y="9"/>
                    <a:pt x="2" y="9"/>
                    <a:pt x="3" y="9"/>
                  </a:cubicBezTo>
                  <a:cubicBezTo>
                    <a:pt x="4" y="11"/>
                    <a:pt x="4" y="11"/>
                    <a:pt x="4" y="11"/>
                  </a:cubicBezTo>
                  <a:cubicBezTo>
                    <a:pt x="4" y="11"/>
                    <a:pt x="4" y="11"/>
                    <a:pt x="4" y="11"/>
                  </a:cubicBezTo>
                  <a:cubicBezTo>
                    <a:pt x="4" y="12"/>
                    <a:pt x="5" y="12"/>
                    <a:pt x="5" y="12"/>
                  </a:cubicBezTo>
                  <a:cubicBezTo>
                    <a:pt x="5" y="12"/>
                    <a:pt x="6" y="12"/>
                    <a:pt x="6" y="12"/>
                  </a:cubicBezTo>
                  <a:cubicBezTo>
                    <a:pt x="6" y="12"/>
                    <a:pt x="7" y="12"/>
                    <a:pt x="7" y="12"/>
                  </a:cubicBezTo>
                  <a:cubicBezTo>
                    <a:pt x="7" y="12"/>
                    <a:pt x="7" y="12"/>
                    <a:pt x="7" y="12"/>
                  </a:cubicBezTo>
                  <a:cubicBezTo>
                    <a:pt x="8" y="12"/>
                    <a:pt x="8" y="12"/>
                    <a:pt x="8" y="12"/>
                  </a:cubicBezTo>
                  <a:cubicBezTo>
                    <a:pt x="8" y="12"/>
                    <a:pt x="8" y="12"/>
                    <a:pt x="7" y="12"/>
                  </a:cubicBezTo>
                  <a:cubicBezTo>
                    <a:pt x="5" y="13"/>
                    <a:pt x="5" y="13"/>
                    <a:pt x="5" y="13"/>
                  </a:cubicBezTo>
                  <a:cubicBezTo>
                    <a:pt x="0" y="7"/>
                    <a:pt x="0" y="7"/>
                    <a:pt x="0" y="7"/>
                  </a:cubicBezTo>
                  <a:cubicBezTo>
                    <a:pt x="0" y="7"/>
                    <a:pt x="0" y="7"/>
                    <a:pt x="0" y="7"/>
                  </a:cubicBezTo>
                  <a:cubicBezTo>
                    <a:pt x="0" y="7"/>
                    <a:pt x="1" y="7"/>
                    <a:pt x="1" y="7"/>
                  </a:cubicBezTo>
                  <a:cubicBezTo>
                    <a:pt x="1" y="7"/>
                    <a:pt x="1" y="7"/>
                    <a:pt x="1" y="7"/>
                  </a:cubicBezTo>
                  <a:cubicBezTo>
                    <a:pt x="1" y="7"/>
                    <a:pt x="1" y="7"/>
                    <a:pt x="1" y="7"/>
                  </a:cubicBezTo>
                  <a:cubicBezTo>
                    <a:pt x="1" y="7"/>
                    <a:pt x="2" y="7"/>
                    <a:pt x="2" y="7"/>
                  </a:cubicBezTo>
                  <a:cubicBezTo>
                    <a:pt x="2" y="7"/>
                    <a:pt x="2" y="7"/>
                    <a:pt x="2" y="7"/>
                  </a:cubicBezTo>
                  <a:cubicBezTo>
                    <a:pt x="9" y="2"/>
                    <a:pt x="9" y="2"/>
                    <a:pt x="9" y="2"/>
                  </a:cubicBezTo>
                  <a:cubicBezTo>
                    <a:pt x="9" y="2"/>
                    <a:pt x="9" y="2"/>
                    <a:pt x="9" y="2"/>
                  </a:cubicBezTo>
                  <a:cubicBezTo>
                    <a:pt x="9" y="1"/>
                    <a:pt x="9" y="1"/>
                    <a:pt x="9" y="1"/>
                  </a:cubicBezTo>
                  <a:cubicBezTo>
                    <a:pt x="9" y="1"/>
                    <a:pt x="9" y="1"/>
                    <a:pt x="9" y="1"/>
                  </a:cubicBezTo>
                  <a:cubicBezTo>
                    <a:pt x="9" y="1"/>
                    <a:pt x="9" y="0"/>
                    <a:pt x="9" y="0"/>
                  </a:cubicBezTo>
                  <a:cubicBezTo>
                    <a:pt x="9" y="0"/>
                    <a:pt x="9" y="0"/>
                    <a:pt x="9" y="0"/>
                  </a:cubicBezTo>
                  <a:lnTo>
                    <a:pt x="14" y="7"/>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5" name="iṡḷîḋé">
              <a:extLst>
                <a:ext uri="{FF2B5EF4-FFF2-40B4-BE49-F238E27FC236}">
                  <a16:creationId xmlns:a16="http://schemas.microsoft.com/office/drawing/2014/main" id="{E7EAC230-F588-4709-A30A-3F71C79E495F}"/>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3"/>
                    <a:pt x="10" y="2"/>
                  </a:cubicBezTo>
                  <a:cubicBezTo>
                    <a:pt x="9" y="2"/>
                    <a:pt x="9" y="2"/>
                    <a:pt x="9" y="2"/>
                  </a:cubicBezTo>
                  <a:cubicBezTo>
                    <a:pt x="9" y="2"/>
                    <a:pt x="9" y="3"/>
                    <a:pt x="9" y="3"/>
                  </a:cubicBezTo>
                  <a:cubicBezTo>
                    <a:pt x="2" y="8"/>
                    <a:pt x="2" y="8"/>
                    <a:pt x="2" y="8"/>
                  </a:cubicBezTo>
                  <a:cubicBezTo>
                    <a:pt x="2" y="8"/>
                    <a:pt x="2" y="8"/>
                    <a:pt x="2" y="8"/>
                  </a:cubicBezTo>
                  <a:cubicBezTo>
                    <a:pt x="2" y="8"/>
                    <a:pt x="2" y="8"/>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6" name="iṩlïḓé">
              <a:extLst>
                <a:ext uri="{FF2B5EF4-FFF2-40B4-BE49-F238E27FC236}">
                  <a16:creationId xmlns:a16="http://schemas.microsoft.com/office/drawing/2014/main" id="{13EC6AB6-4BBB-49D6-A4AE-4DCA0198A82F}"/>
                </a:ext>
              </a:extLst>
            </p:cNvPr>
            <p:cNvSpPr/>
            <p:nvPr/>
          </p:nvSpPr>
          <p:spPr bwMode="auto">
            <a:xfrm>
              <a:off x="3430588" y="3683000"/>
              <a:ext cx="36513" cy="33338"/>
            </a:xfrm>
            <a:custGeom>
              <a:avLst/>
              <a:gdLst>
                <a:gd name="T0" fmla="*/ 1 w 11"/>
                <a:gd name="T1" fmla="*/ 7 h 10"/>
                <a:gd name="T2" fmla="*/ 8 w 11"/>
                <a:gd name="T3" fmla="*/ 2 h 10"/>
                <a:gd name="T4" fmla="*/ 8 w 11"/>
                <a:gd name="T5" fmla="*/ 1 h 10"/>
                <a:gd name="T6" fmla="*/ 8 w 11"/>
                <a:gd name="T7" fmla="*/ 1 h 10"/>
                <a:gd name="T8" fmla="*/ 8 w 11"/>
                <a:gd name="T9" fmla="*/ 1 h 10"/>
                <a:gd name="T10" fmla="*/ 8 w 11"/>
                <a:gd name="T11" fmla="*/ 0 h 10"/>
                <a:gd name="T12" fmla="*/ 8 w 11"/>
                <a:gd name="T13" fmla="*/ 0 h 10"/>
                <a:gd name="T14" fmla="*/ 8 w 11"/>
                <a:gd name="T15" fmla="*/ 0 h 10"/>
                <a:gd name="T16" fmla="*/ 11 w 11"/>
                <a:gd name="T17" fmla="*/ 3 h 10"/>
                <a:gd name="T18" fmla="*/ 11 w 11"/>
                <a:gd name="T19" fmla="*/ 3 h 10"/>
                <a:gd name="T20" fmla="*/ 10 w 11"/>
                <a:gd name="T21" fmla="*/ 3 h 10"/>
                <a:gd name="T22" fmla="*/ 10 w 11"/>
                <a:gd name="T23" fmla="*/ 3 h 10"/>
                <a:gd name="T24" fmla="*/ 10 w 11"/>
                <a:gd name="T25" fmla="*/ 2 h 10"/>
                <a:gd name="T26" fmla="*/ 9 w 11"/>
                <a:gd name="T27" fmla="*/ 2 h 10"/>
                <a:gd name="T28" fmla="*/ 9 w 11"/>
                <a:gd name="T29" fmla="*/ 3 h 10"/>
                <a:gd name="T30" fmla="*/ 2 w 11"/>
                <a:gd name="T31" fmla="*/ 8 h 10"/>
                <a:gd name="T32" fmla="*/ 2 w 11"/>
                <a:gd name="T33" fmla="*/ 8 h 10"/>
                <a:gd name="T34" fmla="*/ 2 w 11"/>
                <a:gd name="T35" fmla="*/ 9 h 10"/>
                <a:gd name="T36" fmla="*/ 2 w 11"/>
                <a:gd name="T37" fmla="*/ 9 h 10"/>
                <a:gd name="T38" fmla="*/ 2 w 11"/>
                <a:gd name="T39" fmla="*/ 9 h 10"/>
                <a:gd name="T40" fmla="*/ 2 w 11"/>
                <a:gd name="T41" fmla="*/ 10 h 10"/>
                <a:gd name="T42" fmla="*/ 2 w 11"/>
                <a:gd name="T43" fmla="*/ 10 h 10"/>
                <a:gd name="T44" fmla="*/ 0 w 11"/>
                <a:gd name="T45" fmla="*/ 7 h 10"/>
                <a:gd name="T46" fmla="*/ 0 w 11"/>
                <a:gd name="T47" fmla="*/ 6 h 10"/>
                <a:gd name="T48" fmla="*/ 0 w 11"/>
                <a:gd name="T49" fmla="*/ 6 h 10"/>
                <a:gd name="T50" fmla="*/ 0 w 11"/>
                <a:gd name="T51" fmla="*/ 7 h 10"/>
                <a:gd name="T52" fmla="*/ 1 w 11"/>
                <a:gd name="T53" fmla="*/ 7 h 10"/>
                <a:gd name="T54" fmla="*/ 1 w 11"/>
                <a:gd name="T55" fmla="*/ 7 h 10"/>
                <a:gd name="T56" fmla="*/ 1 w 11"/>
                <a:gd name="T5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 h="10">
                  <a:moveTo>
                    <a:pt x="1" y="7"/>
                  </a:moveTo>
                  <a:cubicBezTo>
                    <a:pt x="8" y="2"/>
                    <a:pt x="8" y="2"/>
                    <a:pt x="8" y="2"/>
                  </a:cubicBezTo>
                  <a:cubicBezTo>
                    <a:pt x="8" y="1"/>
                    <a:pt x="8" y="1"/>
                    <a:pt x="8" y="1"/>
                  </a:cubicBezTo>
                  <a:cubicBezTo>
                    <a:pt x="8" y="1"/>
                    <a:pt x="8" y="1"/>
                    <a:pt x="8" y="1"/>
                  </a:cubicBezTo>
                  <a:cubicBezTo>
                    <a:pt x="8" y="1"/>
                    <a:pt x="8" y="1"/>
                    <a:pt x="8" y="1"/>
                  </a:cubicBezTo>
                  <a:cubicBezTo>
                    <a:pt x="8" y="0"/>
                    <a:pt x="8" y="0"/>
                    <a:pt x="8" y="0"/>
                  </a:cubicBezTo>
                  <a:cubicBezTo>
                    <a:pt x="8" y="0"/>
                    <a:pt x="8" y="0"/>
                    <a:pt x="8" y="0"/>
                  </a:cubicBezTo>
                  <a:cubicBezTo>
                    <a:pt x="8" y="0"/>
                    <a:pt x="8" y="0"/>
                    <a:pt x="8" y="0"/>
                  </a:cubicBezTo>
                  <a:cubicBezTo>
                    <a:pt x="11" y="3"/>
                    <a:pt x="11" y="3"/>
                    <a:pt x="11" y="3"/>
                  </a:cubicBezTo>
                  <a:cubicBezTo>
                    <a:pt x="11" y="3"/>
                    <a:pt x="11" y="3"/>
                    <a:pt x="11" y="3"/>
                  </a:cubicBezTo>
                  <a:cubicBezTo>
                    <a:pt x="10" y="3"/>
                    <a:pt x="10" y="3"/>
                    <a:pt x="10" y="3"/>
                  </a:cubicBezTo>
                  <a:cubicBezTo>
                    <a:pt x="10" y="3"/>
                    <a:pt x="10" y="3"/>
                    <a:pt x="10" y="3"/>
                  </a:cubicBezTo>
                  <a:cubicBezTo>
                    <a:pt x="10" y="3"/>
                    <a:pt x="10" y="2"/>
                    <a:pt x="10" y="2"/>
                  </a:cubicBezTo>
                  <a:cubicBezTo>
                    <a:pt x="9" y="2"/>
                    <a:pt x="9" y="2"/>
                    <a:pt x="9" y="2"/>
                  </a:cubicBezTo>
                  <a:cubicBezTo>
                    <a:pt x="9" y="2"/>
                    <a:pt x="9" y="3"/>
                    <a:pt x="9" y="3"/>
                  </a:cubicBezTo>
                  <a:cubicBezTo>
                    <a:pt x="2" y="8"/>
                    <a:pt x="2" y="8"/>
                    <a:pt x="2" y="8"/>
                  </a:cubicBezTo>
                  <a:cubicBezTo>
                    <a:pt x="2" y="8"/>
                    <a:pt x="2" y="8"/>
                    <a:pt x="2" y="8"/>
                  </a:cubicBezTo>
                  <a:cubicBezTo>
                    <a:pt x="2" y="9"/>
                    <a:pt x="2" y="9"/>
                    <a:pt x="2" y="9"/>
                  </a:cubicBezTo>
                  <a:cubicBezTo>
                    <a:pt x="2" y="9"/>
                    <a:pt x="2" y="9"/>
                    <a:pt x="2" y="9"/>
                  </a:cubicBezTo>
                  <a:cubicBezTo>
                    <a:pt x="2" y="9"/>
                    <a:pt x="2" y="9"/>
                    <a:pt x="2" y="9"/>
                  </a:cubicBezTo>
                  <a:cubicBezTo>
                    <a:pt x="2" y="9"/>
                    <a:pt x="2" y="10"/>
                    <a:pt x="2" y="10"/>
                  </a:cubicBezTo>
                  <a:cubicBezTo>
                    <a:pt x="2" y="10"/>
                    <a:pt x="2" y="10"/>
                    <a:pt x="2" y="10"/>
                  </a:cubicBezTo>
                  <a:cubicBezTo>
                    <a:pt x="0" y="7"/>
                    <a:pt x="0" y="7"/>
                    <a:pt x="0" y="7"/>
                  </a:cubicBezTo>
                  <a:cubicBezTo>
                    <a:pt x="0" y="7"/>
                    <a:pt x="0" y="6"/>
                    <a:pt x="0" y="6"/>
                  </a:cubicBezTo>
                  <a:cubicBezTo>
                    <a:pt x="0" y="6"/>
                    <a:pt x="0" y="6"/>
                    <a:pt x="0" y="6"/>
                  </a:cubicBezTo>
                  <a:cubicBezTo>
                    <a:pt x="0" y="7"/>
                    <a:pt x="0" y="7"/>
                    <a:pt x="0" y="7"/>
                  </a:cubicBezTo>
                  <a:cubicBezTo>
                    <a:pt x="0" y="7"/>
                    <a:pt x="1" y="7"/>
                    <a:pt x="1" y="7"/>
                  </a:cubicBezTo>
                  <a:cubicBezTo>
                    <a:pt x="1" y="7"/>
                    <a:pt x="1" y="7"/>
                    <a:pt x="1" y="7"/>
                  </a:cubicBezTo>
                  <a:cubicBezTo>
                    <a:pt x="1" y="7"/>
                    <a:pt x="1" y="7"/>
                    <a:pt x="1"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7" name="iṥ1ïďé">
              <a:extLst>
                <a:ext uri="{FF2B5EF4-FFF2-40B4-BE49-F238E27FC236}">
                  <a16:creationId xmlns:a16="http://schemas.microsoft.com/office/drawing/2014/main" id="{2CA99A53-4738-4999-BBA4-FDC98727BAFE}"/>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3"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1" y="8"/>
                    <a:pt x="1"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8" name="ïŝḻîḍè">
              <a:extLst>
                <a:ext uri="{FF2B5EF4-FFF2-40B4-BE49-F238E27FC236}">
                  <a16:creationId xmlns:a16="http://schemas.microsoft.com/office/drawing/2014/main" id="{1F2A1091-64B8-429E-9345-EAC85C7969DC}"/>
                </a:ext>
              </a:extLst>
            </p:cNvPr>
            <p:cNvSpPr/>
            <p:nvPr/>
          </p:nvSpPr>
          <p:spPr bwMode="auto">
            <a:xfrm>
              <a:off x="3462338" y="3719513"/>
              <a:ext cx="50800" cy="49213"/>
            </a:xfrm>
            <a:custGeom>
              <a:avLst/>
              <a:gdLst>
                <a:gd name="T0" fmla="*/ 6 w 15"/>
                <a:gd name="T1" fmla="*/ 5 h 15"/>
                <a:gd name="T2" fmla="*/ 10 w 15"/>
                <a:gd name="T3" fmla="*/ 9 h 15"/>
                <a:gd name="T4" fmla="*/ 12 w 15"/>
                <a:gd name="T5" fmla="*/ 6 h 15"/>
                <a:gd name="T6" fmla="*/ 13 w 15"/>
                <a:gd name="T7" fmla="*/ 6 h 15"/>
                <a:gd name="T8" fmla="*/ 13 w 15"/>
                <a:gd name="T9" fmla="*/ 5 h 15"/>
                <a:gd name="T10" fmla="*/ 12 w 15"/>
                <a:gd name="T11" fmla="*/ 5 h 15"/>
                <a:gd name="T12" fmla="*/ 12 w 15"/>
                <a:gd name="T13" fmla="*/ 5 h 15"/>
                <a:gd name="T14" fmla="*/ 12 w 15"/>
                <a:gd name="T15" fmla="*/ 4 h 15"/>
                <a:gd name="T16" fmla="*/ 12 w 15"/>
                <a:gd name="T17" fmla="*/ 4 h 15"/>
                <a:gd name="T18" fmla="*/ 15 w 15"/>
                <a:gd name="T19" fmla="*/ 7 h 15"/>
                <a:gd name="T20" fmla="*/ 15 w 15"/>
                <a:gd name="T21" fmla="*/ 7 h 15"/>
                <a:gd name="T22" fmla="*/ 15 w 15"/>
                <a:gd name="T23" fmla="*/ 7 h 15"/>
                <a:gd name="T24" fmla="*/ 14 w 15"/>
                <a:gd name="T25" fmla="*/ 7 h 15"/>
                <a:gd name="T26" fmla="*/ 14 w 15"/>
                <a:gd name="T27" fmla="*/ 6 h 15"/>
                <a:gd name="T28" fmla="*/ 14 w 15"/>
                <a:gd name="T29" fmla="*/ 6 h 15"/>
                <a:gd name="T30" fmla="*/ 13 w 15"/>
                <a:gd name="T31" fmla="*/ 7 h 15"/>
                <a:gd name="T32" fmla="*/ 8 w 15"/>
                <a:gd name="T33" fmla="*/ 13 h 15"/>
                <a:gd name="T34" fmla="*/ 7 w 15"/>
                <a:gd name="T35" fmla="*/ 13 h 15"/>
                <a:gd name="T36" fmla="*/ 7 w 15"/>
                <a:gd name="T37" fmla="*/ 14 h 15"/>
                <a:gd name="T38" fmla="*/ 8 w 15"/>
                <a:gd name="T39" fmla="*/ 14 h 15"/>
                <a:gd name="T40" fmla="*/ 8 w 15"/>
                <a:gd name="T41" fmla="*/ 14 h 15"/>
                <a:gd name="T42" fmla="*/ 8 w 15"/>
                <a:gd name="T43" fmla="*/ 15 h 15"/>
                <a:gd name="T44" fmla="*/ 8 w 15"/>
                <a:gd name="T45" fmla="*/ 15 h 15"/>
                <a:gd name="T46" fmla="*/ 5 w 15"/>
                <a:gd name="T47" fmla="*/ 12 h 15"/>
                <a:gd name="T48" fmla="*/ 5 w 15"/>
                <a:gd name="T49" fmla="*/ 12 h 15"/>
                <a:gd name="T50" fmla="*/ 5 w 15"/>
                <a:gd name="T51" fmla="*/ 12 h 15"/>
                <a:gd name="T52" fmla="*/ 6 w 15"/>
                <a:gd name="T53" fmla="*/ 12 h 15"/>
                <a:gd name="T54" fmla="*/ 6 w 15"/>
                <a:gd name="T55" fmla="*/ 12 h 15"/>
                <a:gd name="T56" fmla="*/ 6 w 15"/>
                <a:gd name="T57" fmla="*/ 12 h 15"/>
                <a:gd name="T58" fmla="*/ 7 w 15"/>
                <a:gd name="T59" fmla="*/ 12 h 15"/>
                <a:gd name="T60" fmla="*/ 9 w 15"/>
                <a:gd name="T61" fmla="*/ 9 h 15"/>
                <a:gd name="T62" fmla="*/ 6 w 15"/>
                <a:gd name="T63" fmla="*/ 5 h 15"/>
                <a:gd name="T64" fmla="*/ 3 w 15"/>
                <a:gd name="T65" fmla="*/ 8 h 15"/>
                <a:gd name="T66" fmla="*/ 2 w 15"/>
                <a:gd name="T67" fmla="*/ 9 h 15"/>
                <a:gd name="T68" fmla="*/ 2 w 15"/>
                <a:gd name="T69" fmla="*/ 9 h 15"/>
                <a:gd name="T70" fmla="*/ 3 w 15"/>
                <a:gd name="T71" fmla="*/ 10 h 15"/>
                <a:gd name="T72" fmla="*/ 3 w 15"/>
                <a:gd name="T73" fmla="*/ 10 h 15"/>
                <a:gd name="T74" fmla="*/ 3 w 15"/>
                <a:gd name="T75" fmla="*/ 10 h 15"/>
                <a:gd name="T76" fmla="*/ 3 w 15"/>
                <a:gd name="T77" fmla="*/ 10 h 15"/>
                <a:gd name="T78" fmla="*/ 0 w 15"/>
                <a:gd name="T79" fmla="*/ 8 h 15"/>
                <a:gd name="T80" fmla="*/ 0 w 15"/>
                <a:gd name="T81" fmla="*/ 7 h 15"/>
                <a:gd name="T82" fmla="*/ 0 w 15"/>
                <a:gd name="T83" fmla="*/ 7 h 15"/>
                <a:gd name="T84" fmla="*/ 1 w 15"/>
                <a:gd name="T85" fmla="*/ 8 h 15"/>
                <a:gd name="T86" fmla="*/ 1 w 15"/>
                <a:gd name="T87" fmla="*/ 8 h 15"/>
                <a:gd name="T88" fmla="*/ 2 w 15"/>
                <a:gd name="T89" fmla="*/ 8 h 15"/>
                <a:gd name="T90" fmla="*/ 2 w 15"/>
                <a:gd name="T91" fmla="*/ 8 h 15"/>
                <a:gd name="T92" fmla="*/ 7 w 15"/>
                <a:gd name="T93" fmla="*/ 2 h 15"/>
                <a:gd name="T94" fmla="*/ 8 w 15"/>
                <a:gd name="T95" fmla="*/ 1 h 15"/>
                <a:gd name="T96" fmla="*/ 8 w 15"/>
                <a:gd name="T97" fmla="*/ 1 h 15"/>
                <a:gd name="T98" fmla="*/ 7 w 15"/>
                <a:gd name="T99" fmla="*/ 0 h 15"/>
                <a:gd name="T100" fmla="*/ 7 w 15"/>
                <a:gd name="T101" fmla="*/ 0 h 15"/>
                <a:gd name="T102" fmla="*/ 7 w 15"/>
                <a:gd name="T103" fmla="*/ 0 h 15"/>
                <a:gd name="T104" fmla="*/ 7 w 15"/>
                <a:gd name="T105" fmla="*/ 0 h 15"/>
                <a:gd name="T106" fmla="*/ 10 w 15"/>
                <a:gd name="T107" fmla="*/ 2 h 15"/>
                <a:gd name="T108" fmla="*/ 10 w 15"/>
                <a:gd name="T109" fmla="*/ 3 h 15"/>
                <a:gd name="T110" fmla="*/ 10 w 15"/>
                <a:gd name="T111" fmla="*/ 3 h 15"/>
                <a:gd name="T112" fmla="*/ 9 w 15"/>
                <a:gd name="T113" fmla="*/ 2 h 15"/>
                <a:gd name="T114" fmla="*/ 9 w 15"/>
                <a:gd name="T115" fmla="*/ 2 h 15"/>
                <a:gd name="T116" fmla="*/ 9 w 15"/>
                <a:gd name="T117" fmla="*/ 2 h 15"/>
                <a:gd name="T118" fmla="*/ 8 w 15"/>
                <a:gd name="T119" fmla="*/ 2 h 15"/>
                <a:gd name="T120" fmla="*/ 6 w 15"/>
                <a:gd name="T1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 h="15">
                  <a:moveTo>
                    <a:pt x="6" y="5"/>
                  </a:moveTo>
                  <a:cubicBezTo>
                    <a:pt x="10" y="9"/>
                    <a:pt x="10" y="9"/>
                    <a:pt x="10" y="9"/>
                  </a:cubicBezTo>
                  <a:cubicBezTo>
                    <a:pt x="12" y="6"/>
                    <a:pt x="12" y="6"/>
                    <a:pt x="12" y="6"/>
                  </a:cubicBezTo>
                  <a:cubicBezTo>
                    <a:pt x="12" y="6"/>
                    <a:pt x="13" y="6"/>
                    <a:pt x="13" y="6"/>
                  </a:cubicBezTo>
                  <a:cubicBezTo>
                    <a:pt x="13" y="5"/>
                    <a:pt x="13" y="5"/>
                    <a:pt x="13" y="5"/>
                  </a:cubicBezTo>
                  <a:cubicBezTo>
                    <a:pt x="13" y="5"/>
                    <a:pt x="13" y="5"/>
                    <a:pt x="12" y="5"/>
                  </a:cubicBezTo>
                  <a:cubicBezTo>
                    <a:pt x="12" y="5"/>
                    <a:pt x="12" y="5"/>
                    <a:pt x="12" y="5"/>
                  </a:cubicBezTo>
                  <a:cubicBezTo>
                    <a:pt x="12" y="4"/>
                    <a:pt x="12" y="4"/>
                    <a:pt x="12" y="4"/>
                  </a:cubicBezTo>
                  <a:cubicBezTo>
                    <a:pt x="12" y="4"/>
                    <a:pt x="12" y="4"/>
                    <a:pt x="12" y="4"/>
                  </a:cubicBezTo>
                  <a:cubicBezTo>
                    <a:pt x="15" y="7"/>
                    <a:pt x="15" y="7"/>
                    <a:pt x="15" y="7"/>
                  </a:cubicBezTo>
                  <a:cubicBezTo>
                    <a:pt x="15" y="7"/>
                    <a:pt x="15" y="7"/>
                    <a:pt x="15" y="7"/>
                  </a:cubicBezTo>
                  <a:cubicBezTo>
                    <a:pt x="15" y="7"/>
                    <a:pt x="15" y="7"/>
                    <a:pt x="15" y="7"/>
                  </a:cubicBezTo>
                  <a:cubicBezTo>
                    <a:pt x="14" y="7"/>
                    <a:pt x="14" y="7"/>
                    <a:pt x="14" y="7"/>
                  </a:cubicBezTo>
                  <a:cubicBezTo>
                    <a:pt x="14" y="7"/>
                    <a:pt x="14" y="6"/>
                    <a:pt x="14" y="6"/>
                  </a:cubicBezTo>
                  <a:cubicBezTo>
                    <a:pt x="14" y="6"/>
                    <a:pt x="14" y="6"/>
                    <a:pt x="14" y="6"/>
                  </a:cubicBezTo>
                  <a:cubicBezTo>
                    <a:pt x="14" y="6"/>
                    <a:pt x="13" y="7"/>
                    <a:pt x="13" y="7"/>
                  </a:cubicBezTo>
                  <a:cubicBezTo>
                    <a:pt x="8" y="13"/>
                    <a:pt x="8" y="13"/>
                    <a:pt x="8" y="13"/>
                  </a:cubicBezTo>
                  <a:cubicBezTo>
                    <a:pt x="7" y="13"/>
                    <a:pt x="7" y="13"/>
                    <a:pt x="7" y="13"/>
                  </a:cubicBezTo>
                  <a:cubicBezTo>
                    <a:pt x="7" y="13"/>
                    <a:pt x="7" y="14"/>
                    <a:pt x="7" y="14"/>
                  </a:cubicBezTo>
                  <a:cubicBezTo>
                    <a:pt x="7" y="14"/>
                    <a:pt x="8" y="14"/>
                    <a:pt x="8" y="14"/>
                  </a:cubicBezTo>
                  <a:cubicBezTo>
                    <a:pt x="8" y="14"/>
                    <a:pt x="8" y="14"/>
                    <a:pt x="8" y="14"/>
                  </a:cubicBezTo>
                  <a:cubicBezTo>
                    <a:pt x="8" y="14"/>
                    <a:pt x="8" y="15"/>
                    <a:pt x="8" y="15"/>
                  </a:cubicBezTo>
                  <a:cubicBezTo>
                    <a:pt x="8" y="15"/>
                    <a:pt x="8" y="15"/>
                    <a:pt x="8" y="15"/>
                  </a:cubicBezTo>
                  <a:cubicBezTo>
                    <a:pt x="5" y="12"/>
                    <a:pt x="5" y="12"/>
                    <a:pt x="5" y="12"/>
                  </a:cubicBezTo>
                  <a:cubicBezTo>
                    <a:pt x="5" y="12"/>
                    <a:pt x="5" y="12"/>
                    <a:pt x="5" y="12"/>
                  </a:cubicBezTo>
                  <a:cubicBezTo>
                    <a:pt x="5" y="12"/>
                    <a:pt x="5" y="12"/>
                    <a:pt x="5" y="12"/>
                  </a:cubicBezTo>
                  <a:cubicBezTo>
                    <a:pt x="6" y="12"/>
                    <a:pt x="6" y="12"/>
                    <a:pt x="6" y="12"/>
                  </a:cubicBezTo>
                  <a:cubicBezTo>
                    <a:pt x="6" y="12"/>
                    <a:pt x="6" y="12"/>
                    <a:pt x="6" y="12"/>
                  </a:cubicBezTo>
                  <a:cubicBezTo>
                    <a:pt x="6" y="12"/>
                    <a:pt x="6" y="12"/>
                    <a:pt x="6" y="12"/>
                  </a:cubicBezTo>
                  <a:cubicBezTo>
                    <a:pt x="6" y="12"/>
                    <a:pt x="7" y="12"/>
                    <a:pt x="7" y="12"/>
                  </a:cubicBezTo>
                  <a:cubicBezTo>
                    <a:pt x="9" y="9"/>
                    <a:pt x="9" y="9"/>
                    <a:pt x="9" y="9"/>
                  </a:cubicBezTo>
                  <a:cubicBezTo>
                    <a:pt x="6" y="5"/>
                    <a:pt x="6" y="5"/>
                    <a:pt x="6" y="5"/>
                  </a:cubicBezTo>
                  <a:cubicBezTo>
                    <a:pt x="3" y="8"/>
                    <a:pt x="3" y="8"/>
                    <a:pt x="3" y="8"/>
                  </a:cubicBezTo>
                  <a:cubicBezTo>
                    <a:pt x="2" y="9"/>
                    <a:pt x="2" y="9"/>
                    <a:pt x="2" y="9"/>
                  </a:cubicBezTo>
                  <a:cubicBezTo>
                    <a:pt x="2" y="9"/>
                    <a:pt x="2" y="9"/>
                    <a:pt x="2" y="9"/>
                  </a:cubicBezTo>
                  <a:cubicBezTo>
                    <a:pt x="2" y="9"/>
                    <a:pt x="3" y="9"/>
                    <a:pt x="3" y="10"/>
                  </a:cubicBezTo>
                  <a:cubicBezTo>
                    <a:pt x="3" y="10"/>
                    <a:pt x="3" y="10"/>
                    <a:pt x="3" y="10"/>
                  </a:cubicBezTo>
                  <a:cubicBezTo>
                    <a:pt x="3" y="10"/>
                    <a:pt x="3" y="10"/>
                    <a:pt x="3" y="10"/>
                  </a:cubicBezTo>
                  <a:cubicBezTo>
                    <a:pt x="3" y="10"/>
                    <a:pt x="3" y="10"/>
                    <a:pt x="3" y="10"/>
                  </a:cubicBezTo>
                  <a:cubicBezTo>
                    <a:pt x="0" y="8"/>
                    <a:pt x="0" y="8"/>
                    <a:pt x="0" y="8"/>
                  </a:cubicBezTo>
                  <a:cubicBezTo>
                    <a:pt x="0" y="8"/>
                    <a:pt x="0" y="8"/>
                    <a:pt x="0" y="7"/>
                  </a:cubicBezTo>
                  <a:cubicBezTo>
                    <a:pt x="0" y="7"/>
                    <a:pt x="0" y="7"/>
                    <a:pt x="0" y="7"/>
                  </a:cubicBezTo>
                  <a:cubicBezTo>
                    <a:pt x="1" y="8"/>
                    <a:pt x="1" y="8"/>
                    <a:pt x="1" y="8"/>
                  </a:cubicBezTo>
                  <a:cubicBezTo>
                    <a:pt x="1" y="8"/>
                    <a:pt x="1" y="8"/>
                    <a:pt x="1" y="8"/>
                  </a:cubicBezTo>
                  <a:cubicBezTo>
                    <a:pt x="2" y="8"/>
                    <a:pt x="2" y="8"/>
                    <a:pt x="2" y="8"/>
                  </a:cubicBezTo>
                  <a:cubicBezTo>
                    <a:pt x="2" y="8"/>
                    <a:pt x="2" y="8"/>
                    <a:pt x="2" y="8"/>
                  </a:cubicBezTo>
                  <a:cubicBezTo>
                    <a:pt x="7" y="2"/>
                    <a:pt x="7" y="2"/>
                    <a:pt x="7" y="2"/>
                  </a:cubicBezTo>
                  <a:cubicBezTo>
                    <a:pt x="8" y="1"/>
                    <a:pt x="8" y="1"/>
                    <a:pt x="8" y="1"/>
                  </a:cubicBezTo>
                  <a:cubicBezTo>
                    <a:pt x="8" y="1"/>
                    <a:pt x="8" y="1"/>
                    <a:pt x="8" y="1"/>
                  </a:cubicBezTo>
                  <a:cubicBezTo>
                    <a:pt x="8" y="1"/>
                    <a:pt x="8" y="0"/>
                    <a:pt x="7" y="0"/>
                  </a:cubicBezTo>
                  <a:cubicBezTo>
                    <a:pt x="7" y="0"/>
                    <a:pt x="7" y="0"/>
                    <a:pt x="7" y="0"/>
                  </a:cubicBezTo>
                  <a:cubicBezTo>
                    <a:pt x="7" y="0"/>
                    <a:pt x="7" y="0"/>
                    <a:pt x="7" y="0"/>
                  </a:cubicBezTo>
                  <a:cubicBezTo>
                    <a:pt x="7" y="0"/>
                    <a:pt x="7" y="0"/>
                    <a:pt x="7" y="0"/>
                  </a:cubicBezTo>
                  <a:cubicBezTo>
                    <a:pt x="10" y="2"/>
                    <a:pt x="10" y="2"/>
                    <a:pt x="10" y="2"/>
                  </a:cubicBezTo>
                  <a:cubicBezTo>
                    <a:pt x="10" y="2"/>
                    <a:pt x="10" y="2"/>
                    <a:pt x="10" y="3"/>
                  </a:cubicBezTo>
                  <a:cubicBezTo>
                    <a:pt x="10" y="3"/>
                    <a:pt x="10" y="3"/>
                    <a:pt x="10" y="3"/>
                  </a:cubicBezTo>
                  <a:cubicBezTo>
                    <a:pt x="9" y="2"/>
                    <a:pt x="9" y="2"/>
                    <a:pt x="9" y="2"/>
                  </a:cubicBezTo>
                  <a:cubicBezTo>
                    <a:pt x="9" y="2"/>
                    <a:pt x="9" y="2"/>
                    <a:pt x="9" y="2"/>
                  </a:cubicBezTo>
                  <a:cubicBezTo>
                    <a:pt x="9" y="2"/>
                    <a:pt x="9" y="2"/>
                    <a:pt x="9" y="2"/>
                  </a:cubicBezTo>
                  <a:cubicBezTo>
                    <a:pt x="9" y="2"/>
                    <a:pt x="9" y="2"/>
                    <a:pt x="8" y="2"/>
                  </a:cubicBezTo>
                  <a:lnTo>
                    <a:pt x="6"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49" name="ïṥ1iḑê">
              <a:extLst>
                <a:ext uri="{FF2B5EF4-FFF2-40B4-BE49-F238E27FC236}">
                  <a16:creationId xmlns:a16="http://schemas.microsoft.com/office/drawing/2014/main" id="{0F43DB91-162C-451D-9A0D-5588A3394F68}"/>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0" name="isḻíḋe">
              <a:extLst>
                <a:ext uri="{FF2B5EF4-FFF2-40B4-BE49-F238E27FC236}">
                  <a16:creationId xmlns:a16="http://schemas.microsoft.com/office/drawing/2014/main" id="{280AE4CB-F704-41B4-86F6-E7DB8E362ADD}"/>
                </a:ext>
              </a:extLst>
            </p:cNvPr>
            <p:cNvSpPr/>
            <p:nvPr/>
          </p:nvSpPr>
          <p:spPr bwMode="auto">
            <a:xfrm>
              <a:off x="3516313" y="3776663"/>
              <a:ext cx="31750" cy="42863"/>
            </a:xfrm>
            <a:custGeom>
              <a:avLst/>
              <a:gdLst>
                <a:gd name="T0" fmla="*/ 8 w 10"/>
                <a:gd name="T1" fmla="*/ 7 h 13"/>
                <a:gd name="T2" fmla="*/ 5 w 10"/>
                <a:gd name="T3" fmla="*/ 5 h 13"/>
                <a:gd name="T4" fmla="*/ 2 w 10"/>
                <a:gd name="T5" fmla="*/ 7 h 13"/>
                <a:gd name="T6" fmla="*/ 2 w 10"/>
                <a:gd name="T7" fmla="*/ 8 h 13"/>
                <a:gd name="T8" fmla="*/ 2 w 10"/>
                <a:gd name="T9" fmla="*/ 8 h 13"/>
                <a:gd name="T10" fmla="*/ 2 w 10"/>
                <a:gd name="T11" fmla="*/ 8 h 13"/>
                <a:gd name="T12" fmla="*/ 3 w 10"/>
                <a:gd name="T13" fmla="*/ 9 h 13"/>
                <a:gd name="T14" fmla="*/ 3 w 10"/>
                <a:gd name="T15" fmla="*/ 9 h 13"/>
                <a:gd name="T16" fmla="*/ 3 w 10"/>
                <a:gd name="T17" fmla="*/ 9 h 13"/>
                <a:gd name="T18" fmla="*/ 0 w 10"/>
                <a:gd name="T19" fmla="*/ 7 h 13"/>
                <a:gd name="T20" fmla="*/ 0 w 10"/>
                <a:gd name="T21" fmla="*/ 7 h 13"/>
                <a:gd name="T22" fmla="*/ 0 w 10"/>
                <a:gd name="T23" fmla="*/ 7 h 13"/>
                <a:gd name="T24" fmla="*/ 1 w 10"/>
                <a:gd name="T25" fmla="*/ 7 h 13"/>
                <a:gd name="T26" fmla="*/ 1 w 10"/>
                <a:gd name="T27" fmla="*/ 7 h 13"/>
                <a:gd name="T28" fmla="*/ 1 w 10"/>
                <a:gd name="T29" fmla="*/ 7 h 13"/>
                <a:gd name="T30" fmla="*/ 2 w 10"/>
                <a:gd name="T31" fmla="*/ 7 h 13"/>
                <a:gd name="T32" fmla="*/ 10 w 10"/>
                <a:gd name="T33" fmla="*/ 1 h 13"/>
                <a:gd name="T34" fmla="*/ 10 w 10"/>
                <a:gd name="T35" fmla="*/ 0 h 13"/>
                <a:gd name="T36" fmla="*/ 10 w 10"/>
                <a:gd name="T37" fmla="*/ 1 h 13"/>
                <a:gd name="T38" fmla="*/ 8 w 10"/>
                <a:gd name="T39" fmla="*/ 11 h 13"/>
                <a:gd name="T40" fmla="*/ 8 w 10"/>
                <a:gd name="T41" fmla="*/ 12 h 13"/>
                <a:gd name="T42" fmla="*/ 9 w 10"/>
                <a:gd name="T43" fmla="*/ 12 h 13"/>
                <a:gd name="T44" fmla="*/ 9 w 10"/>
                <a:gd name="T45" fmla="*/ 12 h 13"/>
                <a:gd name="T46" fmla="*/ 9 w 10"/>
                <a:gd name="T47" fmla="*/ 13 h 13"/>
                <a:gd name="T48" fmla="*/ 9 w 10"/>
                <a:gd name="T49" fmla="*/ 13 h 13"/>
                <a:gd name="T50" fmla="*/ 6 w 10"/>
                <a:gd name="T51" fmla="*/ 11 h 13"/>
                <a:gd name="T52" fmla="*/ 6 w 10"/>
                <a:gd name="T53" fmla="*/ 11 h 13"/>
                <a:gd name="T54" fmla="*/ 6 w 10"/>
                <a:gd name="T55" fmla="*/ 11 h 13"/>
                <a:gd name="T56" fmla="*/ 6 w 10"/>
                <a:gd name="T57" fmla="*/ 11 h 13"/>
                <a:gd name="T58" fmla="*/ 7 w 10"/>
                <a:gd name="T59" fmla="*/ 11 h 13"/>
                <a:gd name="T60" fmla="*/ 7 w 10"/>
                <a:gd name="T61" fmla="*/ 11 h 13"/>
                <a:gd name="T62" fmla="*/ 7 w 10"/>
                <a:gd name="T63" fmla="*/ 10 h 13"/>
                <a:gd name="T64" fmla="*/ 8 w 10"/>
                <a:gd name="T65" fmla="*/ 7 h 13"/>
                <a:gd name="T66" fmla="*/ 5 w 10"/>
                <a:gd name="T67" fmla="*/ 5 h 13"/>
                <a:gd name="T68" fmla="*/ 8 w 10"/>
                <a:gd name="T69" fmla="*/ 7 h 13"/>
                <a:gd name="T70" fmla="*/ 9 w 10"/>
                <a:gd name="T71" fmla="*/ 2 h 13"/>
                <a:gd name="T72" fmla="*/ 5 w 10"/>
                <a:gd name="T7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 h="13">
                  <a:moveTo>
                    <a:pt x="8" y="7"/>
                  </a:moveTo>
                  <a:cubicBezTo>
                    <a:pt x="5" y="5"/>
                    <a:pt x="5" y="5"/>
                    <a:pt x="5" y="5"/>
                  </a:cubicBezTo>
                  <a:cubicBezTo>
                    <a:pt x="2" y="7"/>
                    <a:pt x="2" y="7"/>
                    <a:pt x="2" y="7"/>
                  </a:cubicBezTo>
                  <a:cubicBezTo>
                    <a:pt x="2" y="7"/>
                    <a:pt x="2" y="7"/>
                    <a:pt x="2" y="8"/>
                  </a:cubicBezTo>
                  <a:cubicBezTo>
                    <a:pt x="2" y="8"/>
                    <a:pt x="2" y="8"/>
                    <a:pt x="2" y="8"/>
                  </a:cubicBezTo>
                  <a:cubicBezTo>
                    <a:pt x="2" y="8"/>
                    <a:pt x="2" y="8"/>
                    <a:pt x="2" y="8"/>
                  </a:cubicBezTo>
                  <a:cubicBezTo>
                    <a:pt x="3" y="9"/>
                    <a:pt x="3" y="9"/>
                    <a:pt x="3" y="9"/>
                  </a:cubicBezTo>
                  <a:cubicBezTo>
                    <a:pt x="3" y="9"/>
                    <a:pt x="3" y="9"/>
                    <a:pt x="3" y="9"/>
                  </a:cubicBezTo>
                  <a:cubicBezTo>
                    <a:pt x="3" y="9"/>
                    <a:pt x="3" y="9"/>
                    <a:pt x="3" y="9"/>
                  </a:cubicBezTo>
                  <a:cubicBezTo>
                    <a:pt x="0" y="7"/>
                    <a:pt x="0" y="7"/>
                    <a:pt x="0" y="7"/>
                  </a:cubicBezTo>
                  <a:cubicBezTo>
                    <a:pt x="0" y="7"/>
                    <a:pt x="0" y="7"/>
                    <a:pt x="0" y="7"/>
                  </a:cubicBezTo>
                  <a:cubicBezTo>
                    <a:pt x="0" y="7"/>
                    <a:pt x="0" y="7"/>
                    <a:pt x="0" y="7"/>
                  </a:cubicBezTo>
                  <a:cubicBezTo>
                    <a:pt x="1" y="7"/>
                    <a:pt x="1" y="7"/>
                    <a:pt x="1" y="7"/>
                  </a:cubicBezTo>
                  <a:cubicBezTo>
                    <a:pt x="1" y="7"/>
                    <a:pt x="1" y="7"/>
                    <a:pt x="1" y="7"/>
                  </a:cubicBezTo>
                  <a:cubicBezTo>
                    <a:pt x="1" y="7"/>
                    <a:pt x="1" y="7"/>
                    <a:pt x="1" y="7"/>
                  </a:cubicBezTo>
                  <a:cubicBezTo>
                    <a:pt x="1" y="7"/>
                    <a:pt x="2" y="7"/>
                    <a:pt x="2" y="7"/>
                  </a:cubicBezTo>
                  <a:cubicBezTo>
                    <a:pt x="10" y="1"/>
                    <a:pt x="10" y="1"/>
                    <a:pt x="10" y="1"/>
                  </a:cubicBezTo>
                  <a:cubicBezTo>
                    <a:pt x="10" y="0"/>
                    <a:pt x="10" y="0"/>
                    <a:pt x="10" y="0"/>
                  </a:cubicBezTo>
                  <a:cubicBezTo>
                    <a:pt x="10" y="1"/>
                    <a:pt x="10" y="1"/>
                    <a:pt x="10" y="1"/>
                  </a:cubicBezTo>
                  <a:cubicBezTo>
                    <a:pt x="8" y="11"/>
                    <a:pt x="8" y="11"/>
                    <a:pt x="8" y="11"/>
                  </a:cubicBezTo>
                  <a:cubicBezTo>
                    <a:pt x="8" y="11"/>
                    <a:pt x="8" y="12"/>
                    <a:pt x="8" y="12"/>
                  </a:cubicBezTo>
                  <a:cubicBezTo>
                    <a:pt x="8" y="12"/>
                    <a:pt x="8" y="12"/>
                    <a:pt x="9" y="12"/>
                  </a:cubicBezTo>
                  <a:cubicBezTo>
                    <a:pt x="9" y="12"/>
                    <a:pt x="9" y="12"/>
                    <a:pt x="9" y="12"/>
                  </a:cubicBezTo>
                  <a:cubicBezTo>
                    <a:pt x="9" y="12"/>
                    <a:pt x="9" y="13"/>
                    <a:pt x="9" y="13"/>
                  </a:cubicBezTo>
                  <a:cubicBezTo>
                    <a:pt x="9" y="13"/>
                    <a:pt x="9" y="13"/>
                    <a:pt x="9" y="13"/>
                  </a:cubicBezTo>
                  <a:cubicBezTo>
                    <a:pt x="6" y="11"/>
                    <a:pt x="6" y="11"/>
                    <a:pt x="6" y="11"/>
                  </a:cubicBezTo>
                  <a:cubicBezTo>
                    <a:pt x="6" y="11"/>
                    <a:pt x="5" y="11"/>
                    <a:pt x="6" y="11"/>
                  </a:cubicBezTo>
                  <a:cubicBezTo>
                    <a:pt x="6" y="10"/>
                    <a:pt x="6" y="10"/>
                    <a:pt x="6" y="11"/>
                  </a:cubicBezTo>
                  <a:cubicBezTo>
                    <a:pt x="6" y="11"/>
                    <a:pt x="6" y="11"/>
                    <a:pt x="6" y="11"/>
                  </a:cubicBezTo>
                  <a:cubicBezTo>
                    <a:pt x="6" y="11"/>
                    <a:pt x="7" y="11"/>
                    <a:pt x="7" y="11"/>
                  </a:cubicBezTo>
                  <a:cubicBezTo>
                    <a:pt x="7" y="11"/>
                    <a:pt x="7" y="11"/>
                    <a:pt x="7" y="11"/>
                  </a:cubicBezTo>
                  <a:cubicBezTo>
                    <a:pt x="7" y="11"/>
                    <a:pt x="7" y="11"/>
                    <a:pt x="7" y="10"/>
                  </a:cubicBezTo>
                  <a:cubicBezTo>
                    <a:pt x="8" y="7"/>
                    <a:pt x="8" y="7"/>
                    <a:pt x="8" y="7"/>
                  </a:cubicBezTo>
                  <a:close/>
                  <a:moveTo>
                    <a:pt x="5" y="5"/>
                  </a:moveTo>
                  <a:cubicBezTo>
                    <a:pt x="8" y="7"/>
                    <a:pt x="8" y="7"/>
                    <a:pt x="8" y="7"/>
                  </a:cubicBezTo>
                  <a:cubicBezTo>
                    <a:pt x="9" y="2"/>
                    <a:pt x="9" y="2"/>
                    <a:pt x="9" y="2"/>
                  </a:cubicBezTo>
                  <a:lnTo>
                    <a:pt x="5"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1" name="îṧḻïḋe">
              <a:extLst>
                <a:ext uri="{FF2B5EF4-FFF2-40B4-BE49-F238E27FC236}">
                  <a16:creationId xmlns:a16="http://schemas.microsoft.com/office/drawing/2014/main" id="{3E55D22F-9B8D-4F55-BEE8-4E3529F2E8D0}"/>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2"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2" name="îṩ1îďè">
              <a:extLst>
                <a:ext uri="{FF2B5EF4-FFF2-40B4-BE49-F238E27FC236}">
                  <a16:creationId xmlns:a16="http://schemas.microsoft.com/office/drawing/2014/main" id="{DA7C5AF5-5FFD-4BB9-BA74-0F5AC837E21E}"/>
                </a:ext>
              </a:extLst>
            </p:cNvPr>
            <p:cNvSpPr/>
            <p:nvPr/>
          </p:nvSpPr>
          <p:spPr bwMode="auto">
            <a:xfrm>
              <a:off x="3575051" y="3810000"/>
              <a:ext cx="46038" cy="42863"/>
            </a:xfrm>
            <a:custGeom>
              <a:avLst/>
              <a:gdLst>
                <a:gd name="T0" fmla="*/ 7 w 14"/>
                <a:gd name="T1" fmla="*/ 1 h 13"/>
                <a:gd name="T2" fmla="*/ 9 w 14"/>
                <a:gd name="T3" fmla="*/ 11 h 13"/>
                <a:gd name="T4" fmla="*/ 12 w 14"/>
                <a:gd name="T5" fmla="*/ 4 h 13"/>
                <a:gd name="T6" fmla="*/ 12 w 14"/>
                <a:gd name="T7" fmla="*/ 4 h 13"/>
                <a:gd name="T8" fmla="*/ 12 w 14"/>
                <a:gd name="T9" fmla="*/ 3 h 13"/>
                <a:gd name="T10" fmla="*/ 12 w 14"/>
                <a:gd name="T11" fmla="*/ 3 h 13"/>
                <a:gd name="T12" fmla="*/ 11 w 14"/>
                <a:gd name="T13" fmla="*/ 3 h 13"/>
                <a:gd name="T14" fmla="*/ 11 w 14"/>
                <a:gd name="T15" fmla="*/ 3 h 13"/>
                <a:gd name="T16" fmla="*/ 11 w 14"/>
                <a:gd name="T17" fmla="*/ 2 h 13"/>
                <a:gd name="T18" fmla="*/ 14 w 14"/>
                <a:gd name="T19" fmla="*/ 4 h 13"/>
                <a:gd name="T20" fmla="*/ 14 w 14"/>
                <a:gd name="T21" fmla="*/ 4 h 13"/>
                <a:gd name="T22" fmla="*/ 14 w 14"/>
                <a:gd name="T23" fmla="*/ 4 h 13"/>
                <a:gd name="T24" fmla="*/ 13 w 14"/>
                <a:gd name="T25" fmla="*/ 4 h 13"/>
                <a:gd name="T26" fmla="*/ 13 w 14"/>
                <a:gd name="T27" fmla="*/ 4 h 13"/>
                <a:gd name="T28" fmla="*/ 13 w 14"/>
                <a:gd name="T29" fmla="*/ 4 h 13"/>
                <a:gd name="T30" fmla="*/ 13 w 14"/>
                <a:gd name="T31" fmla="*/ 4 h 13"/>
                <a:gd name="T32" fmla="*/ 9 w 14"/>
                <a:gd name="T33" fmla="*/ 13 h 13"/>
                <a:gd name="T34" fmla="*/ 9 w 14"/>
                <a:gd name="T35" fmla="*/ 13 h 13"/>
                <a:gd name="T36" fmla="*/ 8 w 14"/>
                <a:gd name="T37" fmla="*/ 13 h 13"/>
                <a:gd name="T38" fmla="*/ 6 w 14"/>
                <a:gd name="T39" fmla="*/ 1 h 13"/>
                <a:gd name="T40" fmla="*/ 2 w 14"/>
                <a:gd name="T41" fmla="*/ 9 h 13"/>
                <a:gd name="T42" fmla="*/ 2 w 14"/>
                <a:gd name="T43" fmla="*/ 10 h 13"/>
                <a:gd name="T44" fmla="*/ 2 w 14"/>
                <a:gd name="T45" fmla="*/ 10 h 13"/>
                <a:gd name="T46" fmla="*/ 3 w 14"/>
                <a:gd name="T47" fmla="*/ 10 h 13"/>
                <a:gd name="T48" fmla="*/ 3 w 14"/>
                <a:gd name="T49" fmla="*/ 11 h 13"/>
                <a:gd name="T50" fmla="*/ 3 w 14"/>
                <a:gd name="T51" fmla="*/ 11 h 13"/>
                <a:gd name="T52" fmla="*/ 3 w 14"/>
                <a:gd name="T53" fmla="*/ 11 h 13"/>
                <a:gd name="T54" fmla="*/ 0 w 14"/>
                <a:gd name="T55" fmla="*/ 10 h 13"/>
                <a:gd name="T56" fmla="*/ 0 w 14"/>
                <a:gd name="T57" fmla="*/ 10 h 13"/>
                <a:gd name="T58" fmla="*/ 1 w 14"/>
                <a:gd name="T59" fmla="*/ 10 h 13"/>
                <a:gd name="T60" fmla="*/ 1 w 14"/>
                <a:gd name="T61" fmla="*/ 10 h 13"/>
                <a:gd name="T62" fmla="*/ 1 w 14"/>
                <a:gd name="T63" fmla="*/ 10 h 13"/>
                <a:gd name="T64" fmla="*/ 2 w 14"/>
                <a:gd name="T65" fmla="*/ 10 h 13"/>
                <a:gd name="T66" fmla="*/ 2 w 14"/>
                <a:gd name="T67" fmla="*/ 9 h 13"/>
                <a:gd name="T68" fmla="*/ 5 w 14"/>
                <a:gd name="T69" fmla="*/ 1 h 13"/>
                <a:gd name="T70" fmla="*/ 5 w 14"/>
                <a:gd name="T71" fmla="*/ 1 h 13"/>
                <a:gd name="T72" fmla="*/ 5 w 14"/>
                <a:gd name="T73" fmla="*/ 1 h 13"/>
                <a:gd name="T74" fmla="*/ 5 w 14"/>
                <a:gd name="T75" fmla="*/ 0 h 13"/>
                <a:gd name="T76" fmla="*/ 4 w 14"/>
                <a:gd name="T77" fmla="*/ 0 h 13"/>
                <a:gd name="T78" fmla="*/ 4 w 14"/>
                <a:gd name="T79" fmla="*/ 0 h 13"/>
                <a:gd name="T80" fmla="*/ 5 w 14"/>
                <a:gd name="T81" fmla="*/ 0 h 13"/>
                <a:gd name="T82" fmla="*/ 7 w 14"/>
                <a:gd name="T8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 h="13">
                  <a:moveTo>
                    <a:pt x="7" y="1"/>
                  </a:moveTo>
                  <a:cubicBezTo>
                    <a:pt x="9" y="11"/>
                    <a:pt x="9" y="11"/>
                    <a:pt x="9" y="11"/>
                  </a:cubicBezTo>
                  <a:cubicBezTo>
                    <a:pt x="12" y="4"/>
                    <a:pt x="12" y="4"/>
                    <a:pt x="12" y="4"/>
                  </a:cubicBezTo>
                  <a:cubicBezTo>
                    <a:pt x="12" y="4"/>
                    <a:pt x="12" y="4"/>
                    <a:pt x="12" y="4"/>
                  </a:cubicBezTo>
                  <a:cubicBezTo>
                    <a:pt x="12" y="4"/>
                    <a:pt x="12" y="4"/>
                    <a:pt x="12" y="3"/>
                  </a:cubicBezTo>
                  <a:cubicBezTo>
                    <a:pt x="12" y="3"/>
                    <a:pt x="12" y="3"/>
                    <a:pt x="12" y="3"/>
                  </a:cubicBezTo>
                  <a:cubicBezTo>
                    <a:pt x="11" y="3"/>
                    <a:pt x="11" y="3"/>
                    <a:pt x="11" y="3"/>
                  </a:cubicBezTo>
                  <a:cubicBezTo>
                    <a:pt x="11" y="3"/>
                    <a:pt x="11" y="3"/>
                    <a:pt x="11" y="3"/>
                  </a:cubicBezTo>
                  <a:cubicBezTo>
                    <a:pt x="11" y="2"/>
                    <a:pt x="11" y="2"/>
                    <a:pt x="11" y="2"/>
                  </a:cubicBezTo>
                  <a:cubicBezTo>
                    <a:pt x="14" y="4"/>
                    <a:pt x="14" y="4"/>
                    <a:pt x="14" y="4"/>
                  </a:cubicBezTo>
                  <a:cubicBezTo>
                    <a:pt x="14" y="4"/>
                    <a:pt x="14" y="4"/>
                    <a:pt x="14" y="4"/>
                  </a:cubicBezTo>
                  <a:cubicBezTo>
                    <a:pt x="14" y="4"/>
                    <a:pt x="14" y="4"/>
                    <a:pt x="14" y="4"/>
                  </a:cubicBezTo>
                  <a:cubicBezTo>
                    <a:pt x="13" y="4"/>
                    <a:pt x="13" y="4"/>
                    <a:pt x="13" y="4"/>
                  </a:cubicBezTo>
                  <a:cubicBezTo>
                    <a:pt x="13" y="4"/>
                    <a:pt x="13" y="4"/>
                    <a:pt x="13" y="4"/>
                  </a:cubicBezTo>
                  <a:cubicBezTo>
                    <a:pt x="13" y="4"/>
                    <a:pt x="13" y="4"/>
                    <a:pt x="13" y="4"/>
                  </a:cubicBezTo>
                  <a:cubicBezTo>
                    <a:pt x="13" y="4"/>
                    <a:pt x="13" y="4"/>
                    <a:pt x="13" y="4"/>
                  </a:cubicBezTo>
                  <a:cubicBezTo>
                    <a:pt x="9" y="13"/>
                    <a:pt x="9" y="13"/>
                    <a:pt x="9" y="13"/>
                  </a:cubicBezTo>
                  <a:cubicBezTo>
                    <a:pt x="9" y="13"/>
                    <a:pt x="9" y="13"/>
                    <a:pt x="9" y="13"/>
                  </a:cubicBezTo>
                  <a:cubicBezTo>
                    <a:pt x="8" y="13"/>
                    <a:pt x="8" y="13"/>
                    <a:pt x="8" y="13"/>
                  </a:cubicBezTo>
                  <a:cubicBezTo>
                    <a:pt x="6" y="1"/>
                    <a:pt x="6" y="1"/>
                    <a:pt x="6" y="1"/>
                  </a:cubicBezTo>
                  <a:cubicBezTo>
                    <a:pt x="2" y="9"/>
                    <a:pt x="2" y="9"/>
                    <a:pt x="2" y="9"/>
                  </a:cubicBezTo>
                  <a:cubicBezTo>
                    <a:pt x="2" y="10"/>
                    <a:pt x="2" y="10"/>
                    <a:pt x="2" y="10"/>
                  </a:cubicBezTo>
                  <a:cubicBezTo>
                    <a:pt x="2" y="10"/>
                    <a:pt x="2" y="10"/>
                    <a:pt x="2" y="10"/>
                  </a:cubicBezTo>
                  <a:cubicBezTo>
                    <a:pt x="3" y="10"/>
                    <a:pt x="3" y="10"/>
                    <a:pt x="3" y="10"/>
                  </a:cubicBezTo>
                  <a:cubicBezTo>
                    <a:pt x="3" y="11"/>
                    <a:pt x="3" y="11"/>
                    <a:pt x="3" y="11"/>
                  </a:cubicBezTo>
                  <a:cubicBezTo>
                    <a:pt x="3" y="11"/>
                    <a:pt x="3" y="11"/>
                    <a:pt x="3" y="11"/>
                  </a:cubicBezTo>
                  <a:cubicBezTo>
                    <a:pt x="3" y="11"/>
                    <a:pt x="3" y="11"/>
                    <a:pt x="3" y="11"/>
                  </a:cubicBezTo>
                  <a:cubicBezTo>
                    <a:pt x="0" y="10"/>
                    <a:pt x="0" y="10"/>
                    <a:pt x="0" y="10"/>
                  </a:cubicBezTo>
                  <a:cubicBezTo>
                    <a:pt x="0" y="10"/>
                    <a:pt x="0" y="10"/>
                    <a:pt x="0" y="10"/>
                  </a:cubicBezTo>
                  <a:cubicBezTo>
                    <a:pt x="0" y="10"/>
                    <a:pt x="0" y="9"/>
                    <a:pt x="1" y="10"/>
                  </a:cubicBezTo>
                  <a:cubicBezTo>
                    <a:pt x="1" y="10"/>
                    <a:pt x="1" y="10"/>
                    <a:pt x="1" y="10"/>
                  </a:cubicBezTo>
                  <a:cubicBezTo>
                    <a:pt x="1" y="10"/>
                    <a:pt x="1" y="10"/>
                    <a:pt x="1" y="10"/>
                  </a:cubicBezTo>
                  <a:cubicBezTo>
                    <a:pt x="1" y="10"/>
                    <a:pt x="2" y="10"/>
                    <a:pt x="2" y="10"/>
                  </a:cubicBezTo>
                  <a:cubicBezTo>
                    <a:pt x="2" y="10"/>
                    <a:pt x="2" y="9"/>
                    <a:pt x="2" y="9"/>
                  </a:cubicBezTo>
                  <a:cubicBezTo>
                    <a:pt x="5" y="1"/>
                    <a:pt x="5" y="1"/>
                    <a:pt x="5" y="1"/>
                  </a:cubicBezTo>
                  <a:cubicBezTo>
                    <a:pt x="5" y="1"/>
                    <a:pt x="5" y="1"/>
                    <a:pt x="5" y="1"/>
                  </a:cubicBezTo>
                  <a:cubicBezTo>
                    <a:pt x="5" y="1"/>
                    <a:pt x="5" y="1"/>
                    <a:pt x="5" y="1"/>
                  </a:cubicBezTo>
                  <a:cubicBezTo>
                    <a:pt x="5" y="0"/>
                    <a:pt x="5" y="0"/>
                    <a:pt x="5" y="0"/>
                  </a:cubicBezTo>
                  <a:cubicBezTo>
                    <a:pt x="4" y="0"/>
                    <a:pt x="4" y="0"/>
                    <a:pt x="4" y="0"/>
                  </a:cubicBezTo>
                  <a:cubicBezTo>
                    <a:pt x="4" y="0"/>
                    <a:pt x="4" y="0"/>
                    <a:pt x="4" y="0"/>
                  </a:cubicBezTo>
                  <a:cubicBezTo>
                    <a:pt x="4" y="0"/>
                    <a:pt x="4" y="0"/>
                    <a:pt x="5" y="0"/>
                  </a:cubicBezTo>
                  <a:lnTo>
                    <a:pt x="7"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3" name="iŝḷîḑe">
              <a:extLst>
                <a:ext uri="{FF2B5EF4-FFF2-40B4-BE49-F238E27FC236}">
                  <a16:creationId xmlns:a16="http://schemas.microsoft.com/office/drawing/2014/main" id="{137A86C3-72E0-44B5-92E2-51C83CDC1F7D}"/>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8"/>
                    <a:pt x="8" y="9"/>
                  </a:cubicBezTo>
                  <a:cubicBezTo>
                    <a:pt x="8" y="12"/>
                    <a:pt x="8" y="12"/>
                    <a:pt x="8" y="12"/>
                  </a:cubicBezTo>
                  <a:cubicBezTo>
                    <a:pt x="8" y="12"/>
                    <a:pt x="8" y="12"/>
                    <a:pt x="7" y="12"/>
                  </a:cubicBezTo>
                  <a:cubicBezTo>
                    <a:pt x="7" y="12"/>
                    <a:pt x="7" y="12"/>
                    <a:pt x="7" y="12"/>
                  </a:cubicBezTo>
                  <a:cubicBezTo>
                    <a:pt x="7" y="12"/>
                    <a:pt x="7" y="12"/>
                    <a:pt x="7" y="12"/>
                  </a:cubicBezTo>
                  <a:cubicBezTo>
                    <a:pt x="7" y="12"/>
                    <a:pt x="7" y="12"/>
                    <a:pt x="7" y="12"/>
                  </a:cubicBezTo>
                  <a:cubicBezTo>
                    <a:pt x="7" y="11"/>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9" y="1"/>
                    <a:pt x="9"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4" name="ïṣ1íḓé">
              <a:extLst>
                <a:ext uri="{FF2B5EF4-FFF2-40B4-BE49-F238E27FC236}">
                  <a16:creationId xmlns:a16="http://schemas.microsoft.com/office/drawing/2014/main" id="{58DA1D4F-D986-431F-A136-41B58D1169A0}"/>
                </a:ext>
              </a:extLst>
            </p:cNvPr>
            <p:cNvSpPr/>
            <p:nvPr/>
          </p:nvSpPr>
          <p:spPr bwMode="auto">
            <a:xfrm>
              <a:off x="3651251" y="3843338"/>
              <a:ext cx="33338" cy="39688"/>
            </a:xfrm>
            <a:custGeom>
              <a:avLst/>
              <a:gdLst>
                <a:gd name="T0" fmla="*/ 6 w 10"/>
                <a:gd name="T1" fmla="*/ 7 h 12"/>
                <a:gd name="T2" fmla="*/ 6 w 10"/>
                <a:gd name="T3" fmla="*/ 7 h 12"/>
                <a:gd name="T4" fmla="*/ 6 w 10"/>
                <a:gd name="T5" fmla="*/ 7 h 12"/>
                <a:gd name="T6" fmla="*/ 6 w 10"/>
                <a:gd name="T7" fmla="*/ 7 h 12"/>
                <a:gd name="T8" fmla="*/ 10 w 10"/>
                <a:gd name="T9" fmla="*/ 8 h 12"/>
                <a:gd name="T10" fmla="*/ 10 w 10"/>
                <a:gd name="T11" fmla="*/ 8 h 12"/>
                <a:gd name="T12" fmla="*/ 10 w 10"/>
                <a:gd name="T13" fmla="*/ 8 h 12"/>
                <a:gd name="T14" fmla="*/ 9 w 10"/>
                <a:gd name="T15" fmla="*/ 8 h 12"/>
                <a:gd name="T16" fmla="*/ 9 w 10"/>
                <a:gd name="T17" fmla="*/ 8 h 12"/>
                <a:gd name="T18" fmla="*/ 9 w 10"/>
                <a:gd name="T19" fmla="*/ 8 h 12"/>
                <a:gd name="T20" fmla="*/ 8 w 10"/>
                <a:gd name="T21" fmla="*/ 9 h 12"/>
                <a:gd name="T22" fmla="*/ 8 w 10"/>
                <a:gd name="T23" fmla="*/ 12 h 12"/>
                <a:gd name="T24" fmla="*/ 7 w 10"/>
                <a:gd name="T25" fmla="*/ 12 h 12"/>
                <a:gd name="T26" fmla="*/ 7 w 10"/>
                <a:gd name="T27" fmla="*/ 12 h 12"/>
                <a:gd name="T28" fmla="*/ 7 w 10"/>
                <a:gd name="T29" fmla="*/ 12 h 12"/>
                <a:gd name="T30" fmla="*/ 7 w 10"/>
                <a:gd name="T31" fmla="*/ 12 h 12"/>
                <a:gd name="T32" fmla="*/ 6 w 10"/>
                <a:gd name="T33" fmla="*/ 12 h 12"/>
                <a:gd name="T34" fmla="*/ 5 w 10"/>
                <a:gd name="T35" fmla="*/ 12 h 12"/>
                <a:gd name="T36" fmla="*/ 4 w 10"/>
                <a:gd name="T37" fmla="*/ 11 h 12"/>
                <a:gd name="T38" fmla="*/ 3 w 10"/>
                <a:gd name="T39" fmla="*/ 11 h 12"/>
                <a:gd name="T40" fmla="*/ 1 w 10"/>
                <a:gd name="T41" fmla="*/ 10 h 12"/>
                <a:gd name="T42" fmla="*/ 0 w 10"/>
                <a:gd name="T43" fmla="*/ 8 h 12"/>
                <a:gd name="T44" fmla="*/ 0 w 10"/>
                <a:gd name="T45" fmla="*/ 6 h 12"/>
                <a:gd name="T46" fmla="*/ 1 w 10"/>
                <a:gd name="T47" fmla="*/ 4 h 12"/>
                <a:gd name="T48" fmla="*/ 2 w 10"/>
                <a:gd name="T49" fmla="*/ 2 h 12"/>
                <a:gd name="T50" fmla="*/ 3 w 10"/>
                <a:gd name="T51" fmla="*/ 1 h 12"/>
                <a:gd name="T52" fmla="*/ 5 w 10"/>
                <a:gd name="T53" fmla="*/ 0 h 12"/>
                <a:gd name="T54" fmla="*/ 7 w 10"/>
                <a:gd name="T55" fmla="*/ 1 h 12"/>
                <a:gd name="T56" fmla="*/ 7 w 10"/>
                <a:gd name="T57" fmla="*/ 1 h 12"/>
                <a:gd name="T58" fmla="*/ 8 w 10"/>
                <a:gd name="T59" fmla="*/ 1 h 12"/>
                <a:gd name="T60" fmla="*/ 8 w 10"/>
                <a:gd name="T61" fmla="*/ 1 h 12"/>
                <a:gd name="T62" fmla="*/ 9 w 10"/>
                <a:gd name="T63" fmla="*/ 1 h 12"/>
                <a:gd name="T64" fmla="*/ 9 w 10"/>
                <a:gd name="T65" fmla="*/ 1 h 12"/>
                <a:gd name="T66" fmla="*/ 9 w 10"/>
                <a:gd name="T67" fmla="*/ 1 h 12"/>
                <a:gd name="T68" fmla="*/ 10 w 10"/>
                <a:gd name="T69" fmla="*/ 1 h 12"/>
                <a:gd name="T70" fmla="*/ 10 w 10"/>
                <a:gd name="T71" fmla="*/ 1 h 12"/>
                <a:gd name="T72" fmla="*/ 10 w 10"/>
                <a:gd name="T73" fmla="*/ 4 h 12"/>
                <a:gd name="T74" fmla="*/ 10 w 10"/>
                <a:gd name="T75" fmla="*/ 4 h 12"/>
                <a:gd name="T76" fmla="*/ 9 w 10"/>
                <a:gd name="T77" fmla="*/ 4 h 12"/>
                <a:gd name="T78" fmla="*/ 9 w 10"/>
                <a:gd name="T79" fmla="*/ 4 h 12"/>
                <a:gd name="T80" fmla="*/ 9 w 10"/>
                <a:gd name="T81" fmla="*/ 3 h 12"/>
                <a:gd name="T82" fmla="*/ 8 w 10"/>
                <a:gd name="T83" fmla="*/ 2 h 12"/>
                <a:gd name="T84" fmla="*/ 7 w 10"/>
                <a:gd name="T85" fmla="*/ 1 h 12"/>
                <a:gd name="T86" fmla="*/ 6 w 10"/>
                <a:gd name="T87" fmla="*/ 1 h 12"/>
                <a:gd name="T88" fmla="*/ 5 w 10"/>
                <a:gd name="T89" fmla="*/ 1 h 12"/>
                <a:gd name="T90" fmla="*/ 4 w 10"/>
                <a:gd name="T91" fmla="*/ 2 h 12"/>
                <a:gd name="T92" fmla="*/ 3 w 10"/>
                <a:gd name="T93" fmla="*/ 3 h 12"/>
                <a:gd name="T94" fmla="*/ 2 w 10"/>
                <a:gd name="T95" fmla="*/ 5 h 12"/>
                <a:gd name="T96" fmla="*/ 2 w 10"/>
                <a:gd name="T97" fmla="*/ 6 h 12"/>
                <a:gd name="T98" fmla="*/ 2 w 10"/>
                <a:gd name="T99" fmla="*/ 8 h 12"/>
                <a:gd name="T100" fmla="*/ 3 w 10"/>
                <a:gd name="T101" fmla="*/ 10 h 12"/>
                <a:gd name="T102" fmla="*/ 4 w 10"/>
                <a:gd name="T103" fmla="*/ 11 h 12"/>
                <a:gd name="T104" fmla="*/ 6 w 10"/>
                <a:gd name="T105" fmla="*/ 11 h 12"/>
                <a:gd name="T106" fmla="*/ 7 w 10"/>
                <a:gd name="T107" fmla="*/ 10 h 12"/>
                <a:gd name="T108" fmla="*/ 7 w 10"/>
                <a:gd name="T109" fmla="*/ 10 h 12"/>
                <a:gd name="T110" fmla="*/ 7 w 10"/>
                <a:gd name="T111" fmla="*/ 8 h 12"/>
                <a:gd name="T112" fmla="*/ 7 w 10"/>
                <a:gd name="T113" fmla="*/ 8 h 12"/>
                <a:gd name="T114" fmla="*/ 7 w 10"/>
                <a:gd name="T115" fmla="*/ 8 h 12"/>
                <a:gd name="T116" fmla="*/ 6 w 10"/>
                <a:gd name="T11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2">
                  <a:moveTo>
                    <a:pt x="6" y="7"/>
                  </a:moveTo>
                  <a:cubicBezTo>
                    <a:pt x="6" y="7"/>
                    <a:pt x="6" y="7"/>
                    <a:pt x="6" y="7"/>
                  </a:cubicBezTo>
                  <a:cubicBezTo>
                    <a:pt x="6" y="7"/>
                    <a:pt x="6" y="7"/>
                    <a:pt x="6" y="7"/>
                  </a:cubicBezTo>
                  <a:cubicBezTo>
                    <a:pt x="6" y="7"/>
                    <a:pt x="6" y="7"/>
                    <a:pt x="6" y="7"/>
                  </a:cubicBezTo>
                  <a:cubicBezTo>
                    <a:pt x="10" y="8"/>
                    <a:pt x="10" y="8"/>
                    <a:pt x="10" y="8"/>
                  </a:cubicBezTo>
                  <a:cubicBezTo>
                    <a:pt x="10" y="8"/>
                    <a:pt x="10" y="8"/>
                    <a:pt x="10" y="8"/>
                  </a:cubicBezTo>
                  <a:cubicBezTo>
                    <a:pt x="10" y="8"/>
                    <a:pt x="10" y="8"/>
                    <a:pt x="10" y="8"/>
                  </a:cubicBezTo>
                  <a:cubicBezTo>
                    <a:pt x="9" y="8"/>
                    <a:pt x="9" y="8"/>
                    <a:pt x="9" y="8"/>
                  </a:cubicBezTo>
                  <a:cubicBezTo>
                    <a:pt x="9" y="8"/>
                    <a:pt x="9" y="8"/>
                    <a:pt x="9" y="8"/>
                  </a:cubicBezTo>
                  <a:cubicBezTo>
                    <a:pt x="9" y="8"/>
                    <a:pt x="9" y="8"/>
                    <a:pt x="9" y="8"/>
                  </a:cubicBezTo>
                  <a:cubicBezTo>
                    <a:pt x="9" y="8"/>
                    <a:pt x="8" y="9"/>
                    <a:pt x="8" y="9"/>
                  </a:cubicBezTo>
                  <a:cubicBezTo>
                    <a:pt x="8" y="12"/>
                    <a:pt x="8" y="12"/>
                    <a:pt x="8" y="12"/>
                  </a:cubicBezTo>
                  <a:cubicBezTo>
                    <a:pt x="7" y="12"/>
                    <a:pt x="7" y="12"/>
                    <a:pt x="7" y="12"/>
                  </a:cubicBezTo>
                  <a:cubicBezTo>
                    <a:pt x="7" y="12"/>
                    <a:pt x="7" y="12"/>
                    <a:pt x="7" y="12"/>
                  </a:cubicBezTo>
                  <a:cubicBezTo>
                    <a:pt x="7" y="12"/>
                    <a:pt x="7" y="12"/>
                    <a:pt x="7" y="12"/>
                  </a:cubicBezTo>
                  <a:cubicBezTo>
                    <a:pt x="7" y="12"/>
                    <a:pt x="7" y="12"/>
                    <a:pt x="7" y="12"/>
                  </a:cubicBezTo>
                  <a:cubicBezTo>
                    <a:pt x="7" y="12"/>
                    <a:pt x="6" y="11"/>
                    <a:pt x="6" y="12"/>
                  </a:cubicBezTo>
                  <a:cubicBezTo>
                    <a:pt x="6" y="12"/>
                    <a:pt x="5" y="12"/>
                    <a:pt x="5" y="12"/>
                  </a:cubicBezTo>
                  <a:cubicBezTo>
                    <a:pt x="5" y="12"/>
                    <a:pt x="4" y="12"/>
                    <a:pt x="4" y="11"/>
                  </a:cubicBezTo>
                  <a:cubicBezTo>
                    <a:pt x="4" y="11"/>
                    <a:pt x="3" y="11"/>
                    <a:pt x="3" y="11"/>
                  </a:cubicBezTo>
                  <a:cubicBezTo>
                    <a:pt x="2" y="11"/>
                    <a:pt x="2" y="10"/>
                    <a:pt x="1" y="10"/>
                  </a:cubicBezTo>
                  <a:cubicBezTo>
                    <a:pt x="1" y="9"/>
                    <a:pt x="1" y="9"/>
                    <a:pt x="0" y="8"/>
                  </a:cubicBezTo>
                  <a:cubicBezTo>
                    <a:pt x="0" y="7"/>
                    <a:pt x="0" y="7"/>
                    <a:pt x="0" y="6"/>
                  </a:cubicBezTo>
                  <a:cubicBezTo>
                    <a:pt x="1" y="5"/>
                    <a:pt x="1" y="5"/>
                    <a:pt x="1" y="4"/>
                  </a:cubicBezTo>
                  <a:cubicBezTo>
                    <a:pt x="1" y="3"/>
                    <a:pt x="2" y="3"/>
                    <a:pt x="2" y="2"/>
                  </a:cubicBezTo>
                  <a:cubicBezTo>
                    <a:pt x="2" y="1"/>
                    <a:pt x="3" y="1"/>
                    <a:pt x="3" y="1"/>
                  </a:cubicBezTo>
                  <a:cubicBezTo>
                    <a:pt x="4" y="1"/>
                    <a:pt x="4" y="0"/>
                    <a:pt x="5" y="0"/>
                  </a:cubicBezTo>
                  <a:cubicBezTo>
                    <a:pt x="6" y="0"/>
                    <a:pt x="6" y="0"/>
                    <a:pt x="7" y="1"/>
                  </a:cubicBezTo>
                  <a:cubicBezTo>
                    <a:pt x="7" y="1"/>
                    <a:pt x="7" y="1"/>
                    <a:pt x="7" y="1"/>
                  </a:cubicBezTo>
                  <a:cubicBezTo>
                    <a:pt x="8" y="1"/>
                    <a:pt x="8" y="1"/>
                    <a:pt x="8" y="1"/>
                  </a:cubicBezTo>
                  <a:cubicBezTo>
                    <a:pt x="8" y="1"/>
                    <a:pt x="8" y="1"/>
                    <a:pt x="8" y="1"/>
                  </a:cubicBezTo>
                  <a:cubicBezTo>
                    <a:pt x="9" y="1"/>
                    <a:pt x="9" y="1"/>
                    <a:pt x="9" y="1"/>
                  </a:cubicBezTo>
                  <a:cubicBezTo>
                    <a:pt x="9" y="1"/>
                    <a:pt x="9" y="1"/>
                    <a:pt x="9" y="1"/>
                  </a:cubicBezTo>
                  <a:cubicBezTo>
                    <a:pt x="9" y="1"/>
                    <a:pt x="9" y="1"/>
                    <a:pt x="9" y="1"/>
                  </a:cubicBezTo>
                  <a:cubicBezTo>
                    <a:pt x="10" y="1"/>
                    <a:pt x="10" y="1"/>
                    <a:pt x="10" y="1"/>
                  </a:cubicBezTo>
                  <a:cubicBezTo>
                    <a:pt x="10" y="1"/>
                    <a:pt x="10" y="1"/>
                    <a:pt x="10" y="1"/>
                  </a:cubicBezTo>
                  <a:cubicBezTo>
                    <a:pt x="10" y="4"/>
                    <a:pt x="10" y="4"/>
                    <a:pt x="10" y="4"/>
                  </a:cubicBezTo>
                  <a:cubicBezTo>
                    <a:pt x="10" y="4"/>
                    <a:pt x="10" y="4"/>
                    <a:pt x="10" y="4"/>
                  </a:cubicBezTo>
                  <a:cubicBezTo>
                    <a:pt x="10" y="4"/>
                    <a:pt x="9" y="4"/>
                    <a:pt x="9" y="4"/>
                  </a:cubicBezTo>
                  <a:cubicBezTo>
                    <a:pt x="9" y="4"/>
                    <a:pt x="9" y="4"/>
                    <a:pt x="9" y="4"/>
                  </a:cubicBezTo>
                  <a:cubicBezTo>
                    <a:pt x="9" y="4"/>
                    <a:pt x="9" y="3"/>
                    <a:pt x="9" y="3"/>
                  </a:cubicBezTo>
                  <a:cubicBezTo>
                    <a:pt x="9" y="3"/>
                    <a:pt x="9" y="2"/>
                    <a:pt x="8" y="2"/>
                  </a:cubicBezTo>
                  <a:cubicBezTo>
                    <a:pt x="8" y="2"/>
                    <a:pt x="8" y="2"/>
                    <a:pt x="7" y="1"/>
                  </a:cubicBezTo>
                  <a:cubicBezTo>
                    <a:pt x="7" y="1"/>
                    <a:pt x="7" y="1"/>
                    <a:pt x="6" y="1"/>
                  </a:cubicBezTo>
                  <a:cubicBezTo>
                    <a:pt x="6" y="1"/>
                    <a:pt x="5" y="1"/>
                    <a:pt x="5" y="1"/>
                  </a:cubicBezTo>
                  <a:cubicBezTo>
                    <a:pt x="4" y="1"/>
                    <a:pt x="4" y="2"/>
                    <a:pt x="4" y="2"/>
                  </a:cubicBezTo>
                  <a:cubicBezTo>
                    <a:pt x="3" y="2"/>
                    <a:pt x="3" y="3"/>
                    <a:pt x="3" y="3"/>
                  </a:cubicBezTo>
                  <a:cubicBezTo>
                    <a:pt x="2" y="4"/>
                    <a:pt x="2" y="4"/>
                    <a:pt x="2" y="5"/>
                  </a:cubicBezTo>
                  <a:cubicBezTo>
                    <a:pt x="2" y="5"/>
                    <a:pt x="2" y="6"/>
                    <a:pt x="2" y="6"/>
                  </a:cubicBezTo>
                  <a:cubicBezTo>
                    <a:pt x="2" y="7"/>
                    <a:pt x="2" y="8"/>
                    <a:pt x="2" y="8"/>
                  </a:cubicBezTo>
                  <a:cubicBezTo>
                    <a:pt x="2" y="9"/>
                    <a:pt x="2" y="10"/>
                    <a:pt x="3" y="10"/>
                  </a:cubicBezTo>
                  <a:cubicBezTo>
                    <a:pt x="3" y="11"/>
                    <a:pt x="4" y="11"/>
                    <a:pt x="4" y="11"/>
                  </a:cubicBezTo>
                  <a:cubicBezTo>
                    <a:pt x="5" y="11"/>
                    <a:pt x="5" y="11"/>
                    <a:pt x="6" y="11"/>
                  </a:cubicBezTo>
                  <a:cubicBezTo>
                    <a:pt x="6" y="11"/>
                    <a:pt x="6" y="11"/>
                    <a:pt x="7" y="10"/>
                  </a:cubicBezTo>
                  <a:cubicBezTo>
                    <a:pt x="7" y="10"/>
                    <a:pt x="7" y="10"/>
                    <a:pt x="7" y="10"/>
                  </a:cubicBezTo>
                  <a:cubicBezTo>
                    <a:pt x="7" y="8"/>
                    <a:pt x="7" y="8"/>
                    <a:pt x="7" y="8"/>
                  </a:cubicBezTo>
                  <a:cubicBezTo>
                    <a:pt x="7" y="8"/>
                    <a:pt x="7" y="8"/>
                    <a:pt x="7" y="8"/>
                  </a:cubicBezTo>
                  <a:cubicBezTo>
                    <a:pt x="7" y="8"/>
                    <a:pt x="7" y="8"/>
                    <a:pt x="7" y="8"/>
                  </a:cubicBezTo>
                  <a:cubicBezTo>
                    <a:pt x="7" y="7"/>
                    <a:pt x="7" y="7"/>
                    <a:pt x="6"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5" name="îsḻíḓé">
              <a:extLst>
                <a:ext uri="{FF2B5EF4-FFF2-40B4-BE49-F238E27FC236}">
                  <a16:creationId xmlns:a16="http://schemas.microsoft.com/office/drawing/2014/main" id="{60D15A26-E3B5-47E2-9579-FCD7D28D69BA}"/>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6" name="îŝlïde">
              <a:extLst>
                <a:ext uri="{FF2B5EF4-FFF2-40B4-BE49-F238E27FC236}">
                  <a16:creationId xmlns:a16="http://schemas.microsoft.com/office/drawing/2014/main" id="{3358708B-A45E-425B-8EEA-968F568AB143}"/>
                </a:ext>
              </a:extLst>
            </p:cNvPr>
            <p:cNvSpPr/>
            <p:nvPr/>
          </p:nvSpPr>
          <p:spPr bwMode="auto">
            <a:xfrm>
              <a:off x="3773488" y="3865563"/>
              <a:ext cx="33338" cy="36513"/>
            </a:xfrm>
            <a:custGeom>
              <a:avLst/>
              <a:gdLst>
                <a:gd name="T0" fmla="*/ 2 w 10"/>
                <a:gd name="T1" fmla="*/ 8 h 11"/>
                <a:gd name="T2" fmla="*/ 2 w 10"/>
                <a:gd name="T3" fmla="*/ 1 h 11"/>
                <a:gd name="T4" fmla="*/ 1 w 10"/>
                <a:gd name="T5" fmla="*/ 1 h 11"/>
                <a:gd name="T6" fmla="*/ 1 w 10"/>
                <a:gd name="T7" fmla="*/ 1 h 11"/>
                <a:gd name="T8" fmla="*/ 1 w 10"/>
                <a:gd name="T9" fmla="*/ 0 h 11"/>
                <a:gd name="T10" fmla="*/ 0 w 10"/>
                <a:gd name="T11" fmla="*/ 0 h 11"/>
                <a:gd name="T12" fmla="*/ 0 w 10"/>
                <a:gd name="T13" fmla="*/ 0 h 11"/>
                <a:gd name="T14" fmla="*/ 0 w 10"/>
                <a:gd name="T15" fmla="*/ 0 h 11"/>
                <a:gd name="T16" fmla="*/ 4 w 10"/>
                <a:gd name="T17" fmla="*/ 0 h 11"/>
                <a:gd name="T18" fmla="*/ 4 w 10"/>
                <a:gd name="T19" fmla="*/ 0 h 11"/>
                <a:gd name="T20" fmla="*/ 4 w 10"/>
                <a:gd name="T21" fmla="*/ 0 h 11"/>
                <a:gd name="T22" fmla="*/ 4 w 10"/>
                <a:gd name="T23" fmla="*/ 0 h 11"/>
                <a:gd name="T24" fmla="*/ 3 w 10"/>
                <a:gd name="T25" fmla="*/ 1 h 11"/>
                <a:gd name="T26" fmla="*/ 3 w 10"/>
                <a:gd name="T27" fmla="*/ 1 h 11"/>
                <a:gd name="T28" fmla="*/ 3 w 10"/>
                <a:gd name="T29" fmla="*/ 2 h 11"/>
                <a:gd name="T30" fmla="*/ 3 w 10"/>
                <a:gd name="T31" fmla="*/ 7 h 11"/>
                <a:gd name="T32" fmla="*/ 3 w 10"/>
                <a:gd name="T33" fmla="*/ 9 h 11"/>
                <a:gd name="T34" fmla="*/ 4 w 10"/>
                <a:gd name="T35" fmla="*/ 10 h 11"/>
                <a:gd name="T36" fmla="*/ 6 w 10"/>
                <a:gd name="T37" fmla="*/ 10 h 11"/>
                <a:gd name="T38" fmla="*/ 7 w 10"/>
                <a:gd name="T39" fmla="*/ 10 h 11"/>
                <a:gd name="T40" fmla="*/ 8 w 10"/>
                <a:gd name="T41" fmla="*/ 9 h 11"/>
                <a:gd name="T42" fmla="*/ 8 w 10"/>
                <a:gd name="T43" fmla="*/ 8 h 11"/>
                <a:gd name="T44" fmla="*/ 8 w 10"/>
                <a:gd name="T45" fmla="*/ 1 h 11"/>
                <a:gd name="T46" fmla="*/ 8 w 10"/>
                <a:gd name="T47" fmla="*/ 1 h 11"/>
                <a:gd name="T48" fmla="*/ 8 w 10"/>
                <a:gd name="T49" fmla="*/ 0 h 11"/>
                <a:gd name="T50" fmla="*/ 7 w 10"/>
                <a:gd name="T51" fmla="*/ 0 h 11"/>
                <a:gd name="T52" fmla="*/ 7 w 10"/>
                <a:gd name="T53" fmla="*/ 0 h 11"/>
                <a:gd name="T54" fmla="*/ 7 w 10"/>
                <a:gd name="T55" fmla="*/ 0 h 11"/>
                <a:gd name="T56" fmla="*/ 7 w 10"/>
                <a:gd name="T57" fmla="*/ 0 h 11"/>
                <a:gd name="T58" fmla="*/ 10 w 10"/>
                <a:gd name="T59" fmla="*/ 0 h 11"/>
                <a:gd name="T60" fmla="*/ 10 w 10"/>
                <a:gd name="T61" fmla="*/ 0 h 11"/>
                <a:gd name="T62" fmla="*/ 10 w 10"/>
                <a:gd name="T63" fmla="*/ 0 h 11"/>
                <a:gd name="T64" fmla="*/ 9 w 10"/>
                <a:gd name="T65" fmla="*/ 0 h 11"/>
                <a:gd name="T66" fmla="*/ 9 w 10"/>
                <a:gd name="T67" fmla="*/ 0 h 11"/>
                <a:gd name="T68" fmla="*/ 9 w 10"/>
                <a:gd name="T69" fmla="*/ 1 h 11"/>
                <a:gd name="T70" fmla="*/ 9 w 10"/>
                <a:gd name="T71" fmla="*/ 1 h 11"/>
                <a:gd name="T72" fmla="*/ 9 w 10"/>
                <a:gd name="T73" fmla="*/ 8 h 11"/>
                <a:gd name="T74" fmla="*/ 9 w 10"/>
                <a:gd name="T75" fmla="*/ 9 h 11"/>
                <a:gd name="T76" fmla="*/ 8 w 10"/>
                <a:gd name="T77" fmla="*/ 10 h 11"/>
                <a:gd name="T78" fmla="*/ 7 w 10"/>
                <a:gd name="T79" fmla="*/ 11 h 11"/>
                <a:gd name="T80" fmla="*/ 6 w 10"/>
                <a:gd name="T81" fmla="*/ 11 h 11"/>
                <a:gd name="T82" fmla="*/ 4 w 10"/>
                <a:gd name="T83" fmla="*/ 11 h 11"/>
                <a:gd name="T84" fmla="*/ 3 w 10"/>
                <a:gd name="T85" fmla="*/ 11 h 11"/>
                <a:gd name="T86" fmla="*/ 2 w 10"/>
                <a:gd name="T87" fmla="*/ 9 h 11"/>
                <a:gd name="T88" fmla="*/ 2 w 10"/>
                <a:gd name="T8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 h="11">
                  <a:moveTo>
                    <a:pt x="2" y="8"/>
                  </a:moveTo>
                  <a:cubicBezTo>
                    <a:pt x="2" y="1"/>
                    <a:pt x="2" y="1"/>
                    <a:pt x="2" y="1"/>
                  </a:cubicBezTo>
                  <a:cubicBezTo>
                    <a:pt x="2" y="1"/>
                    <a:pt x="1" y="1"/>
                    <a:pt x="1" y="1"/>
                  </a:cubicBezTo>
                  <a:cubicBezTo>
                    <a:pt x="1" y="1"/>
                    <a:pt x="1" y="1"/>
                    <a:pt x="1" y="1"/>
                  </a:cubicBezTo>
                  <a:cubicBezTo>
                    <a:pt x="1" y="1"/>
                    <a:pt x="1" y="0"/>
                    <a:pt x="1"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4" y="0"/>
                    <a:pt x="4" y="0"/>
                    <a:pt x="4" y="0"/>
                  </a:cubicBezTo>
                  <a:cubicBezTo>
                    <a:pt x="3" y="0"/>
                    <a:pt x="3" y="0"/>
                    <a:pt x="3" y="1"/>
                  </a:cubicBezTo>
                  <a:cubicBezTo>
                    <a:pt x="3" y="1"/>
                    <a:pt x="3" y="1"/>
                    <a:pt x="3" y="1"/>
                  </a:cubicBezTo>
                  <a:cubicBezTo>
                    <a:pt x="3" y="1"/>
                    <a:pt x="3" y="1"/>
                    <a:pt x="3" y="2"/>
                  </a:cubicBezTo>
                  <a:cubicBezTo>
                    <a:pt x="3" y="7"/>
                    <a:pt x="3" y="7"/>
                    <a:pt x="3" y="7"/>
                  </a:cubicBezTo>
                  <a:cubicBezTo>
                    <a:pt x="3" y="8"/>
                    <a:pt x="3" y="9"/>
                    <a:pt x="3" y="9"/>
                  </a:cubicBezTo>
                  <a:cubicBezTo>
                    <a:pt x="3" y="10"/>
                    <a:pt x="4" y="10"/>
                    <a:pt x="4" y="10"/>
                  </a:cubicBezTo>
                  <a:cubicBezTo>
                    <a:pt x="4" y="10"/>
                    <a:pt x="5" y="10"/>
                    <a:pt x="6" y="10"/>
                  </a:cubicBezTo>
                  <a:cubicBezTo>
                    <a:pt x="6" y="10"/>
                    <a:pt x="7" y="10"/>
                    <a:pt x="7" y="10"/>
                  </a:cubicBezTo>
                  <a:cubicBezTo>
                    <a:pt x="8" y="10"/>
                    <a:pt x="8" y="9"/>
                    <a:pt x="8" y="9"/>
                  </a:cubicBezTo>
                  <a:cubicBezTo>
                    <a:pt x="8" y="9"/>
                    <a:pt x="8" y="8"/>
                    <a:pt x="8" y="8"/>
                  </a:cubicBezTo>
                  <a:cubicBezTo>
                    <a:pt x="8" y="1"/>
                    <a:pt x="8" y="1"/>
                    <a:pt x="8" y="1"/>
                  </a:cubicBezTo>
                  <a:cubicBezTo>
                    <a:pt x="8" y="1"/>
                    <a:pt x="8" y="1"/>
                    <a:pt x="8" y="1"/>
                  </a:cubicBezTo>
                  <a:cubicBezTo>
                    <a:pt x="8" y="1"/>
                    <a:pt x="8" y="1"/>
                    <a:pt x="8" y="0"/>
                  </a:cubicBezTo>
                  <a:cubicBezTo>
                    <a:pt x="8" y="0"/>
                    <a:pt x="8" y="0"/>
                    <a:pt x="7" y="0"/>
                  </a:cubicBezTo>
                  <a:cubicBezTo>
                    <a:pt x="7" y="0"/>
                    <a:pt x="7" y="0"/>
                    <a:pt x="7" y="0"/>
                  </a:cubicBezTo>
                  <a:cubicBezTo>
                    <a:pt x="7" y="0"/>
                    <a:pt x="7" y="0"/>
                    <a:pt x="7" y="0"/>
                  </a:cubicBezTo>
                  <a:cubicBezTo>
                    <a:pt x="7" y="0"/>
                    <a:pt x="7" y="0"/>
                    <a:pt x="7"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1"/>
                    <a:pt x="9" y="1"/>
                    <a:pt x="9" y="1"/>
                  </a:cubicBezTo>
                  <a:cubicBezTo>
                    <a:pt x="9" y="1"/>
                    <a:pt x="9" y="1"/>
                    <a:pt x="9" y="1"/>
                  </a:cubicBezTo>
                  <a:cubicBezTo>
                    <a:pt x="9" y="8"/>
                    <a:pt x="9" y="8"/>
                    <a:pt x="9" y="8"/>
                  </a:cubicBezTo>
                  <a:cubicBezTo>
                    <a:pt x="9" y="8"/>
                    <a:pt x="9" y="9"/>
                    <a:pt x="9" y="9"/>
                  </a:cubicBezTo>
                  <a:cubicBezTo>
                    <a:pt x="8" y="10"/>
                    <a:pt x="8" y="10"/>
                    <a:pt x="8" y="10"/>
                  </a:cubicBezTo>
                  <a:cubicBezTo>
                    <a:pt x="8" y="11"/>
                    <a:pt x="7" y="11"/>
                    <a:pt x="7" y="11"/>
                  </a:cubicBezTo>
                  <a:cubicBezTo>
                    <a:pt x="7" y="11"/>
                    <a:pt x="6" y="11"/>
                    <a:pt x="6" y="11"/>
                  </a:cubicBezTo>
                  <a:cubicBezTo>
                    <a:pt x="5" y="11"/>
                    <a:pt x="5" y="11"/>
                    <a:pt x="4" y="11"/>
                  </a:cubicBezTo>
                  <a:cubicBezTo>
                    <a:pt x="4" y="11"/>
                    <a:pt x="3" y="11"/>
                    <a:pt x="3" y="11"/>
                  </a:cubicBezTo>
                  <a:cubicBezTo>
                    <a:pt x="2" y="10"/>
                    <a:pt x="2" y="10"/>
                    <a:pt x="2" y="9"/>
                  </a:cubicBezTo>
                  <a:cubicBezTo>
                    <a:pt x="2" y="9"/>
                    <a:pt x="2" y="8"/>
                    <a:pt x="2" y="8"/>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7" name="îšļïḓê">
              <a:extLst>
                <a:ext uri="{FF2B5EF4-FFF2-40B4-BE49-F238E27FC236}">
                  <a16:creationId xmlns:a16="http://schemas.microsoft.com/office/drawing/2014/main" id="{502E4EB3-A74E-4EC4-A427-ADB377D44D38}"/>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1"/>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2"/>
                    <a:pt x="4" y="12"/>
                    <a:pt x="4" y="12"/>
                  </a:cubicBezTo>
                  <a:cubicBezTo>
                    <a:pt x="1" y="12"/>
                    <a:pt x="1" y="12"/>
                    <a:pt x="1" y="12"/>
                  </a:cubicBezTo>
                  <a:cubicBezTo>
                    <a:pt x="1" y="12"/>
                    <a:pt x="0" y="12"/>
                    <a:pt x="0" y="12"/>
                  </a:cubicBezTo>
                  <a:cubicBezTo>
                    <a:pt x="0" y="12"/>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8" name="iśļîḓê">
              <a:extLst>
                <a:ext uri="{FF2B5EF4-FFF2-40B4-BE49-F238E27FC236}">
                  <a16:creationId xmlns:a16="http://schemas.microsoft.com/office/drawing/2014/main" id="{547C0C52-8E0F-4A9C-840C-F4278DB29952}"/>
                </a:ext>
              </a:extLst>
            </p:cNvPr>
            <p:cNvSpPr/>
            <p:nvPr/>
          </p:nvSpPr>
          <p:spPr bwMode="auto">
            <a:xfrm>
              <a:off x="3846513" y="3862388"/>
              <a:ext cx="34925" cy="39688"/>
            </a:xfrm>
            <a:custGeom>
              <a:avLst/>
              <a:gdLst>
                <a:gd name="T0" fmla="*/ 2 w 11"/>
                <a:gd name="T1" fmla="*/ 1 h 12"/>
                <a:gd name="T2" fmla="*/ 9 w 11"/>
                <a:gd name="T3" fmla="*/ 9 h 12"/>
                <a:gd name="T4" fmla="*/ 9 w 11"/>
                <a:gd name="T5" fmla="*/ 2 h 12"/>
                <a:gd name="T6" fmla="*/ 9 w 11"/>
                <a:gd name="T7" fmla="*/ 1 h 12"/>
                <a:gd name="T8" fmla="*/ 8 w 11"/>
                <a:gd name="T9" fmla="*/ 1 h 12"/>
                <a:gd name="T10" fmla="*/ 8 w 11"/>
                <a:gd name="T11" fmla="*/ 1 h 12"/>
                <a:gd name="T12" fmla="*/ 7 w 11"/>
                <a:gd name="T13" fmla="*/ 1 h 12"/>
                <a:gd name="T14" fmla="*/ 7 w 11"/>
                <a:gd name="T15" fmla="*/ 1 h 12"/>
                <a:gd name="T16" fmla="*/ 7 w 11"/>
                <a:gd name="T17" fmla="*/ 0 h 12"/>
                <a:gd name="T18" fmla="*/ 10 w 11"/>
                <a:gd name="T19" fmla="*/ 0 h 12"/>
                <a:gd name="T20" fmla="*/ 11 w 11"/>
                <a:gd name="T21" fmla="*/ 0 h 12"/>
                <a:gd name="T22" fmla="*/ 10 w 11"/>
                <a:gd name="T23" fmla="*/ 1 h 12"/>
                <a:gd name="T24" fmla="*/ 10 w 11"/>
                <a:gd name="T25" fmla="*/ 1 h 12"/>
                <a:gd name="T26" fmla="*/ 9 w 11"/>
                <a:gd name="T27" fmla="*/ 1 h 12"/>
                <a:gd name="T28" fmla="*/ 9 w 11"/>
                <a:gd name="T29" fmla="*/ 1 h 12"/>
                <a:gd name="T30" fmla="*/ 9 w 11"/>
                <a:gd name="T31" fmla="*/ 1 h 12"/>
                <a:gd name="T32" fmla="*/ 10 w 11"/>
                <a:gd name="T33" fmla="*/ 11 h 12"/>
                <a:gd name="T34" fmla="*/ 10 w 11"/>
                <a:gd name="T35" fmla="*/ 11 h 12"/>
                <a:gd name="T36" fmla="*/ 9 w 11"/>
                <a:gd name="T37" fmla="*/ 11 h 12"/>
                <a:gd name="T38" fmla="*/ 2 w 11"/>
                <a:gd name="T39" fmla="*/ 2 h 12"/>
                <a:gd name="T40" fmla="*/ 2 w 11"/>
                <a:gd name="T41" fmla="*/ 11 h 12"/>
                <a:gd name="T42" fmla="*/ 2 w 11"/>
                <a:gd name="T43" fmla="*/ 11 h 12"/>
                <a:gd name="T44" fmla="*/ 3 w 11"/>
                <a:gd name="T45" fmla="*/ 11 h 12"/>
                <a:gd name="T46" fmla="*/ 3 w 11"/>
                <a:gd name="T47" fmla="*/ 11 h 12"/>
                <a:gd name="T48" fmla="*/ 4 w 11"/>
                <a:gd name="T49" fmla="*/ 11 h 12"/>
                <a:gd name="T50" fmla="*/ 4 w 11"/>
                <a:gd name="T51" fmla="*/ 11 h 12"/>
                <a:gd name="T52" fmla="*/ 4 w 11"/>
                <a:gd name="T53" fmla="*/ 12 h 12"/>
                <a:gd name="T54" fmla="*/ 1 w 11"/>
                <a:gd name="T55" fmla="*/ 12 h 12"/>
                <a:gd name="T56" fmla="*/ 0 w 11"/>
                <a:gd name="T57" fmla="*/ 12 h 12"/>
                <a:gd name="T58" fmla="*/ 1 w 11"/>
                <a:gd name="T59" fmla="*/ 11 h 12"/>
                <a:gd name="T60" fmla="*/ 1 w 11"/>
                <a:gd name="T61" fmla="*/ 11 h 12"/>
                <a:gd name="T62" fmla="*/ 2 w 11"/>
                <a:gd name="T63" fmla="*/ 11 h 12"/>
                <a:gd name="T64" fmla="*/ 2 w 11"/>
                <a:gd name="T65" fmla="*/ 11 h 12"/>
                <a:gd name="T66" fmla="*/ 2 w 11"/>
                <a:gd name="T67" fmla="*/ 11 h 12"/>
                <a:gd name="T68" fmla="*/ 1 w 11"/>
                <a:gd name="T69" fmla="*/ 2 h 12"/>
                <a:gd name="T70" fmla="*/ 1 w 11"/>
                <a:gd name="T71" fmla="*/ 2 h 12"/>
                <a:gd name="T72" fmla="*/ 1 w 11"/>
                <a:gd name="T73" fmla="*/ 1 h 12"/>
                <a:gd name="T74" fmla="*/ 0 w 11"/>
                <a:gd name="T75" fmla="*/ 1 h 12"/>
                <a:gd name="T76" fmla="*/ 0 w 11"/>
                <a:gd name="T77" fmla="*/ 1 h 12"/>
                <a:gd name="T78" fmla="*/ 0 w 11"/>
                <a:gd name="T79" fmla="*/ 1 h 12"/>
                <a:gd name="T80" fmla="*/ 0 w 11"/>
                <a:gd name="T81" fmla="*/ 1 h 12"/>
                <a:gd name="T82" fmla="*/ 2 w 11"/>
                <a:gd name="T83"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12">
                  <a:moveTo>
                    <a:pt x="2" y="1"/>
                  </a:moveTo>
                  <a:cubicBezTo>
                    <a:pt x="9" y="9"/>
                    <a:pt x="9" y="9"/>
                    <a:pt x="9" y="9"/>
                  </a:cubicBezTo>
                  <a:cubicBezTo>
                    <a:pt x="9" y="2"/>
                    <a:pt x="9" y="2"/>
                    <a:pt x="9" y="2"/>
                  </a:cubicBezTo>
                  <a:cubicBezTo>
                    <a:pt x="9" y="1"/>
                    <a:pt x="9" y="1"/>
                    <a:pt x="9" y="1"/>
                  </a:cubicBezTo>
                  <a:cubicBezTo>
                    <a:pt x="9" y="1"/>
                    <a:pt x="8" y="1"/>
                    <a:pt x="8" y="1"/>
                  </a:cubicBezTo>
                  <a:cubicBezTo>
                    <a:pt x="8" y="1"/>
                    <a:pt x="8" y="1"/>
                    <a:pt x="8" y="1"/>
                  </a:cubicBezTo>
                  <a:cubicBezTo>
                    <a:pt x="7" y="1"/>
                    <a:pt x="7" y="1"/>
                    <a:pt x="7" y="1"/>
                  </a:cubicBezTo>
                  <a:cubicBezTo>
                    <a:pt x="7" y="1"/>
                    <a:pt x="7" y="1"/>
                    <a:pt x="7" y="1"/>
                  </a:cubicBezTo>
                  <a:cubicBezTo>
                    <a:pt x="7" y="0"/>
                    <a:pt x="7" y="0"/>
                    <a:pt x="7" y="0"/>
                  </a:cubicBezTo>
                  <a:cubicBezTo>
                    <a:pt x="10" y="0"/>
                    <a:pt x="10" y="0"/>
                    <a:pt x="10" y="0"/>
                  </a:cubicBezTo>
                  <a:cubicBezTo>
                    <a:pt x="10" y="0"/>
                    <a:pt x="11" y="0"/>
                    <a:pt x="11" y="0"/>
                  </a:cubicBezTo>
                  <a:cubicBezTo>
                    <a:pt x="11" y="0"/>
                    <a:pt x="10" y="1"/>
                    <a:pt x="10" y="1"/>
                  </a:cubicBezTo>
                  <a:cubicBezTo>
                    <a:pt x="10" y="1"/>
                    <a:pt x="10" y="1"/>
                    <a:pt x="10" y="1"/>
                  </a:cubicBezTo>
                  <a:cubicBezTo>
                    <a:pt x="10" y="1"/>
                    <a:pt x="9" y="1"/>
                    <a:pt x="9" y="1"/>
                  </a:cubicBezTo>
                  <a:cubicBezTo>
                    <a:pt x="9" y="1"/>
                    <a:pt x="9" y="1"/>
                    <a:pt x="9" y="1"/>
                  </a:cubicBezTo>
                  <a:cubicBezTo>
                    <a:pt x="9" y="1"/>
                    <a:pt x="9" y="1"/>
                    <a:pt x="9" y="1"/>
                  </a:cubicBezTo>
                  <a:cubicBezTo>
                    <a:pt x="10" y="11"/>
                    <a:pt x="10" y="11"/>
                    <a:pt x="10" y="11"/>
                  </a:cubicBezTo>
                  <a:cubicBezTo>
                    <a:pt x="10" y="11"/>
                    <a:pt x="10" y="11"/>
                    <a:pt x="10" y="11"/>
                  </a:cubicBezTo>
                  <a:cubicBezTo>
                    <a:pt x="9" y="11"/>
                    <a:pt x="9" y="11"/>
                    <a:pt x="9" y="11"/>
                  </a:cubicBezTo>
                  <a:cubicBezTo>
                    <a:pt x="2" y="2"/>
                    <a:pt x="2" y="2"/>
                    <a:pt x="2" y="2"/>
                  </a:cubicBezTo>
                  <a:cubicBezTo>
                    <a:pt x="2" y="11"/>
                    <a:pt x="2" y="11"/>
                    <a:pt x="2" y="11"/>
                  </a:cubicBezTo>
                  <a:cubicBezTo>
                    <a:pt x="2" y="11"/>
                    <a:pt x="2" y="11"/>
                    <a:pt x="2" y="11"/>
                  </a:cubicBezTo>
                  <a:cubicBezTo>
                    <a:pt x="3" y="11"/>
                    <a:pt x="3" y="11"/>
                    <a:pt x="3" y="11"/>
                  </a:cubicBezTo>
                  <a:cubicBezTo>
                    <a:pt x="3" y="11"/>
                    <a:pt x="3" y="11"/>
                    <a:pt x="3" y="11"/>
                  </a:cubicBezTo>
                  <a:cubicBezTo>
                    <a:pt x="4" y="11"/>
                    <a:pt x="4" y="11"/>
                    <a:pt x="4" y="11"/>
                  </a:cubicBezTo>
                  <a:cubicBezTo>
                    <a:pt x="4" y="11"/>
                    <a:pt x="4" y="11"/>
                    <a:pt x="4" y="11"/>
                  </a:cubicBezTo>
                  <a:cubicBezTo>
                    <a:pt x="4" y="11"/>
                    <a:pt x="4" y="12"/>
                    <a:pt x="4" y="12"/>
                  </a:cubicBezTo>
                  <a:cubicBezTo>
                    <a:pt x="1" y="12"/>
                    <a:pt x="1" y="12"/>
                    <a:pt x="1" y="12"/>
                  </a:cubicBezTo>
                  <a:cubicBezTo>
                    <a:pt x="0" y="12"/>
                    <a:pt x="0" y="12"/>
                    <a:pt x="0" y="12"/>
                  </a:cubicBezTo>
                  <a:cubicBezTo>
                    <a:pt x="1" y="11"/>
                    <a:pt x="1" y="11"/>
                    <a:pt x="1" y="11"/>
                  </a:cubicBezTo>
                  <a:cubicBezTo>
                    <a:pt x="1" y="11"/>
                    <a:pt x="1" y="11"/>
                    <a:pt x="1" y="11"/>
                  </a:cubicBezTo>
                  <a:cubicBezTo>
                    <a:pt x="1" y="11"/>
                    <a:pt x="1" y="11"/>
                    <a:pt x="2" y="11"/>
                  </a:cubicBezTo>
                  <a:cubicBezTo>
                    <a:pt x="2" y="11"/>
                    <a:pt x="2" y="11"/>
                    <a:pt x="2" y="11"/>
                  </a:cubicBezTo>
                  <a:cubicBezTo>
                    <a:pt x="2" y="11"/>
                    <a:pt x="2" y="11"/>
                    <a:pt x="2" y="11"/>
                  </a:cubicBezTo>
                  <a:cubicBezTo>
                    <a:pt x="1" y="2"/>
                    <a:pt x="1" y="2"/>
                    <a:pt x="1" y="2"/>
                  </a:cubicBezTo>
                  <a:cubicBezTo>
                    <a:pt x="1" y="2"/>
                    <a:pt x="1" y="2"/>
                    <a:pt x="1" y="2"/>
                  </a:cubicBezTo>
                  <a:cubicBezTo>
                    <a:pt x="1" y="2"/>
                    <a:pt x="1" y="1"/>
                    <a:pt x="1" y="1"/>
                  </a:cubicBezTo>
                  <a:cubicBezTo>
                    <a:pt x="1" y="1"/>
                    <a:pt x="1" y="1"/>
                    <a:pt x="0" y="1"/>
                  </a:cubicBezTo>
                  <a:cubicBezTo>
                    <a:pt x="0" y="1"/>
                    <a:pt x="0" y="1"/>
                    <a:pt x="0" y="1"/>
                  </a:cubicBezTo>
                  <a:cubicBezTo>
                    <a:pt x="0" y="1"/>
                    <a:pt x="0" y="1"/>
                    <a:pt x="0" y="1"/>
                  </a:cubicBezTo>
                  <a:cubicBezTo>
                    <a:pt x="0" y="1"/>
                    <a:pt x="0" y="1"/>
                    <a:pt x="0" y="1"/>
                  </a:cubicBezTo>
                  <a:lnTo>
                    <a:pt x="2" y="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59" name="ïṩļïḑé">
              <a:extLst>
                <a:ext uri="{FF2B5EF4-FFF2-40B4-BE49-F238E27FC236}">
                  <a16:creationId xmlns:a16="http://schemas.microsoft.com/office/drawing/2014/main" id="{F6EDB4D9-38E7-483C-A9A4-06940457DCDC}"/>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0"/>
                    <a:pt x="4" y="1"/>
                    <a:pt x="4" y="1"/>
                  </a:cubicBezTo>
                  <a:cubicBezTo>
                    <a:pt x="4" y="1"/>
                    <a:pt x="4" y="1"/>
                    <a:pt x="4" y="1"/>
                  </a:cubicBezTo>
                  <a:cubicBezTo>
                    <a:pt x="4" y="1"/>
                    <a:pt x="4" y="1"/>
                    <a:pt x="4" y="1"/>
                  </a:cubicBezTo>
                  <a:cubicBezTo>
                    <a:pt x="4" y="1"/>
                    <a:pt x="3" y="1"/>
                    <a:pt x="3" y="1"/>
                  </a:cubicBezTo>
                  <a:cubicBezTo>
                    <a:pt x="3" y="1"/>
                    <a:pt x="3" y="1"/>
                    <a:pt x="3" y="2"/>
                  </a:cubicBezTo>
                  <a:cubicBezTo>
                    <a:pt x="3" y="2"/>
                    <a:pt x="3" y="2"/>
                    <a:pt x="3" y="2"/>
                  </a:cubicBezTo>
                  <a:cubicBezTo>
                    <a:pt x="5" y="10"/>
                    <a:pt x="5" y="10"/>
                    <a:pt x="5" y="10"/>
                  </a:cubicBezTo>
                  <a:cubicBezTo>
                    <a:pt x="5" y="10"/>
                    <a:pt x="5" y="11"/>
                    <a:pt x="5" y="11"/>
                  </a:cubicBezTo>
                  <a:cubicBezTo>
                    <a:pt x="5" y="11"/>
                    <a:pt x="5" y="11"/>
                    <a:pt x="5" y="11"/>
                  </a:cubicBezTo>
                  <a:cubicBezTo>
                    <a:pt x="6"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1"/>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0" name="i$1iḋe">
              <a:extLst>
                <a:ext uri="{FF2B5EF4-FFF2-40B4-BE49-F238E27FC236}">
                  <a16:creationId xmlns:a16="http://schemas.microsoft.com/office/drawing/2014/main" id="{3411C7AF-152F-44DC-BDC6-C13EE344FA92}"/>
                </a:ext>
              </a:extLst>
            </p:cNvPr>
            <p:cNvSpPr/>
            <p:nvPr/>
          </p:nvSpPr>
          <p:spPr bwMode="auto">
            <a:xfrm>
              <a:off x="3911601" y="3852863"/>
              <a:ext cx="23813" cy="39688"/>
            </a:xfrm>
            <a:custGeom>
              <a:avLst/>
              <a:gdLst>
                <a:gd name="T0" fmla="*/ 4 w 7"/>
                <a:gd name="T1" fmla="*/ 11 h 12"/>
                <a:gd name="T2" fmla="*/ 2 w 7"/>
                <a:gd name="T3" fmla="*/ 2 h 12"/>
                <a:gd name="T4" fmla="*/ 2 w 7"/>
                <a:gd name="T5" fmla="*/ 2 h 12"/>
                <a:gd name="T6" fmla="*/ 2 w 7"/>
                <a:gd name="T7" fmla="*/ 2 h 12"/>
                <a:gd name="T8" fmla="*/ 1 w 7"/>
                <a:gd name="T9" fmla="*/ 2 h 12"/>
                <a:gd name="T10" fmla="*/ 1 w 7"/>
                <a:gd name="T11" fmla="*/ 2 h 12"/>
                <a:gd name="T12" fmla="*/ 0 w 7"/>
                <a:gd name="T13" fmla="*/ 2 h 12"/>
                <a:gd name="T14" fmla="*/ 0 w 7"/>
                <a:gd name="T15" fmla="*/ 1 h 12"/>
                <a:gd name="T16" fmla="*/ 4 w 7"/>
                <a:gd name="T17" fmla="*/ 0 h 12"/>
                <a:gd name="T18" fmla="*/ 4 w 7"/>
                <a:gd name="T19" fmla="*/ 1 h 12"/>
                <a:gd name="T20" fmla="*/ 4 w 7"/>
                <a:gd name="T21" fmla="*/ 1 h 12"/>
                <a:gd name="T22" fmla="*/ 4 w 7"/>
                <a:gd name="T23" fmla="*/ 1 h 12"/>
                <a:gd name="T24" fmla="*/ 3 w 7"/>
                <a:gd name="T25" fmla="*/ 1 h 12"/>
                <a:gd name="T26" fmla="*/ 3 w 7"/>
                <a:gd name="T27" fmla="*/ 2 h 12"/>
                <a:gd name="T28" fmla="*/ 3 w 7"/>
                <a:gd name="T29" fmla="*/ 2 h 12"/>
                <a:gd name="T30" fmla="*/ 5 w 7"/>
                <a:gd name="T31" fmla="*/ 10 h 12"/>
                <a:gd name="T32" fmla="*/ 5 w 7"/>
                <a:gd name="T33" fmla="*/ 11 h 12"/>
                <a:gd name="T34" fmla="*/ 5 w 7"/>
                <a:gd name="T35" fmla="*/ 11 h 12"/>
                <a:gd name="T36" fmla="*/ 6 w 7"/>
                <a:gd name="T37" fmla="*/ 11 h 12"/>
                <a:gd name="T38" fmla="*/ 6 w 7"/>
                <a:gd name="T39" fmla="*/ 11 h 12"/>
                <a:gd name="T40" fmla="*/ 7 w 7"/>
                <a:gd name="T41" fmla="*/ 11 h 12"/>
                <a:gd name="T42" fmla="*/ 7 w 7"/>
                <a:gd name="T43" fmla="*/ 11 h 12"/>
                <a:gd name="T44" fmla="*/ 3 w 7"/>
                <a:gd name="T45" fmla="*/ 12 h 12"/>
                <a:gd name="T46" fmla="*/ 3 w 7"/>
                <a:gd name="T47" fmla="*/ 12 h 12"/>
                <a:gd name="T48" fmla="*/ 3 w 7"/>
                <a:gd name="T49" fmla="*/ 12 h 12"/>
                <a:gd name="T50" fmla="*/ 3 w 7"/>
                <a:gd name="T51" fmla="*/ 12 h 12"/>
                <a:gd name="T52" fmla="*/ 4 w 7"/>
                <a:gd name="T53" fmla="*/ 11 h 12"/>
                <a:gd name="T54" fmla="*/ 4 w 7"/>
                <a:gd name="T55" fmla="*/ 11 h 12"/>
                <a:gd name="T56" fmla="*/ 4 w 7"/>
                <a:gd name="T57"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 h="12">
                  <a:moveTo>
                    <a:pt x="4" y="11"/>
                  </a:move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0" y="2"/>
                    <a:pt x="0" y="2"/>
                    <a:pt x="0" y="2"/>
                  </a:cubicBezTo>
                  <a:cubicBezTo>
                    <a:pt x="0" y="1"/>
                    <a:pt x="0" y="1"/>
                    <a:pt x="0" y="1"/>
                  </a:cubicBezTo>
                  <a:cubicBezTo>
                    <a:pt x="4" y="0"/>
                    <a:pt x="4" y="0"/>
                    <a:pt x="4" y="0"/>
                  </a:cubicBezTo>
                  <a:cubicBezTo>
                    <a:pt x="4" y="1"/>
                    <a:pt x="4" y="1"/>
                    <a:pt x="4" y="1"/>
                  </a:cubicBezTo>
                  <a:cubicBezTo>
                    <a:pt x="4" y="1"/>
                    <a:pt x="4" y="1"/>
                    <a:pt x="4" y="1"/>
                  </a:cubicBezTo>
                  <a:cubicBezTo>
                    <a:pt x="4" y="1"/>
                    <a:pt x="4" y="1"/>
                    <a:pt x="4" y="1"/>
                  </a:cubicBezTo>
                  <a:cubicBezTo>
                    <a:pt x="4" y="1"/>
                    <a:pt x="3" y="1"/>
                    <a:pt x="3" y="1"/>
                  </a:cubicBezTo>
                  <a:cubicBezTo>
                    <a:pt x="3" y="1"/>
                    <a:pt x="3" y="2"/>
                    <a:pt x="3" y="2"/>
                  </a:cubicBezTo>
                  <a:cubicBezTo>
                    <a:pt x="3" y="2"/>
                    <a:pt x="3" y="2"/>
                    <a:pt x="3" y="2"/>
                  </a:cubicBezTo>
                  <a:cubicBezTo>
                    <a:pt x="5" y="10"/>
                    <a:pt x="5" y="10"/>
                    <a:pt x="5" y="10"/>
                  </a:cubicBezTo>
                  <a:cubicBezTo>
                    <a:pt x="5" y="10"/>
                    <a:pt x="5" y="11"/>
                    <a:pt x="5" y="11"/>
                  </a:cubicBezTo>
                  <a:cubicBezTo>
                    <a:pt x="5" y="11"/>
                    <a:pt x="5" y="11"/>
                    <a:pt x="5" y="11"/>
                  </a:cubicBezTo>
                  <a:cubicBezTo>
                    <a:pt x="5" y="11"/>
                    <a:pt x="6" y="11"/>
                    <a:pt x="6" y="11"/>
                  </a:cubicBezTo>
                  <a:cubicBezTo>
                    <a:pt x="6" y="11"/>
                    <a:pt x="6" y="11"/>
                    <a:pt x="6" y="11"/>
                  </a:cubicBezTo>
                  <a:cubicBezTo>
                    <a:pt x="7" y="11"/>
                    <a:pt x="7" y="11"/>
                    <a:pt x="7" y="11"/>
                  </a:cubicBezTo>
                  <a:cubicBezTo>
                    <a:pt x="7" y="11"/>
                    <a:pt x="7" y="11"/>
                    <a:pt x="7" y="11"/>
                  </a:cubicBezTo>
                  <a:cubicBezTo>
                    <a:pt x="3" y="12"/>
                    <a:pt x="3" y="12"/>
                    <a:pt x="3" y="12"/>
                  </a:cubicBezTo>
                  <a:cubicBezTo>
                    <a:pt x="3" y="12"/>
                    <a:pt x="3" y="12"/>
                    <a:pt x="3" y="12"/>
                  </a:cubicBezTo>
                  <a:cubicBezTo>
                    <a:pt x="3" y="12"/>
                    <a:pt x="3" y="12"/>
                    <a:pt x="3" y="12"/>
                  </a:cubicBezTo>
                  <a:cubicBezTo>
                    <a:pt x="3" y="12"/>
                    <a:pt x="3" y="12"/>
                    <a:pt x="3" y="12"/>
                  </a:cubicBezTo>
                  <a:cubicBezTo>
                    <a:pt x="3" y="12"/>
                    <a:pt x="4" y="11"/>
                    <a:pt x="4" y="11"/>
                  </a:cubicBezTo>
                  <a:cubicBezTo>
                    <a:pt x="4" y="11"/>
                    <a:pt x="4" y="11"/>
                    <a:pt x="4" y="11"/>
                  </a:cubicBezTo>
                  <a:cubicBezTo>
                    <a:pt x="4" y="11"/>
                    <a:pt x="4" y="11"/>
                    <a:pt x="4" y="1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1" name="i$ļîde">
              <a:extLst>
                <a:ext uri="{FF2B5EF4-FFF2-40B4-BE49-F238E27FC236}">
                  <a16:creationId xmlns:a16="http://schemas.microsoft.com/office/drawing/2014/main" id="{D3005BA5-2A12-4A3F-B437-FE71EA7D1C4B}"/>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8"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1"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4"/>
                    <a:pt x="3" y="4"/>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2" name="iṡļîďê">
              <a:extLst>
                <a:ext uri="{FF2B5EF4-FFF2-40B4-BE49-F238E27FC236}">
                  <a16:creationId xmlns:a16="http://schemas.microsoft.com/office/drawing/2014/main" id="{AA371107-84DF-4219-9988-DBF0078EA3D6}"/>
                </a:ext>
              </a:extLst>
            </p:cNvPr>
            <p:cNvSpPr/>
            <p:nvPr/>
          </p:nvSpPr>
          <p:spPr bwMode="auto">
            <a:xfrm>
              <a:off x="3957638" y="3825875"/>
              <a:ext cx="33338" cy="42863"/>
            </a:xfrm>
            <a:custGeom>
              <a:avLst/>
              <a:gdLst>
                <a:gd name="T0" fmla="*/ 9 w 10"/>
                <a:gd name="T1" fmla="*/ 11 h 13"/>
                <a:gd name="T2" fmla="*/ 9 w 10"/>
                <a:gd name="T3" fmla="*/ 3 h 13"/>
                <a:gd name="T4" fmla="*/ 8 w 10"/>
                <a:gd name="T5" fmla="*/ 2 h 13"/>
                <a:gd name="T6" fmla="*/ 8 w 10"/>
                <a:gd name="T7" fmla="*/ 2 h 13"/>
                <a:gd name="T8" fmla="*/ 8 w 10"/>
                <a:gd name="T9" fmla="*/ 2 h 13"/>
                <a:gd name="T10" fmla="*/ 7 w 10"/>
                <a:gd name="T11" fmla="*/ 2 h 13"/>
                <a:gd name="T12" fmla="*/ 7 w 10"/>
                <a:gd name="T13" fmla="*/ 2 h 13"/>
                <a:gd name="T14" fmla="*/ 7 w 10"/>
                <a:gd name="T15" fmla="*/ 2 h 13"/>
                <a:gd name="T16" fmla="*/ 10 w 10"/>
                <a:gd name="T17" fmla="*/ 1 h 13"/>
                <a:gd name="T18" fmla="*/ 10 w 10"/>
                <a:gd name="T19" fmla="*/ 1 h 13"/>
                <a:gd name="T20" fmla="*/ 10 w 10"/>
                <a:gd name="T21" fmla="*/ 1 h 13"/>
                <a:gd name="T22" fmla="*/ 10 w 10"/>
                <a:gd name="T23" fmla="*/ 1 h 13"/>
                <a:gd name="T24" fmla="*/ 9 w 10"/>
                <a:gd name="T25" fmla="*/ 2 h 13"/>
                <a:gd name="T26" fmla="*/ 9 w 10"/>
                <a:gd name="T27" fmla="*/ 2 h 13"/>
                <a:gd name="T28" fmla="*/ 9 w 10"/>
                <a:gd name="T29" fmla="*/ 2 h 13"/>
                <a:gd name="T30" fmla="*/ 10 w 10"/>
                <a:gd name="T31" fmla="*/ 12 h 13"/>
                <a:gd name="T32" fmla="*/ 10 w 10"/>
                <a:gd name="T33" fmla="*/ 13 h 13"/>
                <a:gd name="T34" fmla="*/ 9 w 10"/>
                <a:gd name="T35" fmla="*/ 12 h 13"/>
                <a:gd name="T36" fmla="*/ 2 w 10"/>
                <a:gd name="T37" fmla="*/ 5 h 13"/>
                <a:gd name="T38" fmla="*/ 2 w 10"/>
                <a:gd name="T39" fmla="*/ 5 h 13"/>
                <a:gd name="T40" fmla="*/ 2 w 10"/>
                <a:gd name="T41" fmla="*/ 5 h 13"/>
                <a:gd name="T42" fmla="*/ 1 w 10"/>
                <a:gd name="T43" fmla="*/ 5 h 13"/>
                <a:gd name="T44" fmla="*/ 1 w 10"/>
                <a:gd name="T45" fmla="*/ 5 h 13"/>
                <a:gd name="T46" fmla="*/ 1 w 10"/>
                <a:gd name="T47" fmla="*/ 5 h 13"/>
                <a:gd name="T48" fmla="*/ 1 w 10"/>
                <a:gd name="T49" fmla="*/ 5 h 13"/>
                <a:gd name="T50" fmla="*/ 4 w 10"/>
                <a:gd name="T51" fmla="*/ 3 h 13"/>
                <a:gd name="T52" fmla="*/ 4 w 10"/>
                <a:gd name="T53" fmla="*/ 3 h 13"/>
                <a:gd name="T54" fmla="*/ 4 w 10"/>
                <a:gd name="T55" fmla="*/ 4 h 13"/>
                <a:gd name="T56" fmla="*/ 4 w 10"/>
                <a:gd name="T57" fmla="*/ 4 h 13"/>
                <a:gd name="T58" fmla="*/ 3 w 10"/>
                <a:gd name="T59" fmla="*/ 4 h 13"/>
                <a:gd name="T60" fmla="*/ 3 w 10"/>
                <a:gd name="T61" fmla="*/ 5 h 13"/>
                <a:gd name="T62" fmla="*/ 3 w 10"/>
                <a:gd name="T63" fmla="*/ 5 h 13"/>
                <a:gd name="T64" fmla="*/ 9 w 10"/>
                <a:gd name="T65"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 h="13">
                  <a:moveTo>
                    <a:pt x="9" y="11"/>
                  </a:moveTo>
                  <a:cubicBezTo>
                    <a:pt x="9" y="3"/>
                    <a:pt x="9" y="3"/>
                    <a:pt x="9" y="3"/>
                  </a:cubicBezTo>
                  <a:cubicBezTo>
                    <a:pt x="9" y="3"/>
                    <a:pt x="8" y="2"/>
                    <a:pt x="8" y="2"/>
                  </a:cubicBezTo>
                  <a:cubicBezTo>
                    <a:pt x="8" y="2"/>
                    <a:pt x="8" y="2"/>
                    <a:pt x="8" y="2"/>
                  </a:cubicBezTo>
                  <a:cubicBezTo>
                    <a:pt x="8" y="2"/>
                    <a:pt x="8" y="2"/>
                    <a:pt x="8" y="2"/>
                  </a:cubicBezTo>
                  <a:cubicBezTo>
                    <a:pt x="7" y="2"/>
                    <a:pt x="7" y="2"/>
                    <a:pt x="7" y="2"/>
                  </a:cubicBezTo>
                  <a:cubicBezTo>
                    <a:pt x="7" y="2"/>
                    <a:pt x="7" y="2"/>
                    <a:pt x="7" y="2"/>
                  </a:cubicBezTo>
                  <a:cubicBezTo>
                    <a:pt x="7" y="2"/>
                    <a:pt x="7" y="2"/>
                    <a:pt x="7" y="2"/>
                  </a:cubicBezTo>
                  <a:cubicBezTo>
                    <a:pt x="10" y="1"/>
                    <a:pt x="10" y="1"/>
                    <a:pt x="10" y="1"/>
                  </a:cubicBezTo>
                  <a:cubicBezTo>
                    <a:pt x="10" y="0"/>
                    <a:pt x="10" y="1"/>
                    <a:pt x="10" y="1"/>
                  </a:cubicBezTo>
                  <a:cubicBezTo>
                    <a:pt x="10" y="1"/>
                    <a:pt x="10" y="1"/>
                    <a:pt x="10" y="1"/>
                  </a:cubicBezTo>
                  <a:cubicBezTo>
                    <a:pt x="10" y="1"/>
                    <a:pt x="10" y="1"/>
                    <a:pt x="10" y="1"/>
                  </a:cubicBezTo>
                  <a:cubicBezTo>
                    <a:pt x="9" y="1"/>
                    <a:pt x="9" y="1"/>
                    <a:pt x="9" y="2"/>
                  </a:cubicBezTo>
                  <a:cubicBezTo>
                    <a:pt x="9" y="2"/>
                    <a:pt x="9" y="2"/>
                    <a:pt x="9" y="2"/>
                  </a:cubicBezTo>
                  <a:cubicBezTo>
                    <a:pt x="9" y="2"/>
                    <a:pt x="9" y="2"/>
                    <a:pt x="9" y="2"/>
                  </a:cubicBezTo>
                  <a:cubicBezTo>
                    <a:pt x="10" y="12"/>
                    <a:pt x="10" y="12"/>
                    <a:pt x="10" y="12"/>
                  </a:cubicBezTo>
                  <a:cubicBezTo>
                    <a:pt x="10" y="13"/>
                    <a:pt x="10" y="13"/>
                    <a:pt x="10" y="13"/>
                  </a:cubicBezTo>
                  <a:cubicBezTo>
                    <a:pt x="10" y="13"/>
                    <a:pt x="9" y="13"/>
                    <a:pt x="9" y="12"/>
                  </a:cubicBezTo>
                  <a:cubicBezTo>
                    <a:pt x="2" y="5"/>
                    <a:pt x="2" y="5"/>
                    <a:pt x="2" y="5"/>
                  </a:cubicBezTo>
                  <a:cubicBezTo>
                    <a:pt x="2" y="5"/>
                    <a:pt x="2" y="5"/>
                    <a:pt x="2" y="5"/>
                  </a:cubicBezTo>
                  <a:cubicBezTo>
                    <a:pt x="2" y="5"/>
                    <a:pt x="2" y="5"/>
                    <a:pt x="2" y="5"/>
                  </a:cubicBezTo>
                  <a:cubicBezTo>
                    <a:pt x="2" y="5"/>
                    <a:pt x="1" y="5"/>
                    <a:pt x="1" y="5"/>
                  </a:cubicBezTo>
                  <a:cubicBezTo>
                    <a:pt x="1" y="5"/>
                    <a:pt x="1" y="5"/>
                    <a:pt x="1" y="5"/>
                  </a:cubicBezTo>
                  <a:cubicBezTo>
                    <a:pt x="1" y="5"/>
                    <a:pt x="1" y="5"/>
                    <a:pt x="1" y="5"/>
                  </a:cubicBezTo>
                  <a:cubicBezTo>
                    <a:pt x="0" y="5"/>
                    <a:pt x="0" y="5"/>
                    <a:pt x="1" y="5"/>
                  </a:cubicBezTo>
                  <a:cubicBezTo>
                    <a:pt x="4" y="3"/>
                    <a:pt x="4" y="3"/>
                    <a:pt x="4" y="3"/>
                  </a:cubicBezTo>
                  <a:cubicBezTo>
                    <a:pt x="4" y="3"/>
                    <a:pt x="4" y="3"/>
                    <a:pt x="4" y="3"/>
                  </a:cubicBezTo>
                  <a:cubicBezTo>
                    <a:pt x="5" y="3"/>
                    <a:pt x="4" y="4"/>
                    <a:pt x="4" y="4"/>
                  </a:cubicBezTo>
                  <a:cubicBezTo>
                    <a:pt x="4" y="4"/>
                    <a:pt x="4" y="4"/>
                    <a:pt x="4" y="4"/>
                  </a:cubicBezTo>
                  <a:cubicBezTo>
                    <a:pt x="3" y="4"/>
                    <a:pt x="3" y="4"/>
                    <a:pt x="3" y="4"/>
                  </a:cubicBezTo>
                  <a:cubicBezTo>
                    <a:pt x="3" y="5"/>
                    <a:pt x="3" y="5"/>
                    <a:pt x="3" y="5"/>
                  </a:cubicBezTo>
                  <a:cubicBezTo>
                    <a:pt x="3" y="5"/>
                    <a:pt x="3" y="5"/>
                    <a:pt x="3" y="5"/>
                  </a:cubicBezTo>
                  <a:lnTo>
                    <a:pt x="9" y="11"/>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3" name="îşḷiḋé">
              <a:extLst>
                <a:ext uri="{FF2B5EF4-FFF2-40B4-BE49-F238E27FC236}">
                  <a16:creationId xmlns:a16="http://schemas.microsoft.com/office/drawing/2014/main" id="{DF641F31-588E-4E00-9A2C-7B9328136778}"/>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6"/>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7"/>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4" name="isliḑè">
              <a:extLst>
                <a:ext uri="{FF2B5EF4-FFF2-40B4-BE49-F238E27FC236}">
                  <a16:creationId xmlns:a16="http://schemas.microsoft.com/office/drawing/2014/main" id="{51E493B9-630A-406A-A3D3-9DCB7A3276AD}"/>
                </a:ext>
              </a:extLst>
            </p:cNvPr>
            <p:cNvSpPr/>
            <p:nvPr/>
          </p:nvSpPr>
          <p:spPr bwMode="auto">
            <a:xfrm>
              <a:off x="4021138" y="3795713"/>
              <a:ext cx="42863" cy="47625"/>
            </a:xfrm>
            <a:custGeom>
              <a:avLst/>
              <a:gdLst>
                <a:gd name="T0" fmla="*/ 6 w 13"/>
                <a:gd name="T1" fmla="*/ 0 h 14"/>
                <a:gd name="T2" fmla="*/ 8 w 13"/>
                <a:gd name="T3" fmla="*/ 2 h 14"/>
                <a:gd name="T4" fmla="*/ 8 w 13"/>
                <a:gd name="T5" fmla="*/ 2 h 14"/>
                <a:gd name="T6" fmla="*/ 8 w 13"/>
                <a:gd name="T7" fmla="*/ 2 h 14"/>
                <a:gd name="T8" fmla="*/ 7 w 13"/>
                <a:gd name="T9" fmla="*/ 2 h 14"/>
                <a:gd name="T10" fmla="*/ 7 w 13"/>
                <a:gd name="T11" fmla="*/ 2 h 14"/>
                <a:gd name="T12" fmla="*/ 6 w 13"/>
                <a:gd name="T13" fmla="*/ 2 h 14"/>
                <a:gd name="T14" fmla="*/ 5 w 13"/>
                <a:gd name="T15" fmla="*/ 2 h 14"/>
                <a:gd name="T16" fmla="*/ 4 w 13"/>
                <a:gd name="T17" fmla="*/ 2 h 14"/>
                <a:gd name="T18" fmla="*/ 3 w 13"/>
                <a:gd name="T19" fmla="*/ 3 h 14"/>
                <a:gd name="T20" fmla="*/ 2 w 13"/>
                <a:gd name="T21" fmla="*/ 3 h 14"/>
                <a:gd name="T22" fmla="*/ 2 w 13"/>
                <a:gd name="T23" fmla="*/ 4 h 14"/>
                <a:gd name="T24" fmla="*/ 3 w 13"/>
                <a:gd name="T25" fmla="*/ 4 h 14"/>
                <a:gd name="T26" fmla="*/ 5 w 13"/>
                <a:gd name="T27" fmla="*/ 7 h 14"/>
                <a:gd name="T28" fmla="*/ 6 w 13"/>
                <a:gd name="T29" fmla="*/ 6 h 14"/>
                <a:gd name="T30" fmla="*/ 7 w 13"/>
                <a:gd name="T31" fmla="*/ 6 h 14"/>
                <a:gd name="T32" fmla="*/ 7 w 13"/>
                <a:gd name="T33" fmla="*/ 5 h 14"/>
                <a:gd name="T34" fmla="*/ 6 w 13"/>
                <a:gd name="T35" fmla="*/ 5 h 14"/>
                <a:gd name="T36" fmla="*/ 6 w 13"/>
                <a:gd name="T37" fmla="*/ 4 h 14"/>
                <a:gd name="T38" fmla="*/ 6 w 13"/>
                <a:gd name="T39" fmla="*/ 4 h 14"/>
                <a:gd name="T40" fmla="*/ 6 w 13"/>
                <a:gd name="T41" fmla="*/ 4 h 14"/>
                <a:gd name="T42" fmla="*/ 9 w 13"/>
                <a:gd name="T43" fmla="*/ 7 h 14"/>
                <a:gd name="T44" fmla="*/ 9 w 13"/>
                <a:gd name="T45" fmla="*/ 8 h 14"/>
                <a:gd name="T46" fmla="*/ 8 w 13"/>
                <a:gd name="T47" fmla="*/ 8 h 14"/>
                <a:gd name="T48" fmla="*/ 8 w 13"/>
                <a:gd name="T49" fmla="*/ 7 h 14"/>
                <a:gd name="T50" fmla="*/ 8 w 13"/>
                <a:gd name="T51" fmla="*/ 7 h 14"/>
                <a:gd name="T52" fmla="*/ 7 w 13"/>
                <a:gd name="T53" fmla="*/ 6 h 14"/>
                <a:gd name="T54" fmla="*/ 7 w 13"/>
                <a:gd name="T55" fmla="*/ 7 h 14"/>
                <a:gd name="T56" fmla="*/ 5 w 13"/>
                <a:gd name="T57" fmla="*/ 8 h 14"/>
                <a:gd name="T58" fmla="*/ 7 w 13"/>
                <a:gd name="T59" fmla="*/ 11 h 14"/>
                <a:gd name="T60" fmla="*/ 8 w 13"/>
                <a:gd name="T61" fmla="*/ 12 h 14"/>
                <a:gd name="T62" fmla="*/ 8 w 13"/>
                <a:gd name="T63" fmla="*/ 12 h 14"/>
                <a:gd name="T64" fmla="*/ 9 w 13"/>
                <a:gd name="T65" fmla="*/ 11 h 14"/>
                <a:gd name="T66" fmla="*/ 10 w 13"/>
                <a:gd name="T67" fmla="*/ 10 h 14"/>
                <a:gd name="T68" fmla="*/ 11 w 13"/>
                <a:gd name="T69" fmla="*/ 10 h 14"/>
                <a:gd name="T70" fmla="*/ 11 w 13"/>
                <a:gd name="T71" fmla="*/ 9 h 14"/>
                <a:gd name="T72" fmla="*/ 11 w 13"/>
                <a:gd name="T73" fmla="*/ 8 h 14"/>
                <a:gd name="T74" fmla="*/ 11 w 13"/>
                <a:gd name="T75" fmla="*/ 7 h 14"/>
                <a:gd name="T76" fmla="*/ 11 w 13"/>
                <a:gd name="T77" fmla="*/ 7 h 14"/>
                <a:gd name="T78" fmla="*/ 11 w 13"/>
                <a:gd name="T79" fmla="*/ 6 h 14"/>
                <a:gd name="T80" fmla="*/ 11 w 13"/>
                <a:gd name="T81" fmla="*/ 7 h 14"/>
                <a:gd name="T82" fmla="*/ 13 w 13"/>
                <a:gd name="T83" fmla="*/ 9 h 14"/>
                <a:gd name="T84" fmla="*/ 6 w 13"/>
                <a:gd name="T85" fmla="*/ 14 h 14"/>
                <a:gd name="T86" fmla="*/ 6 w 13"/>
                <a:gd name="T87" fmla="*/ 14 h 14"/>
                <a:gd name="T88" fmla="*/ 6 w 13"/>
                <a:gd name="T89" fmla="*/ 13 h 14"/>
                <a:gd name="T90" fmla="*/ 6 w 13"/>
                <a:gd name="T91" fmla="*/ 13 h 14"/>
                <a:gd name="T92" fmla="*/ 6 w 13"/>
                <a:gd name="T93" fmla="*/ 13 h 14"/>
                <a:gd name="T94" fmla="*/ 7 w 13"/>
                <a:gd name="T95" fmla="*/ 12 h 14"/>
                <a:gd name="T96" fmla="*/ 6 w 13"/>
                <a:gd name="T97" fmla="*/ 12 h 14"/>
                <a:gd name="T98" fmla="*/ 2 w 13"/>
                <a:gd name="T99" fmla="*/ 5 h 14"/>
                <a:gd name="T100" fmla="*/ 1 w 13"/>
                <a:gd name="T101" fmla="*/ 5 h 14"/>
                <a:gd name="T102" fmla="*/ 0 w 13"/>
                <a:gd name="T103" fmla="*/ 5 h 14"/>
                <a:gd name="T104" fmla="*/ 0 w 13"/>
                <a:gd name="T105" fmla="*/ 5 h 14"/>
                <a:gd name="T106" fmla="*/ 0 w 13"/>
                <a:gd name="T107" fmla="*/ 5 h 14"/>
                <a:gd name="T108" fmla="*/ 0 w 13"/>
                <a:gd name="T109" fmla="*/ 5 h 14"/>
                <a:gd name="T110" fmla="*/ 6 w 13"/>
                <a:gd name="T11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14">
                  <a:moveTo>
                    <a:pt x="6" y="0"/>
                  </a:moveTo>
                  <a:cubicBezTo>
                    <a:pt x="8" y="2"/>
                    <a:pt x="8" y="2"/>
                    <a:pt x="8" y="2"/>
                  </a:cubicBezTo>
                  <a:cubicBezTo>
                    <a:pt x="8" y="2"/>
                    <a:pt x="8" y="2"/>
                    <a:pt x="8" y="2"/>
                  </a:cubicBezTo>
                  <a:cubicBezTo>
                    <a:pt x="8" y="3"/>
                    <a:pt x="8" y="3"/>
                    <a:pt x="8" y="2"/>
                  </a:cubicBezTo>
                  <a:cubicBezTo>
                    <a:pt x="7" y="2"/>
                    <a:pt x="7" y="2"/>
                    <a:pt x="7" y="2"/>
                  </a:cubicBezTo>
                  <a:cubicBezTo>
                    <a:pt x="7" y="2"/>
                    <a:pt x="7" y="2"/>
                    <a:pt x="7" y="2"/>
                  </a:cubicBezTo>
                  <a:cubicBezTo>
                    <a:pt x="6" y="2"/>
                    <a:pt x="6" y="2"/>
                    <a:pt x="6" y="2"/>
                  </a:cubicBezTo>
                  <a:cubicBezTo>
                    <a:pt x="5" y="2"/>
                    <a:pt x="5" y="2"/>
                    <a:pt x="5" y="2"/>
                  </a:cubicBezTo>
                  <a:cubicBezTo>
                    <a:pt x="5" y="2"/>
                    <a:pt x="4" y="2"/>
                    <a:pt x="4" y="2"/>
                  </a:cubicBezTo>
                  <a:cubicBezTo>
                    <a:pt x="3" y="3"/>
                    <a:pt x="3" y="3"/>
                    <a:pt x="3" y="3"/>
                  </a:cubicBezTo>
                  <a:cubicBezTo>
                    <a:pt x="3" y="3"/>
                    <a:pt x="2" y="3"/>
                    <a:pt x="2" y="3"/>
                  </a:cubicBezTo>
                  <a:cubicBezTo>
                    <a:pt x="2" y="4"/>
                    <a:pt x="2" y="4"/>
                    <a:pt x="2" y="4"/>
                  </a:cubicBezTo>
                  <a:cubicBezTo>
                    <a:pt x="3" y="4"/>
                    <a:pt x="3" y="4"/>
                    <a:pt x="3" y="4"/>
                  </a:cubicBezTo>
                  <a:cubicBezTo>
                    <a:pt x="5" y="7"/>
                    <a:pt x="5" y="7"/>
                    <a:pt x="5" y="7"/>
                  </a:cubicBezTo>
                  <a:cubicBezTo>
                    <a:pt x="6" y="6"/>
                    <a:pt x="6" y="6"/>
                    <a:pt x="6" y="6"/>
                  </a:cubicBezTo>
                  <a:cubicBezTo>
                    <a:pt x="6" y="6"/>
                    <a:pt x="7" y="6"/>
                    <a:pt x="7" y="6"/>
                  </a:cubicBezTo>
                  <a:cubicBezTo>
                    <a:pt x="7" y="6"/>
                    <a:pt x="7" y="5"/>
                    <a:pt x="7" y="5"/>
                  </a:cubicBezTo>
                  <a:cubicBezTo>
                    <a:pt x="7" y="5"/>
                    <a:pt x="7" y="5"/>
                    <a:pt x="6" y="5"/>
                  </a:cubicBezTo>
                  <a:cubicBezTo>
                    <a:pt x="6" y="4"/>
                    <a:pt x="6" y="4"/>
                    <a:pt x="6" y="4"/>
                  </a:cubicBezTo>
                  <a:cubicBezTo>
                    <a:pt x="6" y="4"/>
                    <a:pt x="6" y="4"/>
                    <a:pt x="6" y="4"/>
                  </a:cubicBezTo>
                  <a:cubicBezTo>
                    <a:pt x="6" y="4"/>
                    <a:pt x="6" y="4"/>
                    <a:pt x="6" y="4"/>
                  </a:cubicBezTo>
                  <a:cubicBezTo>
                    <a:pt x="9" y="7"/>
                    <a:pt x="9" y="7"/>
                    <a:pt x="9" y="7"/>
                  </a:cubicBezTo>
                  <a:cubicBezTo>
                    <a:pt x="9" y="7"/>
                    <a:pt x="9" y="8"/>
                    <a:pt x="9" y="8"/>
                  </a:cubicBezTo>
                  <a:cubicBezTo>
                    <a:pt x="9" y="8"/>
                    <a:pt x="8" y="8"/>
                    <a:pt x="8" y="8"/>
                  </a:cubicBezTo>
                  <a:cubicBezTo>
                    <a:pt x="8" y="7"/>
                    <a:pt x="8" y="7"/>
                    <a:pt x="8" y="7"/>
                  </a:cubicBezTo>
                  <a:cubicBezTo>
                    <a:pt x="8" y="7"/>
                    <a:pt x="8" y="7"/>
                    <a:pt x="8" y="7"/>
                  </a:cubicBezTo>
                  <a:cubicBezTo>
                    <a:pt x="7" y="6"/>
                    <a:pt x="7" y="6"/>
                    <a:pt x="7" y="6"/>
                  </a:cubicBezTo>
                  <a:cubicBezTo>
                    <a:pt x="7" y="6"/>
                    <a:pt x="7" y="7"/>
                    <a:pt x="7" y="7"/>
                  </a:cubicBezTo>
                  <a:cubicBezTo>
                    <a:pt x="5" y="8"/>
                    <a:pt x="5" y="8"/>
                    <a:pt x="5" y="8"/>
                  </a:cubicBezTo>
                  <a:cubicBezTo>
                    <a:pt x="7" y="11"/>
                    <a:pt x="7" y="11"/>
                    <a:pt x="7" y="11"/>
                  </a:cubicBezTo>
                  <a:cubicBezTo>
                    <a:pt x="8" y="11"/>
                    <a:pt x="8" y="12"/>
                    <a:pt x="8" y="12"/>
                  </a:cubicBezTo>
                  <a:cubicBezTo>
                    <a:pt x="8" y="12"/>
                    <a:pt x="8" y="12"/>
                    <a:pt x="8" y="12"/>
                  </a:cubicBezTo>
                  <a:cubicBezTo>
                    <a:pt x="8" y="12"/>
                    <a:pt x="8" y="12"/>
                    <a:pt x="9" y="11"/>
                  </a:cubicBezTo>
                  <a:cubicBezTo>
                    <a:pt x="10" y="10"/>
                    <a:pt x="10" y="10"/>
                    <a:pt x="10" y="10"/>
                  </a:cubicBezTo>
                  <a:cubicBezTo>
                    <a:pt x="10" y="10"/>
                    <a:pt x="10" y="10"/>
                    <a:pt x="11" y="10"/>
                  </a:cubicBezTo>
                  <a:cubicBezTo>
                    <a:pt x="11" y="10"/>
                    <a:pt x="11" y="9"/>
                    <a:pt x="11" y="9"/>
                  </a:cubicBezTo>
                  <a:cubicBezTo>
                    <a:pt x="11" y="9"/>
                    <a:pt x="11" y="8"/>
                    <a:pt x="11" y="8"/>
                  </a:cubicBezTo>
                  <a:cubicBezTo>
                    <a:pt x="11" y="8"/>
                    <a:pt x="11" y="8"/>
                    <a:pt x="11" y="7"/>
                  </a:cubicBezTo>
                  <a:cubicBezTo>
                    <a:pt x="11" y="7"/>
                    <a:pt x="11" y="7"/>
                    <a:pt x="11" y="7"/>
                  </a:cubicBezTo>
                  <a:cubicBezTo>
                    <a:pt x="11" y="6"/>
                    <a:pt x="11" y="6"/>
                    <a:pt x="11" y="6"/>
                  </a:cubicBezTo>
                  <a:cubicBezTo>
                    <a:pt x="11" y="6"/>
                    <a:pt x="11" y="6"/>
                    <a:pt x="11" y="7"/>
                  </a:cubicBezTo>
                  <a:cubicBezTo>
                    <a:pt x="13" y="9"/>
                    <a:pt x="13" y="9"/>
                    <a:pt x="13" y="9"/>
                  </a:cubicBezTo>
                  <a:cubicBezTo>
                    <a:pt x="6" y="14"/>
                    <a:pt x="6" y="14"/>
                    <a:pt x="6" y="14"/>
                  </a:cubicBezTo>
                  <a:cubicBezTo>
                    <a:pt x="6" y="14"/>
                    <a:pt x="6" y="14"/>
                    <a:pt x="6" y="14"/>
                  </a:cubicBezTo>
                  <a:cubicBezTo>
                    <a:pt x="6" y="13"/>
                    <a:pt x="6" y="13"/>
                    <a:pt x="6" y="13"/>
                  </a:cubicBezTo>
                  <a:cubicBezTo>
                    <a:pt x="6" y="13"/>
                    <a:pt x="6" y="13"/>
                    <a:pt x="6" y="13"/>
                  </a:cubicBezTo>
                  <a:cubicBezTo>
                    <a:pt x="6" y="13"/>
                    <a:pt x="6" y="13"/>
                    <a:pt x="6" y="13"/>
                  </a:cubicBezTo>
                  <a:cubicBezTo>
                    <a:pt x="7" y="13"/>
                    <a:pt x="7" y="12"/>
                    <a:pt x="7" y="12"/>
                  </a:cubicBezTo>
                  <a:cubicBezTo>
                    <a:pt x="7" y="12"/>
                    <a:pt x="6" y="12"/>
                    <a:pt x="6" y="12"/>
                  </a:cubicBezTo>
                  <a:cubicBezTo>
                    <a:pt x="2" y="5"/>
                    <a:pt x="2" y="5"/>
                    <a:pt x="2" y="5"/>
                  </a:cubicBezTo>
                  <a:cubicBezTo>
                    <a:pt x="2" y="5"/>
                    <a:pt x="1" y="5"/>
                    <a:pt x="1" y="5"/>
                  </a:cubicBezTo>
                  <a:cubicBezTo>
                    <a:pt x="1" y="5"/>
                    <a:pt x="1" y="5"/>
                    <a:pt x="0" y="5"/>
                  </a:cubicBezTo>
                  <a:cubicBezTo>
                    <a:pt x="0" y="5"/>
                    <a:pt x="0" y="5"/>
                    <a:pt x="0" y="5"/>
                  </a:cubicBezTo>
                  <a:cubicBezTo>
                    <a:pt x="0" y="5"/>
                    <a:pt x="0" y="5"/>
                    <a:pt x="0" y="5"/>
                  </a:cubicBezTo>
                  <a:cubicBezTo>
                    <a:pt x="0" y="5"/>
                    <a:pt x="0" y="5"/>
                    <a:pt x="0" y="5"/>
                  </a:cubicBezTo>
                  <a:lnTo>
                    <a:pt x="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5" name="iṧlîḓê">
              <a:extLst>
                <a:ext uri="{FF2B5EF4-FFF2-40B4-BE49-F238E27FC236}">
                  <a16:creationId xmlns:a16="http://schemas.microsoft.com/office/drawing/2014/main" id="{880A3DC8-D65F-4E5B-8CCF-7C69B2A623A2}"/>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6"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10"/>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1"/>
                    <a:pt x="2" y="0"/>
                    <a:pt x="2" y="0"/>
                  </a:cubicBezTo>
                  <a:cubicBezTo>
                    <a:pt x="2" y="0"/>
                    <a:pt x="2" y="0"/>
                    <a:pt x="2" y="0"/>
                  </a:cubicBezTo>
                  <a:cubicBezTo>
                    <a:pt x="2" y="0"/>
                    <a:pt x="2" y="0"/>
                    <a:pt x="2" y="0"/>
                  </a:cubicBezTo>
                  <a:cubicBezTo>
                    <a:pt x="2" y="0"/>
                    <a:pt x="3" y="0"/>
                    <a:pt x="3"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6" name="iṣļíďé">
              <a:extLst>
                <a:ext uri="{FF2B5EF4-FFF2-40B4-BE49-F238E27FC236}">
                  <a16:creationId xmlns:a16="http://schemas.microsoft.com/office/drawing/2014/main" id="{31C1C6F2-501F-400C-AF77-2388CA80EEA2}"/>
                </a:ext>
              </a:extLst>
            </p:cNvPr>
            <p:cNvSpPr/>
            <p:nvPr/>
          </p:nvSpPr>
          <p:spPr bwMode="auto">
            <a:xfrm>
              <a:off x="4122738" y="3719513"/>
              <a:ext cx="36513" cy="36513"/>
            </a:xfrm>
            <a:custGeom>
              <a:avLst/>
              <a:gdLst>
                <a:gd name="T0" fmla="*/ 3 w 11"/>
                <a:gd name="T1" fmla="*/ 0 h 11"/>
                <a:gd name="T2" fmla="*/ 5 w 11"/>
                <a:gd name="T3" fmla="*/ 1 h 11"/>
                <a:gd name="T4" fmla="*/ 6 w 11"/>
                <a:gd name="T5" fmla="*/ 1 h 11"/>
                <a:gd name="T6" fmla="*/ 5 w 11"/>
                <a:gd name="T7" fmla="*/ 1 h 11"/>
                <a:gd name="T8" fmla="*/ 5 w 11"/>
                <a:gd name="T9" fmla="*/ 1 h 11"/>
                <a:gd name="T10" fmla="*/ 4 w 11"/>
                <a:gd name="T11" fmla="*/ 1 h 11"/>
                <a:gd name="T12" fmla="*/ 2 w 11"/>
                <a:gd name="T13" fmla="*/ 1 h 11"/>
                <a:gd name="T14" fmla="*/ 1 w 11"/>
                <a:gd name="T15" fmla="*/ 2 h 11"/>
                <a:gd name="T16" fmla="*/ 1 w 11"/>
                <a:gd name="T17" fmla="*/ 4 h 11"/>
                <a:gd name="T18" fmla="*/ 1 w 11"/>
                <a:gd name="T19" fmla="*/ 5 h 11"/>
                <a:gd name="T20" fmla="*/ 3 w 11"/>
                <a:gd name="T21" fmla="*/ 5 h 11"/>
                <a:gd name="T22" fmla="*/ 4 w 11"/>
                <a:gd name="T23" fmla="*/ 5 h 11"/>
                <a:gd name="T24" fmla="*/ 5 w 11"/>
                <a:gd name="T25" fmla="*/ 4 h 11"/>
                <a:gd name="T26" fmla="*/ 7 w 11"/>
                <a:gd name="T27" fmla="*/ 3 h 11"/>
                <a:gd name="T28" fmla="*/ 8 w 11"/>
                <a:gd name="T29" fmla="*/ 3 h 11"/>
                <a:gd name="T30" fmla="*/ 10 w 11"/>
                <a:gd name="T31" fmla="*/ 3 h 11"/>
                <a:gd name="T32" fmla="*/ 11 w 11"/>
                <a:gd name="T33" fmla="*/ 5 h 11"/>
                <a:gd name="T34" fmla="*/ 11 w 11"/>
                <a:gd name="T35" fmla="*/ 6 h 11"/>
                <a:gd name="T36" fmla="*/ 10 w 11"/>
                <a:gd name="T37" fmla="*/ 8 h 11"/>
                <a:gd name="T38" fmla="*/ 10 w 11"/>
                <a:gd name="T39" fmla="*/ 9 h 11"/>
                <a:gd name="T40" fmla="*/ 9 w 11"/>
                <a:gd name="T41" fmla="*/ 9 h 11"/>
                <a:gd name="T42" fmla="*/ 8 w 11"/>
                <a:gd name="T43" fmla="*/ 10 h 11"/>
                <a:gd name="T44" fmla="*/ 8 w 11"/>
                <a:gd name="T45" fmla="*/ 10 h 11"/>
                <a:gd name="T46" fmla="*/ 8 w 11"/>
                <a:gd name="T47" fmla="*/ 10 h 11"/>
                <a:gd name="T48" fmla="*/ 8 w 11"/>
                <a:gd name="T49" fmla="*/ 10 h 11"/>
                <a:gd name="T50" fmla="*/ 8 w 11"/>
                <a:gd name="T51" fmla="*/ 11 h 11"/>
                <a:gd name="T52" fmla="*/ 8 w 11"/>
                <a:gd name="T53" fmla="*/ 11 h 11"/>
                <a:gd name="T54" fmla="*/ 5 w 11"/>
                <a:gd name="T55" fmla="*/ 10 h 11"/>
                <a:gd name="T56" fmla="*/ 5 w 11"/>
                <a:gd name="T57" fmla="*/ 9 h 11"/>
                <a:gd name="T58" fmla="*/ 5 w 11"/>
                <a:gd name="T59" fmla="*/ 9 h 11"/>
                <a:gd name="T60" fmla="*/ 6 w 11"/>
                <a:gd name="T61" fmla="*/ 9 h 11"/>
                <a:gd name="T62" fmla="*/ 7 w 11"/>
                <a:gd name="T63" fmla="*/ 9 h 11"/>
                <a:gd name="T64" fmla="*/ 8 w 11"/>
                <a:gd name="T65" fmla="*/ 9 h 11"/>
                <a:gd name="T66" fmla="*/ 10 w 11"/>
                <a:gd name="T67" fmla="*/ 8 h 11"/>
                <a:gd name="T68" fmla="*/ 10 w 11"/>
                <a:gd name="T69" fmla="*/ 7 h 11"/>
                <a:gd name="T70" fmla="*/ 10 w 11"/>
                <a:gd name="T71" fmla="*/ 6 h 11"/>
                <a:gd name="T72" fmla="*/ 9 w 11"/>
                <a:gd name="T73" fmla="*/ 5 h 11"/>
                <a:gd name="T74" fmla="*/ 8 w 11"/>
                <a:gd name="T75" fmla="*/ 4 h 11"/>
                <a:gd name="T76" fmla="*/ 7 w 11"/>
                <a:gd name="T77" fmla="*/ 5 h 11"/>
                <a:gd name="T78" fmla="*/ 6 w 11"/>
                <a:gd name="T79" fmla="*/ 5 h 11"/>
                <a:gd name="T80" fmla="*/ 4 w 11"/>
                <a:gd name="T81" fmla="*/ 6 h 11"/>
                <a:gd name="T82" fmla="*/ 3 w 11"/>
                <a:gd name="T83" fmla="*/ 7 h 11"/>
                <a:gd name="T84" fmla="*/ 1 w 11"/>
                <a:gd name="T85" fmla="*/ 6 h 11"/>
                <a:gd name="T86" fmla="*/ 0 w 11"/>
                <a:gd name="T87" fmla="*/ 5 h 11"/>
                <a:gd name="T88" fmla="*/ 0 w 11"/>
                <a:gd name="T89" fmla="*/ 3 h 11"/>
                <a:gd name="T90" fmla="*/ 1 w 11"/>
                <a:gd name="T91" fmla="*/ 2 h 11"/>
                <a:gd name="T92" fmla="*/ 1 w 11"/>
                <a:gd name="T93" fmla="*/ 1 h 11"/>
                <a:gd name="T94" fmla="*/ 2 w 11"/>
                <a:gd name="T95" fmla="*/ 1 h 11"/>
                <a:gd name="T96" fmla="*/ 2 w 11"/>
                <a:gd name="T97" fmla="*/ 1 h 11"/>
                <a:gd name="T98" fmla="*/ 2 w 11"/>
                <a:gd name="T99" fmla="*/ 0 h 11"/>
                <a:gd name="T100" fmla="*/ 2 w 11"/>
                <a:gd name="T101" fmla="*/ 0 h 11"/>
                <a:gd name="T102" fmla="*/ 2 w 11"/>
                <a:gd name="T103" fmla="*/ 0 h 11"/>
                <a:gd name="T104" fmla="*/ 3 w 11"/>
                <a:gd name="T10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 h="11">
                  <a:moveTo>
                    <a:pt x="3" y="0"/>
                  </a:moveTo>
                  <a:cubicBezTo>
                    <a:pt x="5" y="1"/>
                    <a:pt x="5" y="1"/>
                    <a:pt x="5" y="1"/>
                  </a:cubicBezTo>
                  <a:cubicBezTo>
                    <a:pt x="5" y="1"/>
                    <a:pt x="6" y="1"/>
                    <a:pt x="6" y="1"/>
                  </a:cubicBezTo>
                  <a:cubicBezTo>
                    <a:pt x="5" y="1"/>
                    <a:pt x="5" y="1"/>
                    <a:pt x="5" y="1"/>
                  </a:cubicBezTo>
                  <a:cubicBezTo>
                    <a:pt x="5" y="1"/>
                    <a:pt x="5" y="1"/>
                    <a:pt x="5" y="1"/>
                  </a:cubicBezTo>
                  <a:cubicBezTo>
                    <a:pt x="5" y="1"/>
                    <a:pt x="4" y="1"/>
                    <a:pt x="4" y="1"/>
                  </a:cubicBezTo>
                  <a:cubicBezTo>
                    <a:pt x="3" y="1"/>
                    <a:pt x="3" y="1"/>
                    <a:pt x="2" y="1"/>
                  </a:cubicBezTo>
                  <a:cubicBezTo>
                    <a:pt x="2" y="1"/>
                    <a:pt x="1" y="2"/>
                    <a:pt x="1" y="2"/>
                  </a:cubicBezTo>
                  <a:cubicBezTo>
                    <a:pt x="1" y="3"/>
                    <a:pt x="1" y="3"/>
                    <a:pt x="1" y="4"/>
                  </a:cubicBezTo>
                  <a:cubicBezTo>
                    <a:pt x="1" y="4"/>
                    <a:pt x="1" y="4"/>
                    <a:pt x="1" y="5"/>
                  </a:cubicBezTo>
                  <a:cubicBezTo>
                    <a:pt x="2" y="5"/>
                    <a:pt x="2" y="5"/>
                    <a:pt x="3" y="5"/>
                  </a:cubicBezTo>
                  <a:cubicBezTo>
                    <a:pt x="3" y="5"/>
                    <a:pt x="3" y="5"/>
                    <a:pt x="4" y="5"/>
                  </a:cubicBezTo>
                  <a:cubicBezTo>
                    <a:pt x="4" y="5"/>
                    <a:pt x="5" y="5"/>
                    <a:pt x="5" y="4"/>
                  </a:cubicBezTo>
                  <a:cubicBezTo>
                    <a:pt x="6" y="4"/>
                    <a:pt x="6" y="3"/>
                    <a:pt x="7" y="3"/>
                  </a:cubicBezTo>
                  <a:cubicBezTo>
                    <a:pt x="7" y="3"/>
                    <a:pt x="8" y="3"/>
                    <a:pt x="8" y="3"/>
                  </a:cubicBezTo>
                  <a:cubicBezTo>
                    <a:pt x="9" y="3"/>
                    <a:pt x="9" y="3"/>
                    <a:pt x="10" y="3"/>
                  </a:cubicBezTo>
                  <a:cubicBezTo>
                    <a:pt x="10" y="4"/>
                    <a:pt x="11" y="4"/>
                    <a:pt x="11" y="5"/>
                  </a:cubicBezTo>
                  <a:cubicBezTo>
                    <a:pt x="11" y="5"/>
                    <a:pt x="11" y="6"/>
                    <a:pt x="11" y="6"/>
                  </a:cubicBezTo>
                  <a:cubicBezTo>
                    <a:pt x="11" y="7"/>
                    <a:pt x="11" y="7"/>
                    <a:pt x="10" y="8"/>
                  </a:cubicBezTo>
                  <a:cubicBezTo>
                    <a:pt x="10" y="8"/>
                    <a:pt x="10" y="8"/>
                    <a:pt x="10" y="9"/>
                  </a:cubicBezTo>
                  <a:cubicBezTo>
                    <a:pt x="10" y="9"/>
                    <a:pt x="9" y="9"/>
                    <a:pt x="9" y="9"/>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1"/>
                  </a:cubicBezTo>
                  <a:cubicBezTo>
                    <a:pt x="8" y="11"/>
                    <a:pt x="8" y="11"/>
                    <a:pt x="8" y="11"/>
                  </a:cubicBezTo>
                  <a:cubicBezTo>
                    <a:pt x="5" y="10"/>
                    <a:pt x="5" y="10"/>
                    <a:pt x="5" y="10"/>
                  </a:cubicBezTo>
                  <a:cubicBezTo>
                    <a:pt x="5" y="10"/>
                    <a:pt x="5" y="9"/>
                    <a:pt x="5" y="9"/>
                  </a:cubicBezTo>
                  <a:cubicBezTo>
                    <a:pt x="5" y="9"/>
                    <a:pt x="5" y="9"/>
                    <a:pt x="5" y="9"/>
                  </a:cubicBezTo>
                  <a:cubicBezTo>
                    <a:pt x="6" y="9"/>
                    <a:pt x="6" y="9"/>
                    <a:pt x="6" y="9"/>
                  </a:cubicBezTo>
                  <a:cubicBezTo>
                    <a:pt x="6" y="9"/>
                    <a:pt x="6" y="9"/>
                    <a:pt x="7" y="9"/>
                  </a:cubicBezTo>
                  <a:cubicBezTo>
                    <a:pt x="7" y="9"/>
                    <a:pt x="8" y="9"/>
                    <a:pt x="8" y="9"/>
                  </a:cubicBezTo>
                  <a:cubicBezTo>
                    <a:pt x="9" y="9"/>
                    <a:pt x="9" y="8"/>
                    <a:pt x="10" y="8"/>
                  </a:cubicBezTo>
                  <a:cubicBezTo>
                    <a:pt x="10" y="8"/>
                    <a:pt x="10" y="7"/>
                    <a:pt x="10" y="7"/>
                  </a:cubicBezTo>
                  <a:cubicBezTo>
                    <a:pt x="10" y="7"/>
                    <a:pt x="10" y="6"/>
                    <a:pt x="10" y="6"/>
                  </a:cubicBezTo>
                  <a:cubicBezTo>
                    <a:pt x="10" y="5"/>
                    <a:pt x="10" y="5"/>
                    <a:pt x="9" y="5"/>
                  </a:cubicBezTo>
                  <a:cubicBezTo>
                    <a:pt x="9" y="4"/>
                    <a:pt x="9" y="4"/>
                    <a:pt x="8" y="4"/>
                  </a:cubicBezTo>
                  <a:cubicBezTo>
                    <a:pt x="8" y="4"/>
                    <a:pt x="8" y="4"/>
                    <a:pt x="7" y="5"/>
                  </a:cubicBezTo>
                  <a:cubicBezTo>
                    <a:pt x="7" y="5"/>
                    <a:pt x="6" y="5"/>
                    <a:pt x="6" y="5"/>
                  </a:cubicBezTo>
                  <a:cubicBezTo>
                    <a:pt x="5" y="6"/>
                    <a:pt x="5" y="6"/>
                    <a:pt x="4" y="6"/>
                  </a:cubicBezTo>
                  <a:cubicBezTo>
                    <a:pt x="4" y="7"/>
                    <a:pt x="3" y="7"/>
                    <a:pt x="3" y="7"/>
                  </a:cubicBezTo>
                  <a:cubicBezTo>
                    <a:pt x="2" y="7"/>
                    <a:pt x="2" y="7"/>
                    <a:pt x="1" y="6"/>
                  </a:cubicBezTo>
                  <a:cubicBezTo>
                    <a:pt x="1" y="6"/>
                    <a:pt x="0" y="6"/>
                    <a:pt x="0" y="5"/>
                  </a:cubicBezTo>
                  <a:cubicBezTo>
                    <a:pt x="0" y="5"/>
                    <a:pt x="0" y="4"/>
                    <a:pt x="0" y="3"/>
                  </a:cubicBezTo>
                  <a:cubicBezTo>
                    <a:pt x="0" y="3"/>
                    <a:pt x="0" y="2"/>
                    <a:pt x="1" y="2"/>
                  </a:cubicBezTo>
                  <a:cubicBezTo>
                    <a:pt x="1" y="2"/>
                    <a:pt x="1" y="1"/>
                    <a:pt x="1" y="1"/>
                  </a:cubicBezTo>
                  <a:cubicBezTo>
                    <a:pt x="1" y="1"/>
                    <a:pt x="2" y="1"/>
                    <a:pt x="2" y="1"/>
                  </a:cubicBezTo>
                  <a:cubicBezTo>
                    <a:pt x="2" y="1"/>
                    <a:pt x="2" y="1"/>
                    <a:pt x="2" y="1"/>
                  </a:cubicBezTo>
                  <a:cubicBezTo>
                    <a:pt x="2" y="0"/>
                    <a:pt x="2" y="0"/>
                    <a:pt x="2" y="0"/>
                  </a:cubicBezTo>
                  <a:cubicBezTo>
                    <a:pt x="2" y="0"/>
                    <a:pt x="2" y="0"/>
                    <a:pt x="2" y="0"/>
                  </a:cubicBezTo>
                  <a:cubicBezTo>
                    <a:pt x="2" y="0"/>
                    <a:pt x="2" y="0"/>
                    <a:pt x="2" y="0"/>
                  </a:cubicBezTo>
                  <a:lnTo>
                    <a:pt x="3"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7" name="iŝlíḍè">
              <a:extLst>
                <a:ext uri="{FF2B5EF4-FFF2-40B4-BE49-F238E27FC236}">
                  <a16:creationId xmlns:a16="http://schemas.microsoft.com/office/drawing/2014/main" id="{496631AA-593B-4C77-9769-5EC4962D7933}"/>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9" y="11"/>
                    <a:pt x="9"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8" name="iśļïḋé">
              <a:extLst>
                <a:ext uri="{FF2B5EF4-FFF2-40B4-BE49-F238E27FC236}">
                  <a16:creationId xmlns:a16="http://schemas.microsoft.com/office/drawing/2014/main" id="{14EDCE3C-6199-4A8B-9E7E-15775A5D202B}"/>
                </a:ext>
              </a:extLst>
            </p:cNvPr>
            <p:cNvSpPr/>
            <p:nvPr/>
          </p:nvSpPr>
          <p:spPr bwMode="auto">
            <a:xfrm>
              <a:off x="4073526" y="3762375"/>
              <a:ext cx="52388" cy="44450"/>
            </a:xfrm>
            <a:custGeom>
              <a:avLst/>
              <a:gdLst>
                <a:gd name="T0" fmla="*/ 13 w 16"/>
                <a:gd name="T1" fmla="*/ 6 h 13"/>
                <a:gd name="T2" fmla="*/ 14 w 16"/>
                <a:gd name="T3" fmla="*/ 6 h 13"/>
                <a:gd name="T4" fmla="*/ 14 w 16"/>
                <a:gd name="T5" fmla="*/ 6 h 13"/>
                <a:gd name="T6" fmla="*/ 15 w 16"/>
                <a:gd name="T7" fmla="*/ 6 h 13"/>
                <a:gd name="T8" fmla="*/ 15 w 16"/>
                <a:gd name="T9" fmla="*/ 5 h 13"/>
                <a:gd name="T10" fmla="*/ 16 w 16"/>
                <a:gd name="T11" fmla="*/ 5 h 13"/>
                <a:gd name="T12" fmla="*/ 15 w 16"/>
                <a:gd name="T13" fmla="*/ 6 h 13"/>
                <a:gd name="T14" fmla="*/ 14 w 16"/>
                <a:gd name="T15" fmla="*/ 7 h 13"/>
                <a:gd name="T16" fmla="*/ 7 w 16"/>
                <a:gd name="T17" fmla="*/ 6 h 13"/>
                <a:gd name="T18" fmla="*/ 6 w 16"/>
                <a:gd name="T19" fmla="*/ 7 h 13"/>
                <a:gd name="T20" fmla="*/ 9 w 16"/>
                <a:gd name="T21" fmla="*/ 10 h 13"/>
                <a:gd name="T22" fmla="*/ 9 w 16"/>
                <a:gd name="T23" fmla="*/ 10 h 13"/>
                <a:gd name="T24" fmla="*/ 10 w 16"/>
                <a:gd name="T25" fmla="*/ 10 h 13"/>
                <a:gd name="T26" fmla="*/ 10 w 16"/>
                <a:gd name="T27" fmla="*/ 10 h 13"/>
                <a:gd name="T28" fmla="*/ 11 w 16"/>
                <a:gd name="T29" fmla="*/ 10 h 13"/>
                <a:gd name="T30" fmla="*/ 11 w 16"/>
                <a:gd name="T31" fmla="*/ 10 h 13"/>
                <a:gd name="T32" fmla="*/ 11 w 16"/>
                <a:gd name="T33" fmla="*/ 10 h 13"/>
                <a:gd name="T34" fmla="*/ 8 w 16"/>
                <a:gd name="T35" fmla="*/ 12 h 13"/>
                <a:gd name="T36" fmla="*/ 8 w 16"/>
                <a:gd name="T37" fmla="*/ 12 h 13"/>
                <a:gd name="T38" fmla="*/ 8 w 16"/>
                <a:gd name="T39" fmla="*/ 12 h 13"/>
                <a:gd name="T40" fmla="*/ 8 w 16"/>
                <a:gd name="T41" fmla="*/ 12 h 13"/>
                <a:gd name="T42" fmla="*/ 8 w 16"/>
                <a:gd name="T43" fmla="*/ 11 h 13"/>
                <a:gd name="T44" fmla="*/ 8 w 16"/>
                <a:gd name="T45" fmla="*/ 11 h 13"/>
                <a:gd name="T46" fmla="*/ 8 w 16"/>
                <a:gd name="T47" fmla="*/ 10 h 13"/>
                <a:gd name="T48" fmla="*/ 2 w 16"/>
                <a:gd name="T49" fmla="*/ 4 h 13"/>
                <a:gd name="T50" fmla="*/ 2 w 16"/>
                <a:gd name="T51" fmla="*/ 4 h 13"/>
                <a:gd name="T52" fmla="*/ 2 w 16"/>
                <a:gd name="T53" fmla="*/ 4 h 13"/>
                <a:gd name="T54" fmla="*/ 1 w 16"/>
                <a:gd name="T55" fmla="*/ 4 h 13"/>
                <a:gd name="T56" fmla="*/ 1 w 16"/>
                <a:gd name="T57" fmla="*/ 5 h 13"/>
                <a:gd name="T58" fmla="*/ 0 w 16"/>
                <a:gd name="T59" fmla="*/ 5 h 13"/>
                <a:gd name="T60" fmla="*/ 1 w 16"/>
                <a:gd name="T61" fmla="*/ 4 h 13"/>
                <a:gd name="T62" fmla="*/ 4 w 16"/>
                <a:gd name="T63" fmla="*/ 1 h 13"/>
                <a:gd name="T64" fmla="*/ 6 w 16"/>
                <a:gd name="T65" fmla="*/ 0 h 13"/>
                <a:gd name="T66" fmla="*/ 7 w 16"/>
                <a:gd name="T67" fmla="*/ 0 h 13"/>
                <a:gd name="T68" fmla="*/ 9 w 16"/>
                <a:gd name="T69" fmla="*/ 0 h 13"/>
                <a:gd name="T70" fmla="*/ 10 w 16"/>
                <a:gd name="T71" fmla="*/ 2 h 13"/>
                <a:gd name="T72" fmla="*/ 9 w 16"/>
                <a:gd name="T73" fmla="*/ 3 h 13"/>
                <a:gd name="T74" fmla="*/ 9 w 16"/>
                <a:gd name="T75" fmla="*/ 4 h 13"/>
                <a:gd name="T76" fmla="*/ 8 w 16"/>
                <a:gd name="T77" fmla="*/ 5 h 13"/>
                <a:gd name="T78" fmla="*/ 13 w 16"/>
                <a:gd name="T79" fmla="*/ 6 h 13"/>
                <a:gd name="T80" fmla="*/ 6 w 16"/>
                <a:gd name="T81" fmla="*/ 6 h 13"/>
                <a:gd name="T82" fmla="*/ 8 w 16"/>
                <a:gd name="T83" fmla="*/ 5 h 13"/>
                <a:gd name="T84" fmla="*/ 8 w 16"/>
                <a:gd name="T85" fmla="*/ 4 h 13"/>
                <a:gd name="T86" fmla="*/ 8 w 16"/>
                <a:gd name="T87" fmla="*/ 3 h 13"/>
                <a:gd name="T88" fmla="*/ 8 w 16"/>
                <a:gd name="T89" fmla="*/ 1 h 13"/>
                <a:gd name="T90" fmla="*/ 7 w 16"/>
                <a:gd name="T91" fmla="*/ 1 h 13"/>
                <a:gd name="T92" fmla="*/ 5 w 16"/>
                <a:gd name="T93" fmla="*/ 1 h 13"/>
                <a:gd name="T94" fmla="*/ 4 w 16"/>
                <a:gd name="T95" fmla="*/ 1 h 13"/>
                <a:gd name="T96" fmla="*/ 4 w 16"/>
                <a:gd name="T97" fmla="*/ 2 h 13"/>
                <a:gd name="T98" fmla="*/ 3 w 16"/>
                <a:gd name="T99" fmla="*/ 3 h 13"/>
                <a:gd name="T100" fmla="*/ 3 w 16"/>
                <a:gd name="T101" fmla="*/ 3 h 13"/>
                <a:gd name="T102" fmla="*/ 3 w 16"/>
                <a:gd name="T103" fmla="*/ 4 h 13"/>
                <a:gd name="T104" fmla="*/ 6 w 16"/>
                <a:gd name="T10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 h="13">
                  <a:moveTo>
                    <a:pt x="13" y="6"/>
                  </a:moveTo>
                  <a:cubicBezTo>
                    <a:pt x="13" y="6"/>
                    <a:pt x="14" y="6"/>
                    <a:pt x="14" y="6"/>
                  </a:cubicBezTo>
                  <a:cubicBezTo>
                    <a:pt x="14" y="6"/>
                    <a:pt x="14" y="6"/>
                    <a:pt x="14" y="6"/>
                  </a:cubicBezTo>
                  <a:cubicBezTo>
                    <a:pt x="14" y="6"/>
                    <a:pt x="15" y="6"/>
                    <a:pt x="15" y="6"/>
                  </a:cubicBezTo>
                  <a:cubicBezTo>
                    <a:pt x="15" y="5"/>
                    <a:pt x="15" y="5"/>
                    <a:pt x="15" y="5"/>
                  </a:cubicBezTo>
                  <a:cubicBezTo>
                    <a:pt x="15" y="5"/>
                    <a:pt x="15" y="5"/>
                    <a:pt x="16" y="5"/>
                  </a:cubicBezTo>
                  <a:cubicBezTo>
                    <a:pt x="16" y="5"/>
                    <a:pt x="16" y="6"/>
                    <a:pt x="15" y="6"/>
                  </a:cubicBezTo>
                  <a:cubicBezTo>
                    <a:pt x="14" y="7"/>
                    <a:pt x="14" y="7"/>
                    <a:pt x="14" y="7"/>
                  </a:cubicBezTo>
                  <a:cubicBezTo>
                    <a:pt x="7" y="6"/>
                    <a:pt x="7" y="6"/>
                    <a:pt x="7" y="6"/>
                  </a:cubicBezTo>
                  <a:cubicBezTo>
                    <a:pt x="6" y="7"/>
                    <a:pt x="6" y="7"/>
                    <a:pt x="6" y="7"/>
                  </a:cubicBezTo>
                  <a:cubicBezTo>
                    <a:pt x="9" y="10"/>
                    <a:pt x="9" y="10"/>
                    <a:pt x="9" y="10"/>
                  </a:cubicBezTo>
                  <a:cubicBezTo>
                    <a:pt x="9" y="10"/>
                    <a:pt x="9" y="10"/>
                    <a:pt x="9" y="10"/>
                  </a:cubicBezTo>
                  <a:cubicBezTo>
                    <a:pt x="10" y="10"/>
                    <a:pt x="10" y="10"/>
                    <a:pt x="10" y="10"/>
                  </a:cubicBezTo>
                  <a:cubicBezTo>
                    <a:pt x="10" y="10"/>
                    <a:pt x="10" y="10"/>
                    <a:pt x="10" y="10"/>
                  </a:cubicBezTo>
                  <a:cubicBezTo>
                    <a:pt x="11" y="10"/>
                    <a:pt x="11" y="10"/>
                    <a:pt x="11" y="10"/>
                  </a:cubicBezTo>
                  <a:cubicBezTo>
                    <a:pt x="11" y="9"/>
                    <a:pt x="11" y="9"/>
                    <a:pt x="11" y="10"/>
                  </a:cubicBezTo>
                  <a:cubicBezTo>
                    <a:pt x="11" y="10"/>
                    <a:pt x="11" y="10"/>
                    <a:pt x="11" y="10"/>
                  </a:cubicBezTo>
                  <a:cubicBezTo>
                    <a:pt x="8" y="12"/>
                    <a:pt x="8" y="12"/>
                    <a:pt x="8" y="12"/>
                  </a:cubicBezTo>
                  <a:cubicBezTo>
                    <a:pt x="8" y="13"/>
                    <a:pt x="8" y="13"/>
                    <a:pt x="8" y="12"/>
                  </a:cubicBezTo>
                  <a:cubicBezTo>
                    <a:pt x="8" y="12"/>
                    <a:pt x="8" y="12"/>
                    <a:pt x="8" y="12"/>
                  </a:cubicBezTo>
                  <a:cubicBezTo>
                    <a:pt x="8" y="12"/>
                    <a:pt x="8" y="12"/>
                    <a:pt x="8" y="12"/>
                  </a:cubicBezTo>
                  <a:cubicBezTo>
                    <a:pt x="8" y="12"/>
                    <a:pt x="8" y="11"/>
                    <a:pt x="8" y="11"/>
                  </a:cubicBezTo>
                  <a:cubicBezTo>
                    <a:pt x="8" y="11"/>
                    <a:pt x="8" y="11"/>
                    <a:pt x="8" y="11"/>
                  </a:cubicBezTo>
                  <a:cubicBezTo>
                    <a:pt x="8" y="11"/>
                    <a:pt x="8" y="11"/>
                    <a:pt x="8" y="10"/>
                  </a:cubicBezTo>
                  <a:cubicBezTo>
                    <a:pt x="2" y="4"/>
                    <a:pt x="2" y="4"/>
                    <a:pt x="2" y="4"/>
                  </a:cubicBezTo>
                  <a:cubicBezTo>
                    <a:pt x="2" y="4"/>
                    <a:pt x="2" y="4"/>
                    <a:pt x="2" y="4"/>
                  </a:cubicBezTo>
                  <a:cubicBezTo>
                    <a:pt x="2" y="4"/>
                    <a:pt x="2" y="4"/>
                    <a:pt x="2" y="4"/>
                  </a:cubicBezTo>
                  <a:cubicBezTo>
                    <a:pt x="2" y="4"/>
                    <a:pt x="1" y="4"/>
                    <a:pt x="1" y="4"/>
                  </a:cubicBezTo>
                  <a:cubicBezTo>
                    <a:pt x="1" y="5"/>
                    <a:pt x="1" y="5"/>
                    <a:pt x="1" y="5"/>
                  </a:cubicBezTo>
                  <a:cubicBezTo>
                    <a:pt x="1" y="5"/>
                    <a:pt x="1" y="5"/>
                    <a:pt x="0" y="5"/>
                  </a:cubicBezTo>
                  <a:cubicBezTo>
                    <a:pt x="0" y="5"/>
                    <a:pt x="0" y="4"/>
                    <a:pt x="1" y="4"/>
                  </a:cubicBezTo>
                  <a:cubicBezTo>
                    <a:pt x="4" y="1"/>
                    <a:pt x="4" y="1"/>
                    <a:pt x="4" y="1"/>
                  </a:cubicBezTo>
                  <a:cubicBezTo>
                    <a:pt x="5" y="0"/>
                    <a:pt x="5" y="0"/>
                    <a:pt x="6" y="0"/>
                  </a:cubicBezTo>
                  <a:cubicBezTo>
                    <a:pt x="6" y="0"/>
                    <a:pt x="7" y="0"/>
                    <a:pt x="7" y="0"/>
                  </a:cubicBezTo>
                  <a:cubicBezTo>
                    <a:pt x="8" y="0"/>
                    <a:pt x="8" y="0"/>
                    <a:pt x="9" y="0"/>
                  </a:cubicBezTo>
                  <a:cubicBezTo>
                    <a:pt x="9" y="1"/>
                    <a:pt x="9" y="1"/>
                    <a:pt x="10" y="2"/>
                  </a:cubicBezTo>
                  <a:cubicBezTo>
                    <a:pt x="10" y="2"/>
                    <a:pt x="10" y="3"/>
                    <a:pt x="9" y="3"/>
                  </a:cubicBezTo>
                  <a:cubicBezTo>
                    <a:pt x="9" y="4"/>
                    <a:pt x="9" y="4"/>
                    <a:pt x="9" y="4"/>
                  </a:cubicBezTo>
                  <a:cubicBezTo>
                    <a:pt x="8" y="5"/>
                    <a:pt x="8" y="5"/>
                    <a:pt x="8" y="5"/>
                  </a:cubicBezTo>
                  <a:cubicBezTo>
                    <a:pt x="13" y="6"/>
                    <a:pt x="13" y="6"/>
                    <a:pt x="13" y="6"/>
                  </a:cubicBezTo>
                  <a:close/>
                  <a:moveTo>
                    <a:pt x="6" y="6"/>
                  </a:moveTo>
                  <a:cubicBezTo>
                    <a:pt x="8" y="5"/>
                    <a:pt x="8" y="5"/>
                    <a:pt x="8" y="5"/>
                  </a:cubicBezTo>
                  <a:cubicBezTo>
                    <a:pt x="8" y="4"/>
                    <a:pt x="8" y="4"/>
                    <a:pt x="8" y="4"/>
                  </a:cubicBezTo>
                  <a:cubicBezTo>
                    <a:pt x="8" y="3"/>
                    <a:pt x="9" y="3"/>
                    <a:pt x="8" y="3"/>
                  </a:cubicBezTo>
                  <a:cubicBezTo>
                    <a:pt x="8" y="2"/>
                    <a:pt x="8" y="2"/>
                    <a:pt x="8" y="1"/>
                  </a:cubicBezTo>
                  <a:cubicBezTo>
                    <a:pt x="7" y="1"/>
                    <a:pt x="7" y="1"/>
                    <a:pt x="7" y="1"/>
                  </a:cubicBezTo>
                  <a:cubicBezTo>
                    <a:pt x="6" y="1"/>
                    <a:pt x="6" y="1"/>
                    <a:pt x="5" y="1"/>
                  </a:cubicBezTo>
                  <a:cubicBezTo>
                    <a:pt x="5" y="1"/>
                    <a:pt x="5" y="1"/>
                    <a:pt x="4" y="1"/>
                  </a:cubicBezTo>
                  <a:cubicBezTo>
                    <a:pt x="4" y="2"/>
                    <a:pt x="4" y="2"/>
                    <a:pt x="4" y="2"/>
                  </a:cubicBezTo>
                  <a:cubicBezTo>
                    <a:pt x="3" y="2"/>
                    <a:pt x="3" y="3"/>
                    <a:pt x="3" y="3"/>
                  </a:cubicBezTo>
                  <a:cubicBezTo>
                    <a:pt x="3" y="3"/>
                    <a:pt x="3" y="3"/>
                    <a:pt x="3" y="3"/>
                  </a:cubicBezTo>
                  <a:cubicBezTo>
                    <a:pt x="3" y="3"/>
                    <a:pt x="3" y="3"/>
                    <a:pt x="3" y="4"/>
                  </a:cubicBezTo>
                  <a:lnTo>
                    <a:pt x="6"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69" name="ïşḻîde">
              <a:extLst>
                <a:ext uri="{FF2B5EF4-FFF2-40B4-BE49-F238E27FC236}">
                  <a16:creationId xmlns:a16="http://schemas.microsoft.com/office/drawing/2014/main" id="{41066354-EF60-4733-987B-5324C07D2FE4}"/>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2" y="3"/>
                    <a:pt x="2"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7"/>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0" name="ïšḷíḍe">
              <a:extLst>
                <a:ext uri="{FF2B5EF4-FFF2-40B4-BE49-F238E27FC236}">
                  <a16:creationId xmlns:a16="http://schemas.microsoft.com/office/drawing/2014/main" id="{2A048A37-83F1-4539-8B4F-A56DA6793CA2}"/>
                </a:ext>
              </a:extLst>
            </p:cNvPr>
            <p:cNvSpPr/>
            <p:nvPr/>
          </p:nvSpPr>
          <p:spPr bwMode="auto">
            <a:xfrm>
              <a:off x="4156076" y="3673475"/>
              <a:ext cx="39688" cy="30163"/>
            </a:xfrm>
            <a:custGeom>
              <a:avLst/>
              <a:gdLst>
                <a:gd name="T0" fmla="*/ 10 w 12"/>
                <a:gd name="T1" fmla="*/ 7 h 9"/>
                <a:gd name="T2" fmla="*/ 2 w 12"/>
                <a:gd name="T3" fmla="*/ 3 h 9"/>
                <a:gd name="T4" fmla="*/ 2 w 12"/>
                <a:gd name="T5" fmla="*/ 3 h 9"/>
                <a:gd name="T6" fmla="*/ 1 w 12"/>
                <a:gd name="T7" fmla="*/ 3 h 9"/>
                <a:gd name="T8" fmla="*/ 1 w 12"/>
                <a:gd name="T9" fmla="*/ 3 h 9"/>
                <a:gd name="T10" fmla="*/ 1 w 12"/>
                <a:gd name="T11" fmla="*/ 3 h 9"/>
                <a:gd name="T12" fmla="*/ 1 w 12"/>
                <a:gd name="T13" fmla="*/ 3 h 9"/>
                <a:gd name="T14" fmla="*/ 0 w 12"/>
                <a:gd name="T15" fmla="*/ 3 h 9"/>
                <a:gd name="T16" fmla="*/ 2 w 12"/>
                <a:gd name="T17" fmla="*/ 0 h 9"/>
                <a:gd name="T18" fmla="*/ 3 w 12"/>
                <a:gd name="T19" fmla="*/ 0 h 9"/>
                <a:gd name="T20" fmla="*/ 3 w 12"/>
                <a:gd name="T21" fmla="*/ 0 h 9"/>
                <a:gd name="T22" fmla="*/ 3 w 12"/>
                <a:gd name="T23" fmla="*/ 0 h 9"/>
                <a:gd name="T24" fmla="*/ 2 w 12"/>
                <a:gd name="T25" fmla="*/ 1 h 9"/>
                <a:gd name="T26" fmla="*/ 2 w 12"/>
                <a:gd name="T27" fmla="*/ 1 h 9"/>
                <a:gd name="T28" fmla="*/ 3 w 12"/>
                <a:gd name="T29" fmla="*/ 2 h 9"/>
                <a:gd name="T30" fmla="*/ 10 w 12"/>
                <a:gd name="T31" fmla="*/ 6 h 9"/>
                <a:gd name="T32" fmla="*/ 11 w 12"/>
                <a:gd name="T33" fmla="*/ 6 h 9"/>
                <a:gd name="T34" fmla="*/ 11 w 12"/>
                <a:gd name="T35" fmla="*/ 6 h 9"/>
                <a:gd name="T36" fmla="*/ 11 w 12"/>
                <a:gd name="T37" fmla="*/ 5 h 9"/>
                <a:gd name="T38" fmla="*/ 12 w 12"/>
                <a:gd name="T39" fmla="*/ 5 h 9"/>
                <a:gd name="T40" fmla="*/ 12 w 12"/>
                <a:gd name="T41" fmla="*/ 5 h 9"/>
                <a:gd name="T42" fmla="*/ 12 w 12"/>
                <a:gd name="T43" fmla="*/ 5 h 9"/>
                <a:gd name="T44" fmla="*/ 10 w 12"/>
                <a:gd name="T45" fmla="*/ 9 h 9"/>
                <a:gd name="T46" fmla="*/ 10 w 12"/>
                <a:gd name="T47" fmla="*/ 9 h 9"/>
                <a:gd name="T48" fmla="*/ 10 w 12"/>
                <a:gd name="T49" fmla="*/ 8 h 9"/>
                <a:gd name="T50" fmla="*/ 10 w 12"/>
                <a:gd name="T51" fmla="*/ 8 h 9"/>
                <a:gd name="T52" fmla="*/ 10 w 12"/>
                <a:gd name="T53" fmla="*/ 8 h 9"/>
                <a:gd name="T54" fmla="*/ 10 w 12"/>
                <a:gd name="T55" fmla="*/ 7 h 9"/>
                <a:gd name="T56" fmla="*/ 10 w 12"/>
                <a:gd name="T5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 h="9">
                  <a:moveTo>
                    <a:pt x="10" y="7"/>
                  </a:move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1" y="4"/>
                    <a:pt x="1" y="4"/>
                    <a:pt x="1" y="3"/>
                  </a:cubicBezTo>
                  <a:cubicBezTo>
                    <a:pt x="0" y="3"/>
                    <a:pt x="0" y="3"/>
                    <a:pt x="0" y="3"/>
                  </a:cubicBezTo>
                  <a:cubicBezTo>
                    <a:pt x="2" y="0"/>
                    <a:pt x="2" y="0"/>
                    <a:pt x="2" y="0"/>
                  </a:cubicBezTo>
                  <a:cubicBezTo>
                    <a:pt x="2" y="0"/>
                    <a:pt x="3" y="0"/>
                    <a:pt x="3" y="0"/>
                  </a:cubicBezTo>
                  <a:cubicBezTo>
                    <a:pt x="3" y="0"/>
                    <a:pt x="3" y="0"/>
                    <a:pt x="3" y="0"/>
                  </a:cubicBezTo>
                  <a:cubicBezTo>
                    <a:pt x="3" y="0"/>
                    <a:pt x="3" y="0"/>
                    <a:pt x="3" y="0"/>
                  </a:cubicBezTo>
                  <a:cubicBezTo>
                    <a:pt x="2" y="1"/>
                    <a:pt x="2" y="1"/>
                    <a:pt x="2" y="1"/>
                  </a:cubicBezTo>
                  <a:cubicBezTo>
                    <a:pt x="2" y="1"/>
                    <a:pt x="2" y="1"/>
                    <a:pt x="2" y="1"/>
                  </a:cubicBezTo>
                  <a:cubicBezTo>
                    <a:pt x="3" y="1"/>
                    <a:pt x="3" y="1"/>
                    <a:pt x="3" y="2"/>
                  </a:cubicBezTo>
                  <a:cubicBezTo>
                    <a:pt x="10" y="6"/>
                    <a:pt x="10" y="6"/>
                    <a:pt x="10" y="6"/>
                  </a:cubicBezTo>
                  <a:cubicBezTo>
                    <a:pt x="10" y="6"/>
                    <a:pt x="11" y="6"/>
                    <a:pt x="11" y="6"/>
                  </a:cubicBezTo>
                  <a:cubicBezTo>
                    <a:pt x="11" y="6"/>
                    <a:pt x="11" y="6"/>
                    <a:pt x="11" y="6"/>
                  </a:cubicBezTo>
                  <a:cubicBezTo>
                    <a:pt x="11" y="6"/>
                    <a:pt x="11" y="6"/>
                    <a:pt x="11" y="5"/>
                  </a:cubicBezTo>
                  <a:cubicBezTo>
                    <a:pt x="12" y="5"/>
                    <a:pt x="12" y="5"/>
                    <a:pt x="12" y="5"/>
                  </a:cubicBezTo>
                  <a:cubicBezTo>
                    <a:pt x="12" y="5"/>
                    <a:pt x="12" y="5"/>
                    <a:pt x="12" y="5"/>
                  </a:cubicBezTo>
                  <a:cubicBezTo>
                    <a:pt x="12" y="5"/>
                    <a:pt x="12" y="5"/>
                    <a:pt x="12" y="5"/>
                  </a:cubicBezTo>
                  <a:cubicBezTo>
                    <a:pt x="10" y="9"/>
                    <a:pt x="10" y="9"/>
                    <a:pt x="10" y="9"/>
                  </a:cubicBezTo>
                  <a:cubicBezTo>
                    <a:pt x="10" y="9"/>
                    <a:pt x="10" y="9"/>
                    <a:pt x="10" y="9"/>
                  </a:cubicBezTo>
                  <a:cubicBezTo>
                    <a:pt x="10" y="9"/>
                    <a:pt x="10" y="8"/>
                    <a:pt x="10" y="8"/>
                  </a:cubicBezTo>
                  <a:cubicBezTo>
                    <a:pt x="10" y="8"/>
                    <a:pt x="10" y="8"/>
                    <a:pt x="10" y="8"/>
                  </a:cubicBezTo>
                  <a:cubicBezTo>
                    <a:pt x="10" y="8"/>
                    <a:pt x="10" y="8"/>
                    <a:pt x="10" y="8"/>
                  </a:cubicBezTo>
                  <a:cubicBezTo>
                    <a:pt x="10" y="8"/>
                    <a:pt x="10" y="7"/>
                    <a:pt x="10" y="7"/>
                  </a:cubicBezTo>
                  <a:cubicBezTo>
                    <a:pt x="10" y="7"/>
                    <a:pt x="10" y="7"/>
                    <a:pt x="1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1" name="iṥļîḑè">
              <a:extLst>
                <a:ext uri="{FF2B5EF4-FFF2-40B4-BE49-F238E27FC236}">
                  <a16:creationId xmlns:a16="http://schemas.microsoft.com/office/drawing/2014/main" id="{798FE9A1-EA08-4A76-BC32-BB2BC6FBF1E4}"/>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5"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6"/>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9"/>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2" name="i$1iďé">
              <a:extLst>
                <a:ext uri="{FF2B5EF4-FFF2-40B4-BE49-F238E27FC236}">
                  <a16:creationId xmlns:a16="http://schemas.microsoft.com/office/drawing/2014/main" id="{988804F9-1753-4A9F-BD04-D3C9CDA4ADCB}"/>
                </a:ext>
              </a:extLst>
            </p:cNvPr>
            <p:cNvSpPr/>
            <p:nvPr/>
          </p:nvSpPr>
          <p:spPr bwMode="auto">
            <a:xfrm>
              <a:off x="4192588" y="3616325"/>
              <a:ext cx="42863" cy="33338"/>
            </a:xfrm>
            <a:custGeom>
              <a:avLst/>
              <a:gdLst>
                <a:gd name="T0" fmla="*/ 0 w 13"/>
                <a:gd name="T1" fmla="*/ 8 h 10"/>
                <a:gd name="T2" fmla="*/ 4 w 13"/>
                <a:gd name="T3" fmla="*/ 0 h 10"/>
                <a:gd name="T4" fmla="*/ 6 w 13"/>
                <a:gd name="T5" fmla="*/ 0 h 10"/>
                <a:gd name="T6" fmla="*/ 6 w 13"/>
                <a:gd name="T7" fmla="*/ 0 h 10"/>
                <a:gd name="T8" fmla="*/ 6 w 13"/>
                <a:gd name="T9" fmla="*/ 0 h 10"/>
                <a:gd name="T10" fmla="*/ 6 w 13"/>
                <a:gd name="T11" fmla="*/ 0 h 10"/>
                <a:gd name="T12" fmla="*/ 5 w 13"/>
                <a:gd name="T13" fmla="*/ 1 h 10"/>
                <a:gd name="T14" fmla="*/ 4 w 13"/>
                <a:gd name="T15" fmla="*/ 1 h 10"/>
                <a:gd name="T16" fmla="*/ 3 w 13"/>
                <a:gd name="T17" fmla="*/ 2 h 10"/>
                <a:gd name="T18" fmla="*/ 3 w 13"/>
                <a:gd name="T19" fmla="*/ 3 h 10"/>
                <a:gd name="T20" fmla="*/ 3 w 13"/>
                <a:gd name="T21" fmla="*/ 3 h 10"/>
                <a:gd name="T22" fmla="*/ 3 w 13"/>
                <a:gd name="T23" fmla="*/ 3 h 10"/>
                <a:gd name="T24" fmla="*/ 4 w 13"/>
                <a:gd name="T25" fmla="*/ 4 h 10"/>
                <a:gd name="T26" fmla="*/ 11 w 13"/>
                <a:gd name="T27" fmla="*/ 7 h 10"/>
                <a:gd name="T28" fmla="*/ 12 w 13"/>
                <a:gd name="T29" fmla="*/ 7 h 10"/>
                <a:gd name="T30" fmla="*/ 12 w 13"/>
                <a:gd name="T31" fmla="*/ 7 h 10"/>
                <a:gd name="T32" fmla="*/ 12 w 13"/>
                <a:gd name="T33" fmla="*/ 6 h 10"/>
                <a:gd name="T34" fmla="*/ 13 w 13"/>
                <a:gd name="T35" fmla="*/ 6 h 10"/>
                <a:gd name="T36" fmla="*/ 13 w 13"/>
                <a:gd name="T37" fmla="*/ 5 h 10"/>
                <a:gd name="T38" fmla="*/ 13 w 13"/>
                <a:gd name="T39" fmla="*/ 6 h 10"/>
                <a:gd name="T40" fmla="*/ 12 w 13"/>
                <a:gd name="T41" fmla="*/ 10 h 10"/>
                <a:gd name="T42" fmla="*/ 11 w 13"/>
                <a:gd name="T43" fmla="*/ 10 h 10"/>
                <a:gd name="T44" fmla="*/ 11 w 13"/>
                <a:gd name="T45" fmla="*/ 9 h 10"/>
                <a:gd name="T46" fmla="*/ 11 w 13"/>
                <a:gd name="T47" fmla="*/ 9 h 10"/>
                <a:gd name="T48" fmla="*/ 11 w 13"/>
                <a:gd name="T49" fmla="*/ 8 h 10"/>
                <a:gd name="T50" fmla="*/ 11 w 13"/>
                <a:gd name="T51" fmla="*/ 8 h 10"/>
                <a:gd name="T52" fmla="*/ 11 w 13"/>
                <a:gd name="T53" fmla="*/ 8 h 10"/>
                <a:gd name="T54" fmla="*/ 3 w 13"/>
                <a:gd name="T55" fmla="*/ 5 h 10"/>
                <a:gd name="T56" fmla="*/ 2 w 13"/>
                <a:gd name="T57" fmla="*/ 5 h 10"/>
                <a:gd name="T58" fmla="*/ 2 w 13"/>
                <a:gd name="T59" fmla="*/ 5 h 10"/>
                <a:gd name="T60" fmla="*/ 2 w 13"/>
                <a:gd name="T61" fmla="*/ 5 h 10"/>
                <a:gd name="T62" fmla="*/ 2 w 13"/>
                <a:gd name="T63" fmla="*/ 6 h 10"/>
                <a:gd name="T64" fmla="*/ 2 w 13"/>
                <a:gd name="T65" fmla="*/ 7 h 10"/>
                <a:gd name="T66" fmla="*/ 2 w 13"/>
                <a:gd name="T67" fmla="*/ 8 h 10"/>
                <a:gd name="T68" fmla="*/ 2 w 13"/>
                <a:gd name="T69" fmla="*/ 8 h 10"/>
                <a:gd name="T70" fmla="*/ 3 w 13"/>
                <a:gd name="T71" fmla="*/ 9 h 10"/>
                <a:gd name="T72" fmla="*/ 3 w 13"/>
                <a:gd name="T73" fmla="*/ 9 h 10"/>
                <a:gd name="T74" fmla="*/ 3 w 13"/>
                <a:gd name="T75" fmla="*/ 9 h 10"/>
                <a:gd name="T76" fmla="*/ 0 w 13"/>
                <a:gd name="T7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 h="10">
                  <a:moveTo>
                    <a:pt x="0" y="8"/>
                  </a:moveTo>
                  <a:cubicBezTo>
                    <a:pt x="4" y="0"/>
                    <a:pt x="4" y="0"/>
                    <a:pt x="4" y="0"/>
                  </a:cubicBezTo>
                  <a:cubicBezTo>
                    <a:pt x="6" y="0"/>
                    <a:pt x="6" y="0"/>
                    <a:pt x="6" y="0"/>
                  </a:cubicBezTo>
                  <a:cubicBezTo>
                    <a:pt x="6" y="0"/>
                    <a:pt x="6" y="0"/>
                    <a:pt x="6" y="0"/>
                  </a:cubicBezTo>
                  <a:cubicBezTo>
                    <a:pt x="6" y="0"/>
                    <a:pt x="6" y="0"/>
                    <a:pt x="6" y="0"/>
                  </a:cubicBezTo>
                  <a:cubicBezTo>
                    <a:pt x="6" y="0"/>
                    <a:pt x="6" y="0"/>
                    <a:pt x="6" y="0"/>
                  </a:cubicBezTo>
                  <a:cubicBezTo>
                    <a:pt x="6" y="0"/>
                    <a:pt x="5" y="1"/>
                    <a:pt x="5" y="1"/>
                  </a:cubicBezTo>
                  <a:cubicBezTo>
                    <a:pt x="5" y="1"/>
                    <a:pt x="4" y="1"/>
                    <a:pt x="4" y="1"/>
                  </a:cubicBezTo>
                  <a:cubicBezTo>
                    <a:pt x="4" y="1"/>
                    <a:pt x="3" y="1"/>
                    <a:pt x="3" y="2"/>
                  </a:cubicBezTo>
                  <a:cubicBezTo>
                    <a:pt x="3" y="2"/>
                    <a:pt x="3" y="2"/>
                    <a:pt x="3" y="3"/>
                  </a:cubicBezTo>
                  <a:cubicBezTo>
                    <a:pt x="3" y="3"/>
                    <a:pt x="3" y="3"/>
                    <a:pt x="3" y="3"/>
                  </a:cubicBezTo>
                  <a:cubicBezTo>
                    <a:pt x="3" y="3"/>
                    <a:pt x="3" y="3"/>
                    <a:pt x="3" y="3"/>
                  </a:cubicBezTo>
                  <a:cubicBezTo>
                    <a:pt x="3" y="3"/>
                    <a:pt x="3" y="3"/>
                    <a:pt x="4" y="4"/>
                  </a:cubicBezTo>
                  <a:cubicBezTo>
                    <a:pt x="11" y="7"/>
                    <a:pt x="11" y="7"/>
                    <a:pt x="11" y="7"/>
                  </a:cubicBezTo>
                  <a:cubicBezTo>
                    <a:pt x="11" y="7"/>
                    <a:pt x="12" y="7"/>
                    <a:pt x="12" y="7"/>
                  </a:cubicBezTo>
                  <a:cubicBezTo>
                    <a:pt x="12" y="7"/>
                    <a:pt x="12" y="7"/>
                    <a:pt x="12" y="7"/>
                  </a:cubicBezTo>
                  <a:cubicBezTo>
                    <a:pt x="12" y="6"/>
                    <a:pt x="12" y="6"/>
                    <a:pt x="12" y="6"/>
                  </a:cubicBezTo>
                  <a:cubicBezTo>
                    <a:pt x="13" y="6"/>
                    <a:pt x="13" y="6"/>
                    <a:pt x="13" y="6"/>
                  </a:cubicBezTo>
                  <a:cubicBezTo>
                    <a:pt x="13" y="5"/>
                    <a:pt x="13" y="5"/>
                    <a:pt x="13" y="5"/>
                  </a:cubicBezTo>
                  <a:cubicBezTo>
                    <a:pt x="13" y="5"/>
                    <a:pt x="13" y="6"/>
                    <a:pt x="13" y="6"/>
                  </a:cubicBezTo>
                  <a:cubicBezTo>
                    <a:pt x="12" y="10"/>
                    <a:pt x="12" y="10"/>
                    <a:pt x="12" y="10"/>
                  </a:cubicBezTo>
                  <a:cubicBezTo>
                    <a:pt x="11" y="10"/>
                    <a:pt x="11" y="10"/>
                    <a:pt x="11" y="10"/>
                  </a:cubicBezTo>
                  <a:cubicBezTo>
                    <a:pt x="11" y="10"/>
                    <a:pt x="11" y="10"/>
                    <a:pt x="11" y="9"/>
                  </a:cubicBezTo>
                  <a:cubicBezTo>
                    <a:pt x="11" y="9"/>
                    <a:pt x="11" y="9"/>
                    <a:pt x="11" y="9"/>
                  </a:cubicBezTo>
                  <a:cubicBezTo>
                    <a:pt x="11" y="9"/>
                    <a:pt x="11" y="8"/>
                    <a:pt x="11" y="8"/>
                  </a:cubicBezTo>
                  <a:cubicBezTo>
                    <a:pt x="11" y="8"/>
                    <a:pt x="11" y="8"/>
                    <a:pt x="11" y="8"/>
                  </a:cubicBezTo>
                  <a:cubicBezTo>
                    <a:pt x="11" y="8"/>
                    <a:pt x="11" y="8"/>
                    <a:pt x="11" y="8"/>
                  </a:cubicBezTo>
                  <a:cubicBezTo>
                    <a:pt x="3" y="5"/>
                    <a:pt x="3" y="5"/>
                    <a:pt x="3" y="5"/>
                  </a:cubicBezTo>
                  <a:cubicBezTo>
                    <a:pt x="3" y="5"/>
                    <a:pt x="2" y="5"/>
                    <a:pt x="2" y="5"/>
                  </a:cubicBezTo>
                  <a:cubicBezTo>
                    <a:pt x="2" y="5"/>
                    <a:pt x="2" y="5"/>
                    <a:pt x="2" y="5"/>
                  </a:cubicBezTo>
                  <a:cubicBezTo>
                    <a:pt x="2" y="5"/>
                    <a:pt x="2" y="5"/>
                    <a:pt x="2" y="5"/>
                  </a:cubicBezTo>
                  <a:cubicBezTo>
                    <a:pt x="2" y="6"/>
                    <a:pt x="2" y="6"/>
                    <a:pt x="2" y="6"/>
                  </a:cubicBezTo>
                  <a:cubicBezTo>
                    <a:pt x="2" y="6"/>
                    <a:pt x="2" y="7"/>
                    <a:pt x="2" y="7"/>
                  </a:cubicBezTo>
                  <a:cubicBezTo>
                    <a:pt x="2" y="7"/>
                    <a:pt x="2" y="8"/>
                    <a:pt x="2" y="8"/>
                  </a:cubicBezTo>
                  <a:cubicBezTo>
                    <a:pt x="2" y="8"/>
                    <a:pt x="2" y="8"/>
                    <a:pt x="2" y="8"/>
                  </a:cubicBezTo>
                  <a:cubicBezTo>
                    <a:pt x="3" y="9"/>
                    <a:pt x="3" y="9"/>
                    <a:pt x="3" y="9"/>
                  </a:cubicBezTo>
                  <a:cubicBezTo>
                    <a:pt x="3" y="9"/>
                    <a:pt x="3" y="9"/>
                    <a:pt x="3" y="9"/>
                  </a:cubicBezTo>
                  <a:cubicBezTo>
                    <a:pt x="3" y="9"/>
                    <a:pt x="3" y="9"/>
                    <a:pt x="3" y="9"/>
                  </a:cubicBezTo>
                  <a:lnTo>
                    <a:pt x="0" y="8"/>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3" name="íŝḷïďè">
              <a:extLst>
                <a:ext uri="{FF2B5EF4-FFF2-40B4-BE49-F238E27FC236}">
                  <a16:creationId xmlns:a16="http://schemas.microsoft.com/office/drawing/2014/main" id="{AAA14D66-ABDC-4A89-B7C7-7EF8ADC57068}"/>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3" y="4"/>
                    <a:pt x="3" y="4"/>
                    <a:pt x="2" y="4"/>
                  </a:cubicBezTo>
                  <a:cubicBezTo>
                    <a:pt x="2" y="4"/>
                    <a:pt x="2" y="4"/>
                    <a:pt x="2" y="3"/>
                  </a:cubicBezTo>
                  <a:cubicBezTo>
                    <a:pt x="3" y="0"/>
                    <a:pt x="3" y="0"/>
                    <a:pt x="3" y="0"/>
                  </a:cubicBezTo>
                  <a:cubicBezTo>
                    <a:pt x="3" y="0"/>
                    <a:pt x="3" y="0"/>
                    <a:pt x="3" y="0"/>
                  </a:cubicBezTo>
                  <a:cubicBezTo>
                    <a:pt x="4" y="0"/>
                    <a:pt x="4" y="0"/>
                    <a:pt x="4" y="0"/>
                  </a:cubicBezTo>
                  <a:cubicBezTo>
                    <a:pt x="4" y="0"/>
                    <a:pt x="4" y="0"/>
                    <a:pt x="4" y="0"/>
                  </a:cubicBezTo>
                  <a:cubicBezTo>
                    <a:pt x="4" y="1"/>
                    <a:pt x="3"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1"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1" y="10"/>
                    <a:pt x="1" y="10"/>
                    <a:pt x="0" y="10"/>
                  </a:cubicBezTo>
                  <a:cubicBezTo>
                    <a:pt x="0" y="10"/>
                    <a:pt x="0" y="10"/>
                    <a:pt x="0" y="10"/>
                  </a:cubicBezTo>
                  <a:cubicBezTo>
                    <a:pt x="1" y="6"/>
                    <a:pt x="1" y="6"/>
                    <a:pt x="1" y="6"/>
                  </a:cubicBezTo>
                  <a:cubicBezTo>
                    <a:pt x="1" y="6"/>
                    <a:pt x="2" y="6"/>
                    <a:pt x="2" y="6"/>
                  </a:cubicBezTo>
                  <a:cubicBezTo>
                    <a:pt x="2" y="6"/>
                    <a:pt x="2" y="6"/>
                    <a:pt x="2" y="6"/>
                  </a:cubicBezTo>
                  <a:cubicBezTo>
                    <a:pt x="2" y="7"/>
                    <a:pt x="2" y="7"/>
                    <a:pt x="2" y="7"/>
                  </a:cubicBezTo>
                  <a:cubicBezTo>
                    <a:pt x="2" y="7"/>
                    <a:pt x="2" y="7"/>
                    <a:pt x="2" y="7"/>
                  </a:cubicBezTo>
                  <a:cubicBezTo>
                    <a:pt x="2" y="7"/>
                    <a:pt x="2" y="7"/>
                    <a:pt x="2" y="8"/>
                  </a:cubicBezTo>
                  <a:cubicBezTo>
                    <a:pt x="2" y="8"/>
                    <a:pt x="2" y="8"/>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4" name="ïśļîḓé">
              <a:extLst>
                <a:ext uri="{FF2B5EF4-FFF2-40B4-BE49-F238E27FC236}">
                  <a16:creationId xmlns:a16="http://schemas.microsoft.com/office/drawing/2014/main" id="{D9634ECC-8B60-4D39-9F65-4790E8CAE0C0}"/>
                </a:ext>
              </a:extLst>
            </p:cNvPr>
            <p:cNvSpPr/>
            <p:nvPr/>
          </p:nvSpPr>
          <p:spPr bwMode="auto">
            <a:xfrm>
              <a:off x="4217988" y="3549650"/>
              <a:ext cx="42863" cy="33338"/>
            </a:xfrm>
            <a:custGeom>
              <a:avLst/>
              <a:gdLst>
                <a:gd name="T0" fmla="*/ 8 w 13"/>
                <a:gd name="T1" fmla="*/ 6 h 10"/>
                <a:gd name="T2" fmla="*/ 4 w 13"/>
                <a:gd name="T3" fmla="*/ 2 h 10"/>
                <a:gd name="T4" fmla="*/ 3 w 13"/>
                <a:gd name="T5" fmla="*/ 2 h 10"/>
                <a:gd name="T6" fmla="*/ 3 w 13"/>
                <a:gd name="T7" fmla="*/ 2 h 10"/>
                <a:gd name="T8" fmla="*/ 3 w 13"/>
                <a:gd name="T9" fmla="*/ 3 h 10"/>
                <a:gd name="T10" fmla="*/ 3 w 13"/>
                <a:gd name="T11" fmla="*/ 4 h 10"/>
                <a:gd name="T12" fmla="*/ 2 w 13"/>
                <a:gd name="T13" fmla="*/ 4 h 10"/>
                <a:gd name="T14" fmla="*/ 2 w 13"/>
                <a:gd name="T15" fmla="*/ 3 h 10"/>
                <a:gd name="T16" fmla="*/ 3 w 13"/>
                <a:gd name="T17" fmla="*/ 0 h 10"/>
                <a:gd name="T18" fmla="*/ 3 w 13"/>
                <a:gd name="T19" fmla="*/ 0 h 10"/>
                <a:gd name="T20" fmla="*/ 4 w 13"/>
                <a:gd name="T21" fmla="*/ 0 h 10"/>
                <a:gd name="T22" fmla="*/ 4 w 13"/>
                <a:gd name="T23" fmla="*/ 0 h 10"/>
                <a:gd name="T24" fmla="*/ 4 w 13"/>
                <a:gd name="T25" fmla="*/ 1 h 10"/>
                <a:gd name="T26" fmla="*/ 4 w 13"/>
                <a:gd name="T27" fmla="*/ 2 h 10"/>
                <a:gd name="T28" fmla="*/ 4 w 13"/>
                <a:gd name="T29" fmla="*/ 2 h 10"/>
                <a:gd name="T30" fmla="*/ 8 w 13"/>
                <a:gd name="T31" fmla="*/ 6 h 10"/>
                <a:gd name="T32" fmla="*/ 11 w 13"/>
                <a:gd name="T33" fmla="*/ 7 h 10"/>
                <a:gd name="T34" fmla="*/ 12 w 13"/>
                <a:gd name="T35" fmla="*/ 7 h 10"/>
                <a:gd name="T36" fmla="*/ 12 w 13"/>
                <a:gd name="T37" fmla="*/ 7 h 10"/>
                <a:gd name="T38" fmla="*/ 12 w 13"/>
                <a:gd name="T39" fmla="*/ 7 h 10"/>
                <a:gd name="T40" fmla="*/ 12 w 13"/>
                <a:gd name="T41" fmla="*/ 6 h 10"/>
                <a:gd name="T42" fmla="*/ 13 w 13"/>
                <a:gd name="T43" fmla="*/ 6 h 10"/>
                <a:gd name="T44" fmla="*/ 13 w 13"/>
                <a:gd name="T45" fmla="*/ 6 h 10"/>
                <a:gd name="T46" fmla="*/ 12 w 13"/>
                <a:gd name="T47" fmla="*/ 10 h 10"/>
                <a:gd name="T48" fmla="*/ 12 w 13"/>
                <a:gd name="T49" fmla="*/ 10 h 10"/>
                <a:gd name="T50" fmla="*/ 11 w 13"/>
                <a:gd name="T51" fmla="*/ 10 h 10"/>
                <a:gd name="T52" fmla="*/ 12 w 13"/>
                <a:gd name="T53" fmla="*/ 9 h 10"/>
                <a:gd name="T54" fmla="*/ 12 w 13"/>
                <a:gd name="T55" fmla="*/ 9 h 10"/>
                <a:gd name="T56" fmla="*/ 11 w 13"/>
                <a:gd name="T57" fmla="*/ 9 h 10"/>
                <a:gd name="T58" fmla="*/ 11 w 13"/>
                <a:gd name="T59" fmla="*/ 8 h 10"/>
                <a:gd name="T60" fmla="*/ 8 w 13"/>
                <a:gd name="T61" fmla="*/ 7 h 10"/>
                <a:gd name="T62" fmla="*/ 2 w 13"/>
                <a:gd name="T63" fmla="*/ 9 h 10"/>
                <a:gd name="T64" fmla="*/ 2 w 13"/>
                <a:gd name="T65" fmla="*/ 9 h 10"/>
                <a:gd name="T66" fmla="*/ 1 w 13"/>
                <a:gd name="T67" fmla="*/ 9 h 10"/>
                <a:gd name="T68" fmla="*/ 1 w 13"/>
                <a:gd name="T69" fmla="*/ 10 h 10"/>
                <a:gd name="T70" fmla="*/ 1 w 13"/>
                <a:gd name="T71" fmla="*/ 10 h 10"/>
                <a:gd name="T72" fmla="*/ 0 w 13"/>
                <a:gd name="T73" fmla="*/ 10 h 10"/>
                <a:gd name="T74" fmla="*/ 0 w 13"/>
                <a:gd name="T75" fmla="*/ 10 h 10"/>
                <a:gd name="T76" fmla="*/ 1 w 13"/>
                <a:gd name="T77" fmla="*/ 6 h 10"/>
                <a:gd name="T78" fmla="*/ 2 w 13"/>
                <a:gd name="T79" fmla="*/ 6 h 10"/>
                <a:gd name="T80" fmla="*/ 2 w 13"/>
                <a:gd name="T81" fmla="*/ 6 h 10"/>
                <a:gd name="T82" fmla="*/ 2 w 13"/>
                <a:gd name="T83" fmla="*/ 7 h 10"/>
                <a:gd name="T84" fmla="*/ 2 w 13"/>
                <a:gd name="T85" fmla="*/ 7 h 10"/>
                <a:gd name="T86" fmla="*/ 2 w 13"/>
                <a:gd name="T87" fmla="*/ 8 h 10"/>
                <a:gd name="T88" fmla="*/ 2 w 13"/>
                <a:gd name="T89" fmla="*/ 7 h 10"/>
                <a:gd name="T90" fmla="*/ 8 w 13"/>
                <a:gd name="T9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 h="10">
                  <a:moveTo>
                    <a:pt x="8" y="6"/>
                  </a:moveTo>
                  <a:cubicBezTo>
                    <a:pt x="4" y="2"/>
                    <a:pt x="4" y="2"/>
                    <a:pt x="4" y="2"/>
                  </a:cubicBezTo>
                  <a:cubicBezTo>
                    <a:pt x="4" y="2"/>
                    <a:pt x="3" y="2"/>
                    <a:pt x="3" y="2"/>
                  </a:cubicBezTo>
                  <a:cubicBezTo>
                    <a:pt x="3" y="2"/>
                    <a:pt x="3" y="2"/>
                    <a:pt x="3" y="2"/>
                  </a:cubicBezTo>
                  <a:cubicBezTo>
                    <a:pt x="3" y="2"/>
                    <a:pt x="3" y="3"/>
                    <a:pt x="3" y="3"/>
                  </a:cubicBezTo>
                  <a:cubicBezTo>
                    <a:pt x="3" y="4"/>
                    <a:pt x="3" y="4"/>
                    <a:pt x="3" y="4"/>
                  </a:cubicBezTo>
                  <a:cubicBezTo>
                    <a:pt x="2" y="4"/>
                    <a:pt x="2" y="4"/>
                    <a:pt x="2" y="4"/>
                  </a:cubicBezTo>
                  <a:cubicBezTo>
                    <a:pt x="2" y="3"/>
                    <a:pt x="2" y="3"/>
                    <a:pt x="2" y="3"/>
                  </a:cubicBezTo>
                  <a:cubicBezTo>
                    <a:pt x="3" y="0"/>
                    <a:pt x="3" y="0"/>
                    <a:pt x="3" y="0"/>
                  </a:cubicBezTo>
                  <a:cubicBezTo>
                    <a:pt x="3" y="0"/>
                    <a:pt x="3" y="0"/>
                    <a:pt x="3" y="0"/>
                  </a:cubicBezTo>
                  <a:cubicBezTo>
                    <a:pt x="4" y="0"/>
                    <a:pt x="4" y="0"/>
                    <a:pt x="4" y="0"/>
                  </a:cubicBezTo>
                  <a:cubicBezTo>
                    <a:pt x="4" y="0"/>
                    <a:pt x="4" y="0"/>
                    <a:pt x="4" y="0"/>
                  </a:cubicBezTo>
                  <a:cubicBezTo>
                    <a:pt x="4" y="1"/>
                    <a:pt x="4" y="1"/>
                    <a:pt x="4" y="1"/>
                  </a:cubicBezTo>
                  <a:cubicBezTo>
                    <a:pt x="4" y="1"/>
                    <a:pt x="4" y="1"/>
                    <a:pt x="4" y="2"/>
                  </a:cubicBezTo>
                  <a:cubicBezTo>
                    <a:pt x="4" y="2"/>
                    <a:pt x="4" y="2"/>
                    <a:pt x="4" y="2"/>
                  </a:cubicBezTo>
                  <a:cubicBezTo>
                    <a:pt x="8" y="6"/>
                    <a:pt x="8" y="6"/>
                    <a:pt x="8" y="6"/>
                  </a:cubicBezTo>
                  <a:cubicBezTo>
                    <a:pt x="11" y="7"/>
                    <a:pt x="11" y="7"/>
                    <a:pt x="11" y="7"/>
                  </a:cubicBezTo>
                  <a:cubicBezTo>
                    <a:pt x="12" y="7"/>
                    <a:pt x="12" y="7"/>
                    <a:pt x="12" y="7"/>
                  </a:cubicBezTo>
                  <a:cubicBezTo>
                    <a:pt x="12" y="7"/>
                    <a:pt x="12" y="7"/>
                    <a:pt x="12" y="7"/>
                  </a:cubicBezTo>
                  <a:cubicBezTo>
                    <a:pt x="12" y="7"/>
                    <a:pt x="12" y="7"/>
                    <a:pt x="12" y="7"/>
                  </a:cubicBezTo>
                  <a:cubicBezTo>
                    <a:pt x="12" y="6"/>
                    <a:pt x="12" y="6"/>
                    <a:pt x="12" y="6"/>
                  </a:cubicBezTo>
                  <a:cubicBezTo>
                    <a:pt x="12" y="6"/>
                    <a:pt x="13" y="6"/>
                    <a:pt x="13" y="6"/>
                  </a:cubicBezTo>
                  <a:cubicBezTo>
                    <a:pt x="13" y="6"/>
                    <a:pt x="13" y="6"/>
                    <a:pt x="13" y="6"/>
                  </a:cubicBezTo>
                  <a:cubicBezTo>
                    <a:pt x="12" y="10"/>
                    <a:pt x="12" y="10"/>
                    <a:pt x="12" y="10"/>
                  </a:cubicBezTo>
                  <a:cubicBezTo>
                    <a:pt x="12" y="10"/>
                    <a:pt x="12" y="10"/>
                    <a:pt x="12" y="10"/>
                  </a:cubicBezTo>
                  <a:cubicBezTo>
                    <a:pt x="12" y="10"/>
                    <a:pt x="11" y="10"/>
                    <a:pt x="11" y="10"/>
                  </a:cubicBezTo>
                  <a:cubicBezTo>
                    <a:pt x="12" y="9"/>
                    <a:pt x="12" y="9"/>
                    <a:pt x="12" y="9"/>
                  </a:cubicBezTo>
                  <a:cubicBezTo>
                    <a:pt x="12" y="9"/>
                    <a:pt x="12" y="9"/>
                    <a:pt x="12" y="9"/>
                  </a:cubicBezTo>
                  <a:cubicBezTo>
                    <a:pt x="12" y="9"/>
                    <a:pt x="11" y="9"/>
                    <a:pt x="11" y="9"/>
                  </a:cubicBezTo>
                  <a:cubicBezTo>
                    <a:pt x="11" y="8"/>
                    <a:pt x="11" y="8"/>
                    <a:pt x="11" y="8"/>
                  </a:cubicBezTo>
                  <a:cubicBezTo>
                    <a:pt x="8" y="7"/>
                    <a:pt x="8" y="7"/>
                    <a:pt x="8" y="7"/>
                  </a:cubicBezTo>
                  <a:cubicBezTo>
                    <a:pt x="2" y="9"/>
                    <a:pt x="2" y="9"/>
                    <a:pt x="2" y="9"/>
                  </a:cubicBezTo>
                  <a:cubicBezTo>
                    <a:pt x="2" y="9"/>
                    <a:pt x="2" y="9"/>
                    <a:pt x="2" y="9"/>
                  </a:cubicBezTo>
                  <a:cubicBezTo>
                    <a:pt x="1" y="9"/>
                    <a:pt x="1" y="9"/>
                    <a:pt x="1" y="9"/>
                  </a:cubicBezTo>
                  <a:cubicBezTo>
                    <a:pt x="1" y="9"/>
                    <a:pt x="1" y="10"/>
                    <a:pt x="1" y="10"/>
                  </a:cubicBezTo>
                  <a:cubicBezTo>
                    <a:pt x="1" y="10"/>
                    <a:pt x="1" y="10"/>
                    <a:pt x="1" y="10"/>
                  </a:cubicBezTo>
                  <a:cubicBezTo>
                    <a:pt x="0" y="10"/>
                    <a:pt x="0" y="10"/>
                    <a:pt x="0" y="10"/>
                  </a:cubicBezTo>
                  <a:cubicBezTo>
                    <a:pt x="0" y="10"/>
                    <a:pt x="0" y="10"/>
                    <a:pt x="0" y="10"/>
                  </a:cubicBezTo>
                  <a:cubicBezTo>
                    <a:pt x="1" y="6"/>
                    <a:pt x="1" y="6"/>
                    <a:pt x="1" y="6"/>
                  </a:cubicBezTo>
                  <a:cubicBezTo>
                    <a:pt x="2" y="6"/>
                    <a:pt x="2" y="6"/>
                    <a:pt x="2" y="6"/>
                  </a:cubicBezTo>
                  <a:cubicBezTo>
                    <a:pt x="2" y="6"/>
                    <a:pt x="2" y="6"/>
                    <a:pt x="2" y="6"/>
                  </a:cubicBezTo>
                  <a:cubicBezTo>
                    <a:pt x="2" y="7"/>
                    <a:pt x="2" y="7"/>
                    <a:pt x="2" y="7"/>
                  </a:cubicBezTo>
                  <a:cubicBezTo>
                    <a:pt x="2" y="7"/>
                    <a:pt x="2" y="7"/>
                    <a:pt x="2" y="7"/>
                  </a:cubicBezTo>
                  <a:cubicBezTo>
                    <a:pt x="2" y="7"/>
                    <a:pt x="2" y="8"/>
                    <a:pt x="2" y="8"/>
                  </a:cubicBezTo>
                  <a:cubicBezTo>
                    <a:pt x="2" y="7"/>
                    <a:pt x="2" y="7"/>
                    <a:pt x="2" y="7"/>
                  </a:cubicBezTo>
                  <a:lnTo>
                    <a:pt x="8"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5" name="ïṣļîḑe">
              <a:extLst>
                <a:ext uri="{FF2B5EF4-FFF2-40B4-BE49-F238E27FC236}">
                  <a16:creationId xmlns:a16="http://schemas.microsoft.com/office/drawing/2014/main" id="{8B9707C8-D823-4083-BC8C-CD8CC3244387}"/>
                </a:ext>
              </a:extLst>
            </p:cNvPr>
            <p:cNvSpPr/>
            <p:nvPr/>
          </p:nvSpPr>
          <p:spPr bwMode="auto">
            <a:xfrm>
              <a:off x="3354388" y="3257550"/>
              <a:ext cx="76200" cy="80963"/>
            </a:xfrm>
            <a:custGeom>
              <a:avLst/>
              <a:gdLst>
                <a:gd name="T0" fmla="*/ 8 w 23"/>
                <a:gd name="T1" fmla="*/ 2 h 24"/>
                <a:gd name="T2" fmla="*/ 18 w 23"/>
                <a:gd name="T3" fmla="*/ 9 h 24"/>
                <a:gd name="T4" fmla="*/ 18 w 23"/>
                <a:gd name="T5" fmla="*/ 12 h 24"/>
                <a:gd name="T6" fmla="*/ 20 w 23"/>
                <a:gd name="T7" fmla="*/ 16 h 24"/>
                <a:gd name="T8" fmla="*/ 19 w 23"/>
                <a:gd name="T9" fmla="*/ 23 h 24"/>
                <a:gd name="T10" fmla="*/ 17 w 23"/>
                <a:gd name="T11" fmla="*/ 24 h 24"/>
                <a:gd name="T12" fmla="*/ 17 w 23"/>
                <a:gd name="T13" fmla="*/ 22 h 24"/>
                <a:gd name="T14" fmla="*/ 16 w 23"/>
                <a:gd name="T15" fmla="*/ 14 h 24"/>
                <a:gd name="T16" fmla="*/ 10 w 23"/>
                <a:gd name="T17" fmla="*/ 13 h 24"/>
                <a:gd name="T18" fmla="*/ 7 w 23"/>
                <a:gd name="T19" fmla="*/ 15 h 24"/>
                <a:gd name="T20" fmla="*/ 7 w 23"/>
                <a:gd name="T21" fmla="*/ 13 h 24"/>
                <a:gd name="T22" fmla="*/ 4 w 23"/>
                <a:gd name="T23" fmla="*/ 9 h 24"/>
                <a:gd name="T24" fmla="*/ 1 w 23"/>
                <a:gd name="T25" fmla="*/ 6 h 24"/>
                <a:gd name="T26" fmla="*/ 8 w 23"/>
                <a:gd name="T27"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8" y="2"/>
                  </a:moveTo>
                  <a:cubicBezTo>
                    <a:pt x="18" y="9"/>
                    <a:pt x="18" y="9"/>
                    <a:pt x="18" y="9"/>
                  </a:cubicBezTo>
                  <a:cubicBezTo>
                    <a:pt x="18" y="9"/>
                    <a:pt x="18" y="10"/>
                    <a:pt x="18" y="12"/>
                  </a:cubicBezTo>
                  <a:cubicBezTo>
                    <a:pt x="18" y="12"/>
                    <a:pt x="18" y="14"/>
                    <a:pt x="20" y="16"/>
                  </a:cubicBezTo>
                  <a:cubicBezTo>
                    <a:pt x="20" y="16"/>
                    <a:pt x="23" y="23"/>
                    <a:pt x="19" y="23"/>
                  </a:cubicBezTo>
                  <a:cubicBezTo>
                    <a:pt x="19" y="23"/>
                    <a:pt x="17" y="23"/>
                    <a:pt x="17" y="24"/>
                  </a:cubicBezTo>
                  <a:cubicBezTo>
                    <a:pt x="17" y="24"/>
                    <a:pt x="16" y="24"/>
                    <a:pt x="17" y="22"/>
                  </a:cubicBezTo>
                  <a:cubicBezTo>
                    <a:pt x="17" y="22"/>
                    <a:pt x="19" y="18"/>
                    <a:pt x="16" y="14"/>
                  </a:cubicBezTo>
                  <a:cubicBezTo>
                    <a:pt x="16" y="14"/>
                    <a:pt x="13" y="10"/>
                    <a:pt x="10" y="13"/>
                  </a:cubicBezTo>
                  <a:cubicBezTo>
                    <a:pt x="10" y="13"/>
                    <a:pt x="9" y="16"/>
                    <a:pt x="7" y="15"/>
                  </a:cubicBezTo>
                  <a:cubicBezTo>
                    <a:pt x="7" y="15"/>
                    <a:pt x="7" y="15"/>
                    <a:pt x="7" y="13"/>
                  </a:cubicBezTo>
                  <a:cubicBezTo>
                    <a:pt x="7" y="13"/>
                    <a:pt x="8" y="8"/>
                    <a:pt x="4" y="9"/>
                  </a:cubicBezTo>
                  <a:cubicBezTo>
                    <a:pt x="4" y="9"/>
                    <a:pt x="0" y="10"/>
                    <a:pt x="1" y="6"/>
                  </a:cubicBezTo>
                  <a:cubicBezTo>
                    <a:pt x="1" y="6"/>
                    <a:pt x="2"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6" name="ïşliḍê">
              <a:extLst>
                <a:ext uri="{FF2B5EF4-FFF2-40B4-BE49-F238E27FC236}">
                  <a16:creationId xmlns:a16="http://schemas.microsoft.com/office/drawing/2014/main" id="{4993B9B0-4C08-41F7-9F68-E60AC6E98393}"/>
                </a:ext>
              </a:extLst>
            </p:cNvPr>
            <p:cNvSpPr/>
            <p:nvPr/>
          </p:nvSpPr>
          <p:spPr bwMode="auto">
            <a:xfrm>
              <a:off x="3360738" y="3211513"/>
              <a:ext cx="88900" cy="53975"/>
            </a:xfrm>
            <a:custGeom>
              <a:avLst/>
              <a:gdLst>
                <a:gd name="T0" fmla="*/ 1 w 27"/>
                <a:gd name="T1" fmla="*/ 4 h 16"/>
                <a:gd name="T2" fmla="*/ 4 w 27"/>
                <a:gd name="T3" fmla="*/ 9 h 16"/>
                <a:gd name="T4" fmla="*/ 8 w 27"/>
                <a:gd name="T5" fmla="*/ 10 h 16"/>
                <a:gd name="T6" fmla="*/ 11 w 27"/>
                <a:gd name="T7" fmla="*/ 13 h 16"/>
                <a:gd name="T8" fmla="*/ 13 w 27"/>
                <a:gd name="T9" fmla="*/ 13 h 16"/>
                <a:gd name="T10" fmla="*/ 19 w 27"/>
                <a:gd name="T11" fmla="*/ 15 h 16"/>
                <a:gd name="T12" fmla="*/ 24 w 27"/>
                <a:gd name="T13" fmla="*/ 10 h 16"/>
                <a:gd name="T14" fmla="*/ 23 w 27"/>
                <a:gd name="T15" fmla="*/ 5 h 16"/>
                <a:gd name="T16" fmla="*/ 21 w 27"/>
                <a:gd name="T17" fmla="*/ 7 h 16"/>
                <a:gd name="T18" fmla="*/ 17 w 27"/>
                <a:gd name="T19" fmla="*/ 11 h 16"/>
                <a:gd name="T20" fmla="*/ 12 w 27"/>
                <a:gd name="T21" fmla="*/ 8 h 16"/>
                <a:gd name="T22" fmla="*/ 12 w 27"/>
                <a:gd name="T23" fmla="*/ 4 h 16"/>
                <a:gd name="T24" fmla="*/ 10 w 27"/>
                <a:gd name="T25" fmla="*/ 0 h 16"/>
                <a:gd name="T26" fmla="*/ 9 w 27"/>
                <a:gd name="T27" fmla="*/ 3 h 16"/>
                <a:gd name="T28" fmla="*/ 7 w 27"/>
                <a:gd name="T29" fmla="*/ 5 h 16"/>
                <a:gd name="T30" fmla="*/ 5 w 27"/>
                <a:gd name="T31" fmla="*/ 4 h 16"/>
                <a:gd name="T32" fmla="*/ 1 w 27"/>
                <a:gd name="T3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6">
                  <a:moveTo>
                    <a:pt x="1" y="4"/>
                  </a:moveTo>
                  <a:cubicBezTo>
                    <a:pt x="1" y="4"/>
                    <a:pt x="0" y="8"/>
                    <a:pt x="4" y="9"/>
                  </a:cubicBezTo>
                  <a:cubicBezTo>
                    <a:pt x="4" y="9"/>
                    <a:pt x="7" y="9"/>
                    <a:pt x="8" y="10"/>
                  </a:cubicBezTo>
                  <a:cubicBezTo>
                    <a:pt x="8" y="10"/>
                    <a:pt x="10" y="12"/>
                    <a:pt x="11" y="13"/>
                  </a:cubicBezTo>
                  <a:cubicBezTo>
                    <a:pt x="11" y="13"/>
                    <a:pt x="12" y="12"/>
                    <a:pt x="13" y="13"/>
                  </a:cubicBezTo>
                  <a:cubicBezTo>
                    <a:pt x="13" y="13"/>
                    <a:pt x="17" y="16"/>
                    <a:pt x="19" y="15"/>
                  </a:cubicBezTo>
                  <a:cubicBezTo>
                    <a:pt x="19" y="15"/>
                    <a:pt x="22" y="14"/>
                    <a:pt x="24" y="10"/>
                  </a:cubicBezTo>
                  <a:cubicBezTo>
                    <a:pt x="24" y="10"/>
                    <a:pt x="27" y="6"/>
                    <a:pt x="23" y="5"/>
                  </a:cubicBezTo>
                  <a:cubicBezTo>
                    <a:pt x="23" y="5"/>
                    <a:pt x="21" y="5"/>
                    <a:pt x="21" y="7"/>
                  </a:cubicBezTo>
                  <a:cubicBezTo>
                    <a:pt x="21" y="7"/>
                    <a:pt x="20" y="13"/>
                    <a:pt x="17" y="11"/>
                  </a:cubicBezTo>
                  <a:cubicBezTo>
                    <a:pt x="17" y="11"/>
                    <a:pt x="13" y="10"/>
                    <a:pt x="12" y="8"/>
                  </a:cubicBezTo>
                  <a:cubicBezTo>
                    <a:pt x="12" y="8"/>
                    <a:pt x="10" y="7"/>
                    <a:pt x="12" y="4"/>
                  </a:cubicBezTo>
                  <a:cubicBezTo>
                    <a:pt x="12" y="4"/>
                    <a:pt x="13" y="1"/>
                    <a:pt x="10" y="0"/>
                  </a:cubicBezTo>
                  <a:cubicBezTo>
                    <a:pt x="10" y="0"/>
                    <a:pt x="8" y="0"/>
                    <a:pt x="9" y="3"/>
                  </a:cubicBezTo>
                  <a:cubicBezTo>
                    <a:pt x="9" y="3"/>
                    <a:pt x="9" y="6"/>
                    <a:pt x="7" y="5"/>
                  </a:cubicBezTo>
                  <a:cubicBezTo>
                    <a:pt x="7" y="5"/>
                    <a:pt x="6" y="5"/>
                    <a:pt x="5" y="4"/>
                  </a:cubicBezTo>
                  <a:cubicBezTo>
                    <a:pt x="5" y="4"/>
                    <a:pt x="3" y="0"/>
                    <a:pt x="1"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7" name="ïṣḷíḑe">
              <a:extLst>
                <a:ext uri="{FF2B5EF4-FFF2-40B4-BE49-F238E27FC236}">
                  <a16:creationId xmlns:a16="http://schemas.microsoft.com/office/drawing/2014/main" id="{FC6C45ED-BD28-4AEF-A1CB-7C566ABF415F}"/>
                </a:ext>
              </a:extLst>
            </p:cNvPr>
            <p:cNvSpPr/>
            <p:nvPr/>
          </p:nvSpPr>
          <p:spPr bwMode="auto">
            <a:xfrm>
              <a:off x="3424238" y="3089275"/>
              <a:ext cx="52388" cy="73025"/>
            </a:xfrm>
            <a:custGeom>
              <a:avLst/>
              <a:gdLst>
                <a:gd name="T0" fmla="*/ 1 w 16"/>
                <a:gd name="T1" fmla="*/ 9 h 22"/>
                <a:gd name="T2" fmla="*/ 2 w 16"/>
                <a:gd name="T3" fmla="*/ 10 h 22"/>
                <a:gd name="T4" fmla="*/ 5 w 16"/>
                <a:gd name="T5" fmla="*/ 10 h 22"/>
                <a:gd name="T6" fmla="*/ 4 w 16"/>
                <a:gd name="T7" fmla="*/ 13 h 22"/>
                <a:gd name="T8" fmla="*/ 4 w 16"/>
                <a:gd name="T9" fmla="*/ 13 h 22"/>
                <a:gd name="T10" fmla="*/ 2 w 16"/>
                <a:gd name="T11" fmla="*/ 17 h 22"/>
                <a:gd name="T12" fmla="*/ 1 w 16"/>
                <a:gd name="T13" fmla="*/ 20 h 22"/>
                <a:gd name="T14" fmla="*/ 5 w 16"/>
                <a:gd name="T15" fmla="*/ 20 h 22"/>
                <a:gd name="T16" fmla="*/ 5 w 16"/>
                <a:gd name="T17" fmla="*/ 16 h 22"/>
                <a:gd name="T18" fmla="*/ 6 w 16"/>
                <a:gd name="T19" fmla="*/ 14 h 22"/>
                <a:gd name="T20" fmla="*/ 14 w 16"/>
                <a:gd name="T21" fmla="*/ 3 h 22"/>
                <a:gd name="T22" fmla="*/ 15 w 16"/>
                <a:gd name="T23" fmla="*/ 0 h 22"/>
                <a:gd name="T24" fmla="*/ 13 w 16"/>
                <a:gd name="T25" fmla="*/ 1 h 22"/>
                <a:gd name="T26" fmla="*/ 9 w 16"/>
                <a:gd name="T27" fmla="*/ 5 h 22"/>
                <a:gd name="T28" fmla="*/ 7 w 16"/>
                <a:gd name="T29" fmla="*/ 5 h 22"/>
                <a:gd name="T30" fmla="*/ 4 w 16"/>
                <a:gd name="T31" fmla="*/ 4 h 22"/>
                <a:gd name="T32" fmla="*/ 4 w 16"/>
                <a:gd name="T33" fmla="*/ 5 h 22"/>
                <a:gd name="T34" fmla="*/ 2 w 16"/>
                <a:gd name="T35" fmla="*/ 6 h 22"/>
                <a:gd name="T36" fmla="*/ 1 w 16"/>
                <a:gd name="T37"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22">
                  <a:moveTo>
                    <a:pt x="1" y="9"/>
                  </a:moveTo>
                  <a:cubicBezTo>
                    <a:pt x="1" y="9"/>
                    <a:pt x="0" y="10"/>
                    <a:pt x="2" y="10"/>
                  </a:cubicBezTo>
                  <a:cubicBezTo>
                    <a:pt x="2" y="10"/>
                    <a:pt x="5" y="9"/>
                    <a:pt x="5" y="10"/>
                  </a:cubicBezTo>
                  <a:cubicBezTo>
                    <a:pt x="5" y="10"/>
                    <a:pt x="5" y="11"/>
                    <a:pt x="4" y="13"/>
                  </a:cubicBezTo>
                  <a:cubicBezTo>
                    <a:pt x="4" y="13"/>
                    <a:pt x="4" y="13"/>
                    <a:pt x="4" y="13"/>
                  </a:cubicBezTo>
                  <a:cubicBezTo>
                    <a:pt x="3" y="15"/>
                    <a:pt x="2" y="17"/>
                    <a:pt x="2" y="17"/>
                  </a:cubicBezTo>
                  <a:cubicBezTo>
                    <a:pt x="2" y="17"/>
                    <a:pt x="0" y="18"/>
                    <a:pt x="1" y="20"/>
                  </a:cubicBezTo>
                  <a:cubicBezTo>
                    <a:pt x="1" y="20"/>
                    <a:pt x="3" y="22"/>
                    <a:pt x="5" y="20"/>
                  </a:cubicBezTo>
                  <a:cubicBezTo>
                    <a:pt x="5" y="20"/>
                    <a:pt x="3" y="18"/>
                    <a:pt x="5" y="16"/>
                  </a:cubicBezTo>
                  <a:cubicBezTo>
                    <a:pt x="5" y="16"/>
                    <a:pt x="6" y="16"/>
                    <a:pt x="6" y="14"/>
                  </a:cubicBezTo>
                  <a:cubicBezTo>
                    <a:pt x="6" y="14"/>
                    <a:pt x="8" y="8"/>
                    <a:pt x="14" y="3"/>
                  </a:cubicBezTo>
                  <a:cubicBezTo>
                    <a:pt x="14" y="3"/>
                    <a:pt x="16" y="2"/>
                    <a:pt x="15" y="0"/>
                  </a:cubicBezTo>
                  <a:cubicBezTo>
                    <a:pt x="15" y="0"/>
                    <a:pt x="14" y="0"/>
                    <a:pt x="13" y="1"/>
                  </a:cubicBezTo>
                  <a:cubicBezTo>
                    <a:pt x="9" y="5"/>
                    <a:pt x="9" y="5"/>
                    <a:pt x="9" y="5"/>
                  </a:cubicBezTo>
                  <a:cubicBezTo>
                    <a:pt x="9" y="5"/>
                    <a:pt x="8" y="6"/>
                    <a:pt x="7" y="5"/>
                  </a:cubicBezTo>
                  <a:cubicBezTo>
                    <a:pt x="7" y="5"/>
                    <a:pt x="7" y="3"/>
                    <a:pt x="4" y="4"/>
                  </a:cubicBezTo>
                  <a:cubicBezTo>
                    <a:pt x="4" y="4"/>
                    <a:pt x="4" y="4"/>
                    <a:pt x="4" y="5"/>
                  </a:cubicBezTo>
                  <a:cubicBezTo>
                    <a:pt x="4" y="5"/>
                    <a:pt x="3" y="6"/>
                    <a:pt x="2" y="6"/>
                  </a:cubicBezTo>
                  <a:cubicBezTo>
                    <a:pt x="2" y="6"/>
                    <a:pt x="1" y="6"/>
                    <a:pt x="1"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8" name="íṣḻíḋè">
              <a:extLst>
                <a:ext uri="{FF2B5EF4-FFF2-40B4-BE49-F238E27FC236}">
                  <a16:creationId xmlns:a16="http://schemas.microsoft.com/office/drawing/2014/main" id="{0F80A2CD-C417-4136-881E-74993270951B}"/>
                </a:ext>
              </a:extLst>
            </p:cNvPr>
            <p:cNvSpPr/>
            <p:nvPr/>
          </p:nvSpPr>
          <p:spPr bwMode="auto">
            <a:xfrm>
              <a:off x="3449638" y="3105150"/>
              <a:ext cx="55563" cy="69850"/>
            </a:xfrm>
            <a:custGeom>
              <a:avLst/>
              <a:gdLst>
                <a:gd name="T0" fmla="*/ 0 w 17"/>
                <a:gd name="T1" fmla="*/ 13 h 21"/>
                <a:gd name="T2" fmla="*/ 5 w 17"/>
                <a:gd name="T3" fmla="*/ 17 h 21"/>
                <a:gd name="T4" fmla="*/ 7 w 17"/>
                <a:gd name="T5" fmla="*/ 16 h 21"/>
                <a:gd name="T6" fmla="*/ 10 w 17"/>
                <a:gd name="T7" fmla="*/ 17 h 21"/>
                <a:gd name="T8" fmla="*/ 11 w 17"/>
                <a:gd name="T9" fmla="*/ 18 h 21"/>
                <a:gd name="T10" fmla="*/ 10 w 17"/>
                <a:gd name="T11" fmla="*/ 20 h 21"/>
                <a:gd name="T12" fmla="*/ 11 w 17"/>
                <a:gd name="T13" fmla="*/ 20 h 21"/>
                <a:gd name="T14" fmla="*/ 14 w 17"/>
                <a:gd name="T15" fmla="*/ 20 h 21"/>
                <a:gd name="T16" fmla="*/ 15 w 17"/>
                <a:gd name="T17" fmla="*/ 21 h 21"/>
                <a:gd name="T18" fmla="*/ 15 w 17"/>
                <a:gd name="T19" fmla="*/ 17 h 21"/>
                <a:gd name="T20" fmla="*/ 9 w 17"/>
                <a:gd name="T21" fmla="*/ 12 h 21"/>
                <a:gd name="T22" fmla="*/ 8 w 17"/>
                <a:gd name="T23" fmla="*/ 8 h 21"/>
                <a:gd name="T24" fmla="*/ 9 w 17"/>
                <a:gd name="T25" fmla="*/ 3 h 21"/>
                <a:gd name="T26" fmla="*/ 6 w 17"/>
                <a:gd name="T27" fmla="*/ 2 h 21"/>
                <a:gd name="T28" fmla="*/ 2 w 17"/>
                <a:gd name="T29" fmla="*/ 9 h 21"/>
                <a:gd name="T30" fmla="*/ 1 w 17"/>
                <a:gd name="T31" fmla="*/ 12 h 21"/>
                <a:gd name="T32" fmla="*/ 0 w 17"/>
                <a:gd name="T33" fmla="*/ 13 h 21"/>
                <a:gd name="T34" fmla="*/ 5 w 17"/>
                <a:gd name="T35" fmla="*/ 9 h 21"/>
                <a:gd name="T36" fmla="*/ 5 w 17"/>
                <a:gd name="T37" fmla="*/ 9 h 21"/>
                <a:gd name="T38" fmla="*/ 6 w 17"/>
                <a:gd name="T39" fmla="*/ 13 h 21"/>
                <a:gd name="T40" fmla="*/ 3 w 17"/>
                <a:gd name="T41" fmla="*/ 12 h 21"/>
                <a:gd name="T42" fmla="*/ 5 w 17"/>
                <a:gd name="T43"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21">
                  <a:moveTo>
                    <a:pt x="0" y="13"/>
                  </a:moveTo>
                  <a:cubicBezTo>
                    <a:pt x="0" y="13"/>
                    <a:pt x="2" y="16"/>
                    <a:pt x="5" y="17"/>
                  </a:cubicBezTo>
                  <a:cubicBezTo>
                    <a:pt x="5" y="17"/>
                    <a:pt x="6" y="17"/>
                    <a:pt x="7" y="16"/>
                  </a:cubicBezTo>
                  <a:cubicBezTo>
                    <a:pt x="7" y="16"/>
                    <a:pt x="8" y="15"/>
                    <a:pt x="10" y="17"/>
                  </a:cubicBezTo>
                  <a:cubicBezTo>
                    <a:pt x="11" y="18"/>
                    <a:pt x="11" y="18"/>
                    <a:pt x="11" y="18"/>
                  </a:cubicBezTo>
                  <a:cubicBezTo>
                    <a:pt x="11" y="18"/>
                    <a:pt x="14" y="19"/>
                    <a:pt x="10" y="20"/>
                  </a:cubicBezTo>
                  <a:cubicBezTo>
                    <a:pt x="10" y="20"/>
                    <a:pt x="9" y="20"/>
                    <a:pt x="11" y="20"/>
                  </a:cubicBezTo>
                  <a:cubicBezTo>
                    <a:pt x="14" y="20"/>
                    <a:pt x="14" y="20"/>
                    <a:pt x="14" y="20"/>
                  </a:cubicBezTo>
                  <a:cubicBezTo>
                    <a:pt x="14" y="20"/>
                    <a:pt x="15" y="20"/>
                    <a:pt x="15" y="21"/>
                  </a:cubicBezTo>
                  <a:cubicBezTo>
                    <a:pt x="15" y="21"/>
                    <a:pt x="17" y="20"/>
                    <a:pt x="15" y="17"/>
                  </a:cubicBezTo>
                  <a:cubicBezTo>
                    <a:pt x="15" y="17"/>
                    <a:pt x="13" y="14"/>
                    <a:pt x="9" y="12"/>
                  </a:cubicBezTo>
                  <a:cubicBezTo>
                    <a:pt x="9" y="12"/>
                    <a:pt x="10" y="9"/>
                    <a:pt x="8" y="8"/>
                  </a:cubicBezTo>
                  <a:cubicBezTo>
                    <a:pt x="8" y="8"/>
                    <a:pt x="9" y="3"/>
                    <a:pt x="9" y="3"/>
                  </a:cubicBezTo>
                  <a:cubicBezTo>
                    <a:pt x="9" y="3"/>
                    <a:pt x="9" y="0"/>
                    <a:pt x="6" y="2"/>
                  </a:cubicBezTo>
                  <a:cubicBezTo>
                    <a:pt x="6" y="2"/>
                    <a:pt x="3" y="6"/>
                    <a:pt x="2" y="9"/>
                  </a:cubicBezTo>
                  <a:cubicBezTo>
                    <a:pt x="2" y="9"/>
                    <a:pt x="1" y="11"/>
                    <a:pt x="1" y="12"/>
                  </a:cubicBezTo>
                  <a:cubicBezTo>
                    <a:pt x="1" y="12"/>
                    <a:pt x="0" y="13"/>
                    <a:pt x="0" y="13"/>
                  </a:cubicBezTo>
                  <a:close/>
                  <a:moveTo>
                    <a:pt x="5" y="9"/>
                  </a:moveTo>
                  <a:cubicBezTo>
                    <a:pt x="5" y="9"/>
                    <a:pt x="5" y="9"/>
                    <a:pt x="5" y="9"/>
                  </a:cubicBezTo>
                  <a:cubicBezTo>
                    <a:pt x="7" y="9"/>
                    <a:pt x="6" y="13"/>
                    <a:pt x="6" y="13"/>
                  </a:cubicBezTo>
                  <a:cubicBezTo>
                    <a:pt x="5" y="14"/>
                    <a:pt x="3" y="12"/>
                    <a:pt x="3" y="12"/>
                  </a:cubicBezTo>
                  <a:cubicBezTo>
                    <a:pt x="3" y="11"/>
                    <a:pt x="5" y="9"/>
                    <a:pt x="5" y="9"/>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79" name="ísḻíḍe">
              <a:extLst>
                <a:ext uri="{FF2B5EF4-FFF2-40B4-BE49-F238E27FC236}">
                  <a16:creationId xmlns:a16="http://schemas.microsoft.com/office/drawing/2014/main" id="{2A085E05-14D1-466D-A2EC-8F5AFFE87638}"/>
                </a:ext>
              </a:extLst>
            </p:cNvPr>
            <p:cNvSpPr/>
            <p:nvPr/>
          </p:nvSpPr>
          <p:spPr bwMode="auto">
            <a:xfrm>
              <a:off x="3467101" y="3178175"/>
              <a:ext cx="12700" cy="23813"/>
            </a:xfrm>
            <a:custGeom>
              <a:avLst/>
              <a:gdLst>
                <a:gd name="T0" fmla="*/ 0 w 4"/>
                <a:gd name="T1" fmla="*/ 3 h 7"/>
                <a:gd name="T2" fmla="*/ 2 w 4"/>
                <a:gd name="T3" fmla="*/ 6 h 7"/>
                <a:gd name="T4" fmla="*/ 4 w 4"/>
                <a:gd name="T5" fmla="*/ 5 h 7"/>
                <a:gd name="T6" fmla="*/ 4 w 4"/>
                <a:gd name="T7" fmla="*/ 3 h 7"/>
                <a:gd name="T8" fmla="*/ 4 w 4"/>
                <a:gd name="T9" fmla="*/ 1 h 7"/>
                <a:gd name="T10" fmla="*/ 3 w 4"/>
                <a:gd name="T11" fmla="*/ 1 h 7"/>
                <a:gd name="T12" fmla="*/ 1 w 4"/>
                <a:gd name="T13" fmla="*/ 2 h 7"/>
                <a:gd name="T14" fmla="*/ 0 w 4"/>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0" y="3"/>
                  </a:moveTo>
                  <a:cubicBezTo>
                    <a:pt x="0" y="3"/>
                    <a:pt x="1" y="5"/>
                    <a:pt x="2" y="6"/>
                  </a:cubicBezTo>
                  <a:cubicBezTo>
                    <a:pt x="2" y="6"/>
                    <a:pt x="4" y="7"/>
                    <a:pt x="4" y="5"/>
                  </a:cubicBezTo>
                  <a:cubicBezTo>
                    <a:pt x="4" y="5"/>
                    <a:pt x="4" y="5"/>
                    <a:pt x="4" y="3"/>
                  </a:cubicBezTo>
                  <a:cubicBezTo>
                    <a:pt x="4" y="3"/>
                    <a:pt x="3" y="2"/>
                    <a:pt x="4" y="1"/>
                  </a:cubicBezTo>
                  <a:cubicBezTo>
                    <a:pt x="4" y="1"/>
                    <a:pt x="3" y="0"/>
                    <a:pt x="3" y="1"/>
                  </a:cubicBezTo>
                  <a:cubicBezTo>
                    <a:pt x="3" y="1"/>
                    <a:pt x="2" y="2"/>
                    <a:pt x="1" y="2"/>
                  </a:cubicBezTo>
                  <a:cubicBezTo>
                    <a:pt x="1" y="2"/>
                    <a:pt x="0" y="2"/>
                    <a:pt x="0"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0" name="îṡḷïḓê">
              <a:extLst>
                <a:ext uri="{FF2B5EF4-FFF2-40B4-BE49-F238E27FC236}">
                  <a16:creationId xmlns:a16="http://schemas.microsoft.com/office/drawing/2014/main" id="{D68EF364-7657-4C07-AF77-CD59182B526B}"/>
                </a:ext>
              </a:extLst>
            </p:cNvPr>
            <p:cNvSpPr/>
            <p:nvPr/>
          </p:nvSpPr>
          <p:spPr bwMode="auto">
            <a:xfrm>
              <a:off x="3489326" y="3125788"/>
              <a:ext cx="26988" cy="19050"/>
            </a:xfrm>
            <a:custGeom>
              <a:avLst/>
              <a:gdLst>
                <a:gd name="T0" fmla="*/ 1 w 8"/>
                <a:gd name="T1" fmla="*/ 5 h 6"/>
                <a:gd name="T2" fmla="*/ 5 w 8"/>
                <a:gd name="T3" fmla="*/ 0 h 6"/>
                <a:gd name="T4" fmla="*/ 8 w 8"/>
                <a:gd name="T5" fmla="*/ 4 h 6"/>
                <a:gd name="T6" fmla="*/ 5 w 8"/>
                <a:gd name="T7" fmla="*/ 6 h 6"/>
                <a:gd name="T8" fmla="*/ 1 w 8"/>
                <a:gd name="T9" fmla="*/ 5 h 6"/>
              </a:gdLst>
              <a:ahLst/>
              <a:cxnLst>
                <a:cxn ang="0">
                  <a:pos x="T0" y="T1"/>
                </a:cxn>
                <a:cxn ang="0">
                  <a:pos x="T2" y="T3"/>
                </a:cxn>
                <a:cxn ang="0">
                  <a:pos x="T4" y="T5"/>
                </a:cxn>
                <a:cxn ang="0">
                  <a:pos x="T6" y="T7"/>
                </a:cxn>
                <a:cxn ang="0">
                  <a:pos x="T8" y="T9"/>
                </a:cxn>
              </a:cxnLst>
              <a:rect l="0" t="0" r="r" b="b"/>
              <a:pathLst>
                <a:path w="8" h="6">
                  <a:moveTo>
                    <a:pt x="1" y="5"/>
                  </a:moveTo>
                  <a:cubicBezTo>
                    <a:pt x="1" y="5"/>
                    <a:pt x="0" y="1"/>
                    <a:pt x="5" y="0"/>
                  </a:cubicBezTo>
                  <a:cubicBezTo>
                    <a:pt x="5" y="0"/>
                    <a:pt x="7" y="1"/>
                    <a:pt x="8" y="4"/>
                  </a:cubicBezTo>
                  <a:cubicBezTo>
                    <a:pt x="8" y="4"/>
                    <a:pt x="7" y="6"/>
                    <a:pt x="5" y="6"/>
                  </a:cubicBezTo>
                  <a:lnTo>
                    <a:pt x="1" y="5"/>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1" name="îṣļiḍe">
              <a:extLst>
                <a:ext uri="{FF2B5EF4-FFF2-40B4-BE49-F238E27FC236}">
                  <a16:creationId xmlns:a16="http://schemas.microsoft.com/office/drawing/2014/main" id="{1E925528-2D2B-448C-8953-483D2FE37A56}"/>
                </a:ext>
              </a:extLst>
            </p:cNvPr>
            <p:cNvSpPr/>
            <p:nvPr/>
          </p:nvSpPr>
          <p:spPr bwMode="auto">
            <a:xfrm>
              <a:off x="3690938" y="2932113"/>
              <a:ext cx="98425" cy="106363"/>
            </a:xfrm>
            <a:custGeom>
              <a:avLst/>
              <a:gdLst>
                <a:gd name="T0" fmla="*/ 8 w 30"/>
                <a:gd name="T1" fmla="*/ 4 h 32"/>
                <a:gd name="T2" fmla="*/ 11 w 30"/>
                <a:gd name="T3" fmla="*/ 2 h 32"/>
                <a:gd name="T4" fmla="*/ 17 w 30"/>
                <a:gd name="T5" fmla="*/ 2 h 32"/>
                <a:gd name="T6" fmla="*/ 18 w 30"/>
                <a:gd name="T7" fmla="*/ 5 h 32"/>
                <a:gd name="T8" fmla="*/ 18 w 30"/>
                <a:gd name="T9" fmla="*/ 7 h 32"/>
                <a:gd name="T10" fmla="*/ 25 w 30"/>
                <a:gd name="T11" fmla="*/ 5 h 32"/>
                <a:gd name="T12" fmla="*/ 26 w 30"/>
                <a:gd name="T13" fmla="*/ 5 h 32"/>
                <a:gd name="T14" fmla="*/ 28 w 30"/>
                <a:gd name="T15" fmla="*/ 9 h 32"/>
                <a:gd name="T16" fmla="*/ 26 w 30"/>
                <a:gd name="T17" fmla="*/ 10 h 32"/>
                <a:gd name="T18" fmla="*/ 21 w 30"/>
                <a:gd name="T19" fmla="*/ 11 h 32"/>
                <a:gd name="T20" fmla="*/ 21 w 30"/>
                <a:gd name="T21" fmla="*/ 12 h 32"/>
                <a:gd name="T22" fmla="*/ 20 w 30"/>
                <a:gd name="T23" fmla="*/ 14 h 32"/>
                <a:gd name="T24" fmla="*/ 16 w 30"/>
                <a:gd name="T25" fmla="*/ 16 h 32"/>
                <a:gd name="T26" fmla="*/ 15 w 30"/>
                <a:gd name="T27" fmla="*/ 18 h 32"/>
                <a:gd name="T28" fmla="*/ 15 w 30"/>
                <a:gd name="T29" fmla="*/ 19 h 32"/>
                <a:gd name="T30" fmla="*/ 19 w 30"/>
                <a:gd name="T31" fmla="*/ 17 h 32"/>
                <a:gd name="T32" fmla="*/ 20 w 30"/>
                <a:gd name="T33" fmla="*/ 19 h 32"/>
                <a:gd name="T34" fmla="*/ 17 w 30"/>
                <a:gd name="T35" fmla="*/ 22 h 32"/>
                <a:gd name="T36" fmla="*/ 17 w 30"/>
                <a:gd name="T37" fmla="*/ 23 h 32"/>
                <a:gd name="T38" fmla="*/ 17 w 30"/>
                <a:gd name="T39" fmla="*/ 24 h 32"/>
                <a:gd name="T40" fmla="*/ 23 w 30"/>
                <a:gd name="T41" fmla="*/ 23 h 32"/>
                <a:gd name="T42" fmla="*/ 24 w 30"/>
                <a:gd name="T43" fmla="*/ 24 h 32"/>
                <a:gd name="T44" fmla="*/ 25 w 30"/>
                <a:gd name="T45" fmla="*/ 26 h 32"/>
                <a:gd name="T46" fmla="*/ 22 w 30"/>
                <a:gd name="T47" fmla="*/ 27 h 32"/>
                <a:gd name="T48" fmla="*/ 9 w 30"/>
                <a:gd name="T49" fmla="*/ 31 h 32"/>
                <a:gd name="T50" fmla="*/ 6 w 30"/>
                <a:gd name="T51" fmla="*/ 30 h 32"/>
                <a:gd name="T52" fmla="*/ 8 w 30"/>
                <a:gd name="T53" fmla="*/ 27 h 32"/>
                <a:gd name="T54" fmla="*/ 13 w 30"/>
                <a:gd name="T55" fmla="*/ 25 h 32"/>
                <a:gd name="T56" fmla="*/ 12 w 30"/>
                <a:gd name="T57" fmla="*/ 24 h 32"/>
                <a:gd name="T58" fmla="*/ 10 w 30"/>
                <a:gd name="T59" fmla="*/ 20 h 32"/>
                <a:gd name="T60" fmla="*/ 16 w 30"/>
                <a:gd name="T61" fmla="*/ 14 h 32"/>
                <a:gd name="T62" fmla="*/ 18 w 30"/>
                <a:gd name="T63" fmla="*/ 10 h 32"/>
                <a:gd name="T64" fmla="*/ 21 w 30"/>
                <a:gd name="T65" fmla="*/ 9 h 32"/>
                <a:gd name="T66" fmla="*/ 20 w 30"/>
                <a:gd name="T67" fmla="*/ 8 h 32"/>
                <a:gd name="T68" fmla="*/ 13 w 30"/>
                <a:gd name="T69" fmla="*/ 11 h 32"/>
                <a:gd name="T70" fmla="*/ 9 w 30"/>
                <a:gd name="T71" fmla="*/ 13 h 32"/>
                <a:gd name="T72" fmla="*/ 7 w 30"/>
                <a:gd name="T73" fmla="*/ 15 h 32"/>
                <a:gd name="T74" fmla="*/ 3 w 30"/>
                <a:gd name="T75" fmla="*/ 16 h 32"/>
                <a:gd name="T76" fmla="*/ 2 w 30"/>
                <a:gd name="T77" fmla="*/ 12 h 32"/>
                <a:gd name="T78" fmla="*/ 6 w 30"/>
                <a:gd name="T79" fmla="*/ 8 h 32"/>
                <a:gd name="T80" fmla="*/ 7 w 30"/>
                <a:gd name="T81" fmla="*/ 9 h 32"/>
                <a:gd name="T82" fmla="*/ 8 w 30"/>
                <a:gd name="T83" fmla="*/ 10 h 32"/>
                <a:gd name="T84" fmla="*/ 13 w 30"/>
                <a:gd name="T85" fmla="*/ 8 h 32"/>
                <a:gd name="T86" fmla="*/ 12 w 30"/>
                <a:gd name="T87" fmla="*/ 7 h 32"/>
                <a:gd name="T88" fmla="*/ 12 w 30"/>
                <a:gd name="T89" fmla="*/ 6 h 32"/>
                <a:gd name="T90" fmla="*/ 8 w 30"/>
                <a:gd name="T91"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32">
                  <a:moveTo>
                    <a:pt x="8" y="4"/>
                  </a:moveTo>
                  <a:cubicBezTo>
                    <a:pt x="8" y="4"/>
                    <a:pt x="9" y="2"/>
                    <a:pt x="11" y="2"/>
                  </a:cubicBezTo>
                  <a:cubicBezTo>
                    <a:pt x="11" y="2"/>
                    <a:pt x="15" y="0"/>
                    <a:pt x="17" y="2"/>
                  </a:cubicBezTo>
                  <a:cubicBezTo>
                    <a:pt x="17" y="2"/>
                    <a:pt x="19" y="4"/>
                    <a:pt x="18" y="5"/>
                  </a:cubicBezTo>
                  <a:cubicBezTo>
                    <a:pt x="18" y="5"/>
                    <a:pt x="17" y="6"/>
                    <a:pt x="18" y="7"/>
                  </a:cubicBezTo>
                  <a:cubicBezTo>
                    <a:pt x="25" y="5"/>
                    <a:pt x="25" y="5"/>
                    <a:pt x="25" y="5"/>
                  </a:cubicBezTo>
                  <a:cubicBezTo>
                    <a:pt x="25" y="5"/>
                    <a:pt x="25" y="4"/>
                    <a:pt x="26" y="5"/>
                  </a:cubicBezTo>
                  <a:cubicBezTo>
                    <a:pt x="26" y="5"/>
                    <a:pt x="30" y="8"/>
                    <a:pt x="28" y="9"/>
                  </a:cubicBezTo>
                  <a:cubicBezTo>
                    <a:pt x="28" y="9"/>
                    <a:pt x="27" y="10"/>
                    <a:pt x="26" y="10"/>
                  </a:cubicBezTo>
                  <a:cubicBezTo>
                    <a:pt x="21" y="11"/>
                    <a:pt x="21" y="11"/>
                    <a:pt x="21" y="11"/>
                  </a:cubicBezTo>
                  <a:cubicBezTo>
                    <a:pt x="21" y="11"/>
                    <a:pt x="20" y="11"/>
                    <a:pt x="21" y="12"/>
                  </a:cubicBezTo>
                  <a:cubicBezTo>
                    <a:pt x="21" y="12"/>
                    <a:pt x="21" y="13"/>
                    <a:pt x="20" y="14"/>
                  </a:cubicBezTo>
                  <a:cubicBezTo>
                    <a:pt x="20" y="14"/>
                    <a:pt x="16" y="16"/>
                    <a:pt x="16" y="16"/>
                  </a:cubicBezTo>
                  <a:cubicBezTo>
                    <a:pt x="15" y="18"/>
                    <a:pt x="15" y="18"/>
                    <a:pt x="15" y="18"/>
                  </a:cubicBezTo>
                  <a:cubicBezTo>
                    <a:pt x="15" y="18"/>
                    <a:pt x="14" y="18"/>
                    <a:pt x="15" y="19"/>
                  </a:cubicBezTo>
                  <a:cubicBezTo>
                    <a:pt x="19" y="17"/>
                    <a:pt x="19" y="17"/>
                    <a:pt x="19" y="17"/>
                  </a:cubicBezTo>
                  <a:cubicBezTo>
                    <a:pt x="19" y="17"/>
                    <a:pt x="20" y="17"/>
                    <a:pt x="20" y="19"/>
                  </a:cubicBezTo>
                  <a:cubicBezTo>
                    <a:pt x="20" y="19"/>
                    <a:pt x="19" y="21"/>
                    <a:pt x="17" y="22"/>
                  </a:cubicBezTo>
                  <a:cubicBezTo>
                    <a:pt x="17" y="22"/>
                    <a:pt x="17" y="22"/>
                    <a:pt x="17" y="23"/>
                  </a:cubicBezTo>
                  <a:cubicBezTo>
                    <a:pt x="17" y="23"/>
                    <a:pt x="17" y="24"/>
                    <a:pt x="17" y="24"/>
                  </a:cubicBezTo>
                  <a:cubicBezTo>
                    <a:pt x="23" y="23"/>
                    <a:pt x="23" y="23"/>
                    <a:pt x="23" y="23"/>
                  </a:cubicBezTo>
                  <a:cubicBezTo>
                    <a:pt x="23" y="23"/>
                    <a:pt x="23" y="23"/>
                    <a:pt x="24" y="24"/>
                  </a:cubicBezTo>
                  <a:cubicBezTo>
                    <a:pt x="24" y="24"/>
                    <a:pt x="26" y="25"/>
                    <a:pt x="25" y="26"/>
                  </a:cubicBezTo>
                  <a:cubicBezTo>
                    <a:pt x="25" y="26"/>
                    <a:pt x="24" y="28"/>
                    <a:pt x="22" y="27"/>
                  </a:cubicBezTo>
                  <a:cubicBezTo>
                    <a:pt x="22" y="27"/>
                    <a:pt x="14" y="28"/>
                    <a:pt x="9" y="31"/>
                  </a:cubicBezTo>
                  <a:cubicBezTo>
                    <a:pt x="9" y="31"/>
                    <a:pt x="7" y="32"/>
                    <a:pt x="6" y="30"/>
                  </a:cubicBezTo>
                  <a:cubicBezTo>
                    <a:pt x="6" y="30"/>
                    <a:pt x="6" y="28"/>
                    <a:pt x="8" y="27"/>
                  </a:cubicBezTo>
                  <a:cubicBezTo>
                    <a:pt x="8" y="27"/>
                    <a:pt x="15" y="27"/>
                    <a:pt x="13" y="25"/>
                  </a:cubicBezTo>
                  <a:cubicBezTo>
                    <a:pt x="12" y="24"/>
                    <a:pt x="12" y="24"/>
                    <a:pt x="12" y="24"/>
                  </a:cubicBezTo>
                  <a:cubicBezTo>
                    <a:pt x="12" y="24"/>
                    <a:pt x="10" y="22"/>
                    <a:pt x="10" y="20"/>
                  </a:cubicBezTo>
                  <a:cubicBezTo>
                    <a:pt x="10" y="20"/>
                    <a:pt x="16" y="18"/>
                    <a:pt x="16" y="14"/>
                  </a:cubicBezTo>
                  <a:cubicBezTo>
                    <a:pt x="16" y="14"/>
                    <a:pt x="16" y="11"/>
                    <a:pt x="18" y="10"/>
                  </a:cubicBezTo>
                  <a:cubicBezTo>
                    <a:pt x="18" y="10"/>
                    <a:pt x="20" y="11"/>
                    <a:pt x="21" y="9"/>
                  </a:cubicBezTo>
                  <a:cubicBezTo>
                    <a:pt x="21" y="9"/>
                    <a:pt x="22" y="7"/>
                    <a:pt x="20" y="8"/>
                  </a:cubicBezTo>
                  <a:cubicBezTo>
                    <a:pt x="20" y="8"/>
                    <a:pt x="14" y="10"/>
                    <a:pt x="13" y="11"/>
                  </a:cubicBezTo>
                  <a:cubicBezTo>
                    <a:pt x="9" y="13"/>
                    <a:pt x="9" y="13"/>
                    <a:pt x="9" y="13"/>
                  </a:cubicBezTo>
                  <a:cubicBezTo>
                    <a:pt x="9" y="13"/>
                    <a:pt x="8" y="13"/>
                    <a:pt x="7" y="15"/>
                  </a:cubicBezTo>
                  <a:cubicBezTo>
                    <a:pt x="7" y="15"/>
                    <a:pt x="5" y="18"/>
                    <a:pt x="3" y="16"/>
                  </a:cubicBezTo>
                  <a:cubicBezTo>
                    <a:pt x="3" y="16"/>
                    <a:pt x="0" y="14"/>
                    <a:pt x="2" y="12"/>
                  </a:cubicBezTo>
                  <a:cubicBezTo>
                    <a:pt x="2" y="12"/>
                    <a:pt x="4" y="9"/>
                    <a:pt x="6" y="8"/>
                  </a:cubicBezTo>
                  <a:cubicBezTo>
                    <a:pt x="6" y="8"/>
                    <a:pt x="7" y="8"/>
                    <a:pt x="7" y="9"/>
                  </a:cubicBezTo>
                  <a:cubicBezTo>
                    <a:pt x="7" y="9"/>
                    <a:pt x="7" y="10"/>
                    <a:pt x="8" y="10"/>
                  </a:cubicBezTo>
                  <a:cubicBezTo>
                    <a:pt x="8" y="10"/>
                    <a:pt x="11" y="11"/>
                    <a:pt x="13" y="8"/>
                  </a:cubicBezTo>
                  <a:cubicBezTo>
                    <a:pt x="13" y="8"/>
                    <a:pt x="13" y="7"/>
                    <a:pt x="12" y="7"/>
                  </a:cubicBezTo>
                  <a:cubicBezTo>
                    <a:pt x="12" y="7"/>
                    <a:pt x="12" y="6"/>
                    <a:pt x="12" y="6"/>
                  </a:cubicBezTo>
                  <a:cubicBezTo>
                    <a:pt x="11" y="6"/>
                    <a:pt x="9" y="4"/>
                    <a:pt x="8" y="4"/>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2" name="í$ľîďè">
              <a:extLst>
                <a:ext uri="{FF2B5EF4-FFF2-40B4-BE49-F238E27FC236}">
                  <a16:creationId xmlns:a16="http://schemas.microsoft.com/office/drawing/2014/main" id="{86868B14-10A3-4AB8-9351-35C7D3A02E18}"/>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3" name="îṩļîḋe">
              <a:extLst>
                <a:ext uri="{FF2B5EF4-FFF2-40B4-BE49-F238E27FC236}">
                  <a16:creationId xmlns:a16="http://schemas.microsoft.com/office/drawing/2014/main" id="{260EA22E-1331-46E2-8EA1-7FDCB842B999}"/>
                </a:ext>
              </a:extLst>
            </p:cNvPr>
            <p:cNvSpPr/>
            <p:nvPr/>
          </p:nvSpPr>
          <p:spPr bwMode="auto">
            <a:xfrm>
              <a:off x="3721101" y="2976563"/>
              <a:ext cx="15875" cy="19050"/>
            </a:xfrm>
            <a:custGeom>
              <a:avLst/>
              <a:gdLst>
                <a:gd name="T0" fmla="*/ 5 w 5"/>
                <a:gd name="T1" fmla="*/ 1 h 6"/>
                <a:gd name="T2" fmla="*/ 4 w 5"/>
                <a:gd name="T3" fmla="*/ 3 h 6"/>
                <a:gd name="T4" fmla="*/ 1 w 5"/>
                <a:gd name="T5" fmla="*/ 4 h 6"/>
                <a:gd name="T6" fmla="*/ 1 w 5"/>
                <a:gd name="T7" fmla="*/ 1 h 6"/>
                <a:gd name="T8" fmla="*/ 2 w 5"/>
                <a:gd name="T9" fmla="*/ 1 h 6"/>
                <a:gd name="T10" fmla="*/ 5 w 5"/>
                <a:gd name="T11" fmla="*/ 1 h 6"/>
                <a:gd name="T12" fmla="*/ 5 w 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5" y="1"/>
                  </a:moveTo>
                  <a:cubicBezTo>
                    <a:pt x="5" y="1"/>
                    <a:pt x="4" y="2"/>
                    <a:pt x="4" y="3"/>
                  </a:cubicBezTo>
                  <a:cubicBezTo>
                    <a:pt x="4" y="3"/>
                    <a:pt x="3" y="6"/>
                    <a:pt x="1" y="4"/>
                  </a:cubicBezTo>
                  <a:cubicBezTo>
                    <a:pt x="1" y="4"/>
                    <a:pt x="0" y="3"/>
                    <a:pt x="1" y="1"/>
                  </a:cubicBezTo>
                  <a:cubicBezTo>
                    <a:pt x="1" y="1"/>
                    <a:pt x="2" y="0"/>
                    <a:pt x="2" y="1"/>
                  </a:cubicBezTo>
                  <a:cubicBezTo>
                    <a:pt x="2" y="1"/>
                    <a:pt x="3" y="2"/>
                    <a:pt x="5" y="1"/>
                  </a:cubicBezTo>
                  <a:cubicBezTo>
                    <a:pt x="5" y="1"/>
                    <a:pt x="5" y="0"/>
                    <a:pt x="5" y="1"/>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4" name="ïṥľídè">
              <a:extLst>
                <a:ext uri="{FF2B5EF4-FFF2-40B4-BE49-F238E27FC236}">
                  <a16:creationId xmlns:a16="http://schemas.microsoft.com/office/drawing/2014/main" id="{28B45B2C-05D6-48B1-BD35-E0E6150E2B2E}"/>
                </a:ext>
              </a:extLst>
            </p:cNvPr>
            <p:cNvSpPr/>
            <p:nvPr/>
          </p:nvSpPr>
          <p:spPr bwMode="auto">
            <a:xfrm>
              <a:off x="3856038" y="2932113"/>
              <a:ext cx="28575" cy="23813"/>
            </a:xfrm>
            <a:custGeom>
              <a:avLst/>
              <a:gdLst>
                <a:gd name="T0" fmla="*/ 5 w 9"/>
                <a:gd name="T1" fmla="*/ 0 h 7"/>
                <a:gd name="T2" fmla="*/ 2 w 9"/>
                <a:gd name="T3" fmla="*/ 3 h 7"/>
                <a:gd name="T4" fmla="*/ 1 w 9"/>
                <a:gd name="T5" fmla="*/ 5 h 7"/>
                <a:gd name="T6" fmla="*/ 0 w 9"/>
                <a:gd name="T7" fmla="*/ 7 h 7"/>
                <a:gd name="T8" fmla="*/ 3 w 9"/>
                <a:gd name="T9" fmla="*/ 5 h 7"/>
                <a:gd name="T10" fmla="*/ 6 w 9"/>
                <a:gd name="T11" fmla="*/ 5 h 7"/>
                <a:gd name="T12" fmla="*/ 9 w 9"/>
                <a:gd name="T13" fmla="*/ 3 h 7"/>
                <a:gd name="T14" fmla="*/ 5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5" y="0"/>
                  </a:moveTo>
                  <a:cubicBezTo>
                    <a:pt x="5" y="0"/>
                    <a:pt x="3" y="0"/>
                    <a:pt x="2" y="3"/>
                  </a:cubicBezTo>
                  <a:cubicBezTo>
                    <a:pt x="2" y="3"/>
                    <a:pt x="2" y="4"/>
                    <a:pt x="1" y="5"/>
                  </a:cubicBezTo>
                  <a:cubicBezTo>
                    <a:pt x="1" y="5"/>
                    <a:pt x="0" y="6"/>
                    <a:pt x="0" y="7"/>
                  </a:cubicBezTo>
                  <a:cubicBezTo>
                    <a:pt x="0" y="7"/>
                    <a:pt x="1" y="6"/>
                    <a:pt x="3" y="5"/>
                  </a:cubicBezTo>
                  <a:cubicBezTo>
                    <a:pt x="6" y="5"/>
                    <a:pt x="6" y="5"/>
                    <a:pt x="6" y="5"/>
                  </a:cubicBezTo>
                  <a:cubicBezTo>
                    <a:pt x="6" y="5"/>
                    <a:pt x="8" y="6"/>
                    <a:pt x="9" y="3"/>
                  </a:cubicBezTo>
                  <a:cubicBezTo>
                    <a:pt x="9" y="3"/>
                    <a:pt x="9" y="0"/>
                    <a:pt x="5"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5" name="iṩľiḍê">
              <a:extLst>
                <a:ext uri="{FF2B5EF4-FFF2-40B4-BE49-F238E27FC236}">
                  <a16:creationId xmlns:a16="http://schemas.microsoft.com/office/drawing/2014/main" id="{37B6E4C9-A164-46D5-9F63-8E18C67C57F5}"/>
                </a:ext>
              </a:extLst>
            </p:cNvPr>
            <p:cNvSpPr/>
            <p:nvPr/>
          </p:nvSpPr>
          <p:spPr bwMode="auto">
            <a:xfrm>
              <a:off x="3825876" y="2955925"/>
              <a:ext cx="55563" cy="79375"/>
            </a:xfrm>
            <a:custGeom>
              <a:avLst/>
              <a:gdLst>
                <a:gd name="T0" fmla="*/ 10 w 17"/>
                <a:gd name="T1" fmla="*/ 1 h 24"/>
                <a:gd name="T2" fmla="*/ 8 w 17"/>
                <a:gd name="T3" fmla="*/ 4 h 24"/>
                <a:gd name="T4" fmla="*/ 7 w 17"/>
                <a:gd name="T5" fmla="*/ 9 h 24"/>
                <a:gd name="T6" fmla="*/ 5 w 17"/>
                <a:gd name="T7" fmla="*/ 10 h 24"/>
                <a:gd name="T8" fmla="*/ 3 w 17"/>
                <a:gd name="T9" fmla="*/ 9 h 24"/>
                <a:gd name="T10" fmla="*/ 1 w 17"/>
                <a:gd name="T11" fmla="*/ 11 h 24"/>
                <a:gd name="T12" fmla="*/ 2 w 17"/>
                <a:gd name="T13" fmla="*/ 14 h 24"/>
                <a:gd name="T14" fmla="*/ 4 w 17"/>
                <a:gd name="T15" fmla="*/ 15 h 24"/>
                <a:gd name="T16" fmla="*/ 3 w 17"/>
                <a:gd name="T17" fmla="*/ 16 h 24"/>
                <a:gd name="T18" fmla="*/ 3 w 17"/>
                <a:gd name="T19" fmla="*/ 19 h 24"/>
                <a:gd name="T20" fmla="*/ 5 w 17"/>
                <a:gd name="T21" fmla="*/ 17 h 24"/>
                <a:gd name="T22" fmla="*/ 8 w 17"/>
                <a:gd name="T23" fmla="*/ 13 h 24"/>
                <a:gd name="T24" fmla="*/ 11 w 17"/>
                <a:gd name="T25" fmla="*/ 14 h 24"/>
                <a:gd name="T26" fmla="*/ 10 w 17"/>
                <a:gd name="T27" fmla="*/ 17 h 24"/>
                <a:gd name="T28" fmla="*/ 10 w 17"/>
                <a:gd name="T29" fmla="*/ 16 h 24"/>
                <a:gd name="T30" fmla="*/ 9 w 17"/>
                <a:gd name="T31" fmla="*/ 17 h 24"/>
                <a:gd name="T32" fmla="*/ 11 w 17"/>
                <a:gd name="T33" fmla="*/ 22 h 24"/>
                <a:gd name="T34" fmla="*/ 13 w 17"/>
                <a:gd name="T35" fmla="*/ 12 h 24"/>
                <a:gd name="T36" fmla="*/ 14 w 17"/>
                <a:gd name="T37" fmla="*/ 11 h 24"/>
                <a:gd name="T38" fmla="*/ 14 w 17"/>
                <a:gd name="T39" fmla="*/ 9 h 24"/>
                <a:gd name="T40" fmla="*/ 14 w 17"/>
                <a:gd name="T41" fmla="*/ 8 h 24"/>
                <a:gd name="T42" fmla="*/ 15 w 17"/>
                <a:gd name="T43" fmla="*/ 5 h 24"/>
                <a:gd name="T44" fmla="*/ 16 w 17"/>
                <a:gd name="T45" fmla="*/ 4 h 24"/>
                <a:gd name="T46" fmla="*/ 16 w 17"/>
                <a:gd name="T47" fmla="*/ 2 h 24"/>
                <a:gd name="T48" fmla="*/ 13 w 17"/>
                <a:gd name="T49" fmla="*/ 1 h 24"/>
                <a:gd name="T50" fmla="*/ 11 w 17"/>
                <a:gd name="T51" fmla="*/ 3 h 24"/>
                <a:gd name="T52" fmla="*/ 13 w 17"/>
                <a:gd name="T53" fmla="*/ 3 h 24"/>
                <a:gd name="T54" fmla="*/ 14 w 17"/>
                <a:gd name="T55" fmla="*/ 4 h 24"/>
                <a:gd name="T56" fmla="*/ 12 w 17"/>
                <a:gd name="T57" fmla="*/ 6 h 24"/>
                <a:gd name="T58" fmla="*/ 11 w 17"/>
                <a:gd name="T59" fmla="*/ 5 h 24"/>
                <a:gd name="T60" fmla="*/ 10 w 17"/>
                <a:gd name="T61" fmla="*/ 5 h 24"/>
                <a:gd name="T62" fmla="*/ 10 w 17"/>
                <a:gd name="T63" fmla="*/ 1 h 24"/>
                <a:gd name="T64" fmla="*/ 9 w 17"/>
                <a:gd name="T65" fmla="*/ 7 h 24"/>
                <a:gd name="T66" fmla="*/ 10 w 17"/>
                <a:gd name="T67" fmla="*/ 9 h 24"/>
                <a:gd name="T68" fmla="*/ 9 w 17"/>
                <a:gd name="T69" fmla="*/ 10 h 24"/>
                <a:gd name="T70" fmla="*/ 9 w 17"/>
                <a:gd name="T7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 h="24">
                  <a:moveTo>
                    <a:pt x="10" y="1"/>
                  </a:moveTo>
                  <a:cubicBezTo>
                    <a:pt x="10" y="1"/>
                    <a:pt x="8" y="1"/>
                    <a:pt x="8" y="4"/>
                  </a:cubicBezTo>
                  <a:cubicBezTo>
                    <a:pt x="7" y="9"/>
                    <a:pt x="7" y="9"/>
                    <a:pt x="7" y="9"/>
                  </a:cubicBezTo>
                  <a:cubicBezTo>
                    <a:pt x="7" y="9"/>
                    <a:pt x="6" y="11"/>
                    <a:pt x="5" y="10"/>
                  </a:cubicBezTo>
                  <a:cubicBezTo>
                    <a:pt x="3" y="9"/>
                    <a:pt x="3" y="9"/>
                    <a:pt x="3" y="9"/>
                  </a:cubicBezTo>
                  <a:cubicBezTo>
                    <a:pt x="3" y="9"/>
                    <a:pt x="2" y="9"/>
                    <a:pt x="1" y="11"/>
                  </a:cubicBezTo>
                  <a:cubicBezTo>
                    <a:pt x="1" y="11"/>
                    <a:pt x="0" y="14"/>
                    <a:pt x="2" y="14"/>
                  </a:cubicBezTo>
                  <a:cubicBezTo>
                    <a:pt x="2" y="14"/>
                    <a:pt x="4" y="13"/>
                    <a:pt x="4" y="15"/>
                  </a:cubicBezTo>
                  <a:cubicBezTo>
                    <a:pt x="3" y="16"/>
                    <a:pt x="3" y="16"/>
                    <a:pt x="3" y="16"/>
                  </a:cubicBezTo>
                  <a:cubicBezTo>
                    <a:pt x="3" y="16"/>
                    <a:pt x="2" y="17"/>
                    <a:pt x="3" y="19"/>
                  </a:cubicBezTo>
                  <a:cubicBezTo>
                    <a:pt x="3" y="19"/>
                    <a:pt x="4" y="20"/>
                    <a:pt x="5" y="17"/>
                  </a:cubicBezTo>
                  <a:cubicBezTo>
                    <a:pt x="5" y="17"/>
                    <a:pt x="6" y="13"/>
                    <a:pt x="8" y="13"/>
                  </a:cubicBezTo>
                  <a:cubicBezTo>
                    <a:pt x="8" y="13"/>
                    <a:pt x="11" y="11"/>
                    <a:pt x="11" y="14"/>
                  </a:cubicBezTo>
                  <a:cubicBezTo>
                    <a:pt x="11" y="14"/>
                    <a:pt x="12" y="17"/>
                    <a:pt x="10" y="17"/>
                  </a:cubicBezTo>
                  <a:cubicBezTo>
                    <a:pt x="10" y="17"/>
                    <a:pt x="10" y="17"/>
                    <a:pt x="10" y="16"/>
                  </a:cubicBezTo>
                  <a:cubicBezTo>
                    <a:pt x="10" y="16"/>
                    <a:pt x="9" y="14"/>
                    <a:pt x="9" y="17"/>
                  </a:cubicBezTo>
                  <a:cubicBezTo>
                    <a:pt x="9" y="17"/>
                    <a:pt x="9" y="24"/>
                    <a:pt x="11" y="22"/>
                  </a:cubicBezTo>
                  <a:cubicBezTo>
                    <a:pt x="11" y="22"/>
                    <a:pt x="14" y="16"/>
                    <a:pt x="13" y="12"/>
                  </a:cubicBezTo>
                  <a:cubicBezTo>
                    <a:pt x="13" y="12"/>
                    <a:pt x="13" y="11"/>
                    <a:pt x="14" y="11"/>
                  </a:cubicBezTo>
                  <a:cubicBezTo>
                    <a:pt x="14" y="11"/>
                    <a:pt x="15" y="9"/>
                    <a:pt x="14" y="9"/>
                  </a:cubicBezTo>
                  <a:cubicBezTo>
                    <a:pt x="14" y="9"/>
                    <a:pt x="13" y="9"/>
                    <a:pt x="14" y="8"/>
                  </a:cubicBezTo>
                  <a:cubicBezTo>
                    <a:pt x="14" y="8"/>
                    <a:pt x="15" y="6"/>
                    <a:pt x="15" y="5"/>
                  </a:cubicBezTo>
                  <a:cubicBezTo>
                    <a:pt x="15" y="5"/>
                    <a:pt x="15" y="4"/>
                    <a:pt x="16" y="4"/>
                  </a:cubicBezTo>
                  <a:cubicBezTo>
                    <a:pt x="16" y="4"/>
                    <a:pt x="17" y="3"/>
                    <a:pt x="16" y="2"/>
                  </a:cubicBezTo>
                  <a:cubicBezTo>
                    <a:pt x="16" y="2"/>
                    <a:pt x="15" y="0"/>
                    <a:pt x="13" y="1"/>
                  </a:cubicBezTo>
                  <a:cubicBezTo>
                    <a:pt x="13" y="1"/>
                    <a:pt x="11" y="2"/>
                    <a:pt x="11" y="3"/>
                  </a:cubicBezTo>
                  <a:cubicBezTo>
                    <a:pt x="13" y="3"/>
                    <a:pt x="13" y="3"/>
                    <a:pt x="13" y="3"/>
                  </a:cubicBezTo>
                  <a:cubicBezTo>
                    <a:pt x="13" y="3"/>
                    <a:pt x="14" y="3"/>
                    <a:pt x="14" y="4"/>
                  </a:cubicBezTo>
                  <a:cubicBezTo>
                    <a:pt x="14" y="4"/>
                    <a:pt x="14" y="6"/>
                    <a:pt x="12" y="6"/>
                  </a:cubicBezTo>
                  <a:cubicBezTo>
                    <a:pt x="12" y="6"/>
                    <a:pt x="12" y="5"/>
                    <a:pt x="11" y="5"/>
                  </a:cubicBezTo>
                  <a:cubicBezTo>
                    <a:pt x="11" y="5"/>
                    <a:pt x="10" y="6"/>
                    <a:pt x="10" y="5"/>
                  </a:cubicBezTo>
                  <a:cubicBezTo>
                    <a:pt x="10" y="5"/>
                    <a:pt x="11" y="2"/>
                    <a:pt x="10" y="1"/>
                  </a:cubicBezTo>
                  <a:close/>
                  <a:moveTo>
                    <a:pt x="9" y="7"/>
                  </a:moveTo>
                  <a:cubicBezTo>
                    <a:pt x="10" y="7"/>
                    <a:pt x="10" y="9"/>
                    <a:pt x="10" y="9"/>
                  </a:cubicBezTo>
                  <a:cubicBezTo>
                    <a:pt x="10" y="11"/>
                    <a:pt x="9" y="10"/>
                    <a:pt x="9" y="10"/>
                  </a:cubicBezTo>
                  <a:cubicBezTo>
                    <a:pt x="9" y="9"/>
                    <a:pt x="9" y="7"/>
                    <a:pt x="9"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6" name="işḻîḑe">
              <a:extLst>
                <a:ext uri="{FF2B5EF4-FFF2-40B4-BE49-F238E27FC236}">
                  <a16:creationId xmlns:a16="http://schemas.microsoft.com/office/drawing/2014/main" id="{A255CA89-EB52-4D57-9E11-352E576E1D42}"/>
                </a:ext>
              </a:extLst>
            </p:cNvPr>
            <p:cNvSpPr/>
            <p:nvPr/>
          </p:nvSpPr>
          <p:spPr bwMode="auto">
            <a:xfrm>
              <a:off x="3902076" y="2949575"/>
              <a:ext cx="22225" cy="15875"/>
            </a:xfrm>
            <a:custGeom>
              <a:avLst/>
              <a:gdLst>
                <a:gd name="T0" fmla="*/ 6 w 7"/>
                <a:gd name="T1" fmla="*/ 0 h 5"/>
                <a:gd name="T2" fmla="*/ 7 w 7"/>
                <a:gd name="T3" fmla="*/ 2 h 5"/>
                <a:gd name="T4" fmla="*/ 4 w 7"/>
                <a:gd name="T5" fmla="*/ 5 h 5"/>
                <a:gd name="T6" fmla="*/ 0 w 7"/>
                <a:gd name="T7" fmla="*/ 2 h 5"/>
                <a:gd name="T8" fmla="*/ 2 w 7"/>
                <a:gd name="T9" fmla="*/ 0 h 5"/>
                <a:gd name="T10" fmla="*/ 6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6" y="0"/>
                  </a:moveTo>
                  <a:cubicBezTo>
                    <a:pt x="6" y="0"/>
                    <a:pt x="7" y="1"/>
                    <a:pt x="7" y="2"/>
                  </a:cubicBezTo>
                  <a:cubicBezTo>
                    <a:pt x="4" y="5"/>
                    <a:pt x="4" y="5"/>
                    <a:pt x="4" y="5"/>
                  </a:cubicBezTo>
                  <a:cubicBezTo>
                    <a:pt x="4" y="5"/>
                    <a:pt x="1" y="5"/>
                    <a:pt x="0" y="2"/>
                  </a:cubicBezTo>
                  <a:cubicBezTo>
                    <a:pt x="0" y="2"/>
                    <a:pt x="0" y="0"/>
                    <a:pt x="2" y="0"/>
                  </a:cubicBezTo>
                  <a:cubicBezTo>
                    <a:pt x="2" y="0"/>
                    <a:pt x="5" y="1"/>
                    <a:pt x="6"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7" name="íṡlïde">
              <a:extLst>
                <a:ext uri="{FF2B5EF4-FFF2-40B4-BE49-F238E27FC236}">
                  <a16:creationId xmlns:a16="http://schemas.microsoft.com/office/drawing/2014/main" id="{D9F8237A-EE2D-47A2-B2DB-4D756514E219}"/>
                </a:ext>
              </a:extLst>
            </p:cNvPr>
            <p:cNvSpPr/>
            <p:nvPr/>
          </p:nvSpPr>
          <p:spPr bwMode="auto">
            <a:xfrm>
              <a:off x="3881438" y="2962275"/>
              <a:ext cx="53975" cy="20638"/>
            </a:xfrm>
            <a:custGeom>
              <a:avLst/>
              <a:gdLst>
                <a:gd name="T0" fmla="*/ 1 w 16"/>
                <a:gd name="T1" fmla="*/ 3 h 6"/>
                <a:gd name="T2" fmla="*/ 9 w 16"/>
                <a:gd name="T3" fmla="*/ 2 h 6"/>
                <a:gd name="T4" fmla="*/ 14 w 16"/>
                <a:gd name="T5" fmla="*/ 1 h 6"/>
                <a:gd name="T6" fmla="*/ 15 w 16"/>
                <a:gd name="T7" fmla="*/ 1 h 6"/>
                <a:gd name="T8" fmla="*/ 15 w 16"/>
                <a:gd name="T9" fmla="*/ 3 h 6"/>
                <a:gd name="T10" fmla="*/ 4 w 16"/>
                <a:gd name="T11" fmla="*/ 5 h 6"/>
                <a:gd name="T12" fmla="*/ 3 w 16"/>
                <a:gd name="T13" fmla="*/ 6 h 6"/>
                <a:gd name="T14" fmla="*/ 2 w 16"/>
                <a:gd name="T15" fmla="*/ 5 h 6"/>
                <a:gd name="T16" fmla="*/ 0 w 16"/>
                <a:gd name="T17" fmla="*/ 4 h 6"/>
                <a:gd name="T18" fmla="*/ 1 w 16"/>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6">
                  <a:moveTo>
                    <a:pt x="1" y="3"/>
                  </a:moveTo>
                  <a:cubicBezTo>
                    <a:pt x="9" y="2"/>
                    <a:pt x="9" y="2"/>
                    <a:pt x="9" y="2"/>
                  </a:cubicBezTo>
                  <a:cubicBezTo>
                    <a:pt x="9" y="2"/>
                    <a:pt x="13" y="1"/>
                    <a:pt x="14" y="1"/>
                  </a:cubicBezTo>
                  <a:cubicBezTo>
                    <a:pt x="14" y="1"/>
                    <a:pt x="15" y="0"/>
                    <a:pt x="15" y="1"/>
                  </a:cubicBezTo>
                  <a:cubicBezTo>
                    <a:pt x="15" y="1"/>
                    <a:pt x="16" y="3"/>
                    <a:pt x="15" y="3"/>
                  </a:cubicBezTo>
                  <a:cubicBezTo>
                    <a:pt x="15" y="3"/>
                    <a:pt x="4" y="5"/>
                    <a:pt x="4" y="5"/>
                  </a:cubicBezTo>
                  <a:cubicBezTo>
                    <a:pt x="4" y="5"/>
                    <a:pt x="3" y="5"/>
                    <a:pt x="3" y="6"/>
                  </a:cubicBezTo>
                  <a:cubicBezTo>
                    <a:pt x="3" y="6"/>
                    <a:pt x="2" y="6"/>
                    <a:pt x="2" y="5"/>
                  </a:cubicBezTo>
                  <a:cubicBezTo>
                    <a:pt x="2" y="5"/>
                    <a:pt x="0" y="5"/>
                    <a:pt x="0" y="4"/>
                  </a:cubicBezTo>
                  <a:cubicBezTo>
                    <a:pt x="0" y="4"/>
                    <a:pt x="0" y="3"/>
                    <a:pt x="1"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8" name="ïŝlîďê">
              <a:extLst>
                <a:ext uri="{FF2B5EF4-FFF2-40B4-BE49-F238E27FC236}">
                  <a16:creationId xmlns:a16="http://schemas.microsoft.com/office/drawing/2014/main" id="{3C321497-1892-4B27-B9DA-D79AFA6E4E9A}"/>
                </a:ext>
              </a:extLst>
            </p:cNvPr>
            <p:cNvSpPr/>
            <p:nvPr/>
          </p:nvSpPr>
          <p:spPr bwMode="auto">
            <a:xfrm>
              <a:off x="3871913" y="2979738"/>
              <a:ext cx="60325" cy="58738"/>
            </a:xfrm>
            <a:custGeom>
              <a:avLst/>
              <a:gdLst>
                <a:gd name="T0" fmla="*/ 8 w 18"/>
                <a:gd name="T1" fmla="*/ 2 h 18"/>
                <a:gd name="T2" fmla="*/ 11 w 18"/>
                <a:gd name="T3" fmla="*/ 2 h 18"/>
                <a:gd name="T4" fmla="*/ 14 w 18"/>
                <a:gd name="T5" fmla="*/ 2 h 18"/>
                <a:gd name="T6" fmla="*/ 13 w 18"/>
                <a:gd name="T7" fmla="*/ 3 h 18"/>
                <a:gd name="T8" fmla="*/ 13 w 18"/>
                <a:gd name="T9" fmla="*/ 3 h 18"/>
                <a:gd name="T10" fmla="*/ 12 w 18"/>
                <a:gd name="T11" fmla="*/ 6 h 18"/>
                <a:gd name="T12" fmla="*/ 12 w 18"/>
                <a:gd name="T13" fmla="*/ 12 h 18"/>
                <a:gd name="T14" fmla="*/ 16 w 18"/>
                <a:gd name="T15" fmla="*/ 12 h 18"/>
                <a:gd name="T16" fmla="*/ 17 w 18"/>
                <a:gd name="T17" fmla="*/ 10 h 18"/>
                <a:gd name="T18" fmla="*/ 18 w 18"/>
                <a:gd name="T19" fmla="*/ 11 h 18"/>
                <a:gd name="T20" fmla="*/ 18 w 18"/>
                <a:gd name="T21" fmla="*/ 15 h 18"/>
                <a:gd name="T22" fmla="*/ 13 w 18"/>
                <a:gd name="T23" fmla="*/ 16 h 18"/>
                <a:gd name="T24" fmla="*/ 9 w 18"/>
                <a:gd name="T25" fmla="*/ 10 h 18"/>
                <a:gd name="T26" fmla="*/ 10 w 18"/>
                <a:gd name="T27" fmla="*/ 6 h 18"/>
                <a:gd name="T28" fmla="*/ 9 w 18"/>
                <a:gd name="T29" fmla="*/ 4 h 18"/>
                <a:gd name="T30" fmla="*/ 8 w 18"/>
                <a:gd name="T31" fmla="*/ 6 h 18"/>
                <a:gd name="T32" fmla="*/ 2 w 18"/>
                <a:gd name="T33" fmla="*/ 12 h 18"/>
                <a:gd name="T34" fmla="*/ 0 w 18"/>
                <a:gd name="T35" fmla="*/ 11 h 18"/>
                <a:gd name="T36" fmla="*/ 2 w 18"/>
                <a:gd name="T37" fmla="*/ 11 h 18"/>
                <a:gd name="T38" fmla="*/ 5 w 18"/>
                <a:gd name="T39" fmla="*/ 5 h 18"/>
                <a:gd name="T40" fmla="*/ 5 w 18"/>
                <a:gd name="T41" fmla="*/ 3 h 18"/>
                <a:gd name="T42" fmla="*/ 8 w 18"/>
                <a:gd name="T43"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8" y="2"/>
                  </a:moveTo>
                  <a:cubicBezTo>
                    <a:pt x="8" y="2"/>
                    <a:pt x="10" y="4"/>
                    <a:pt x="11" y="2"/>
                  </a:cubicBezTo>
                  <a:cubicBezTo>
                    <a:pt x="11" y="2"/>
                    <a:pt x="13" y="0"/>
                    <a:pt x="14" y="2"/>
                  </a:cubicBezTo>
                  <a:cubicBezTo>
                    <a:pt x="14" y="2"/>
                    <a:pt x="14" y="3"/>
                    <a:pt x="13" y="3"/>
                  </a:cubicBezTo>
                  <a:cubicBezTo>
                    <a:pt x="13" y="3"/>
                    <a:pt x="13" y="3"/>
                    <a:pt x="13" y="3"/>
                  </a:cubicBezTo>
                  <a:cubicBezTo>
                    <a:pt x="12" y="4"/>
                    <a:pt x="12" y="4"/>
                    <a:pt x="12" y="6"/>
                  </a:cubicBezTo>
                  <a:cubicBezTo>
                    <a:pt x="12" y="6"/>
                    <a:pt x="10" y="11"/>
                    <a:pt x="12" y="12"/>
                  </a:cubicBezTo>
                  <a:cubicBezTo>
                    <a:pt x="12" y="12"/>
                    <a:pt x="14" y="14"/>
                    <a:pt x="16" y="12"/>
                  </a:cubicBezTo>
                  <a:cubicBezTo>
                    <a:pt x="17" y="10"/>
                    <a:pt x="17" y="10"/>
                    <a:pt x="17" y="10"/>
                  </a:cubicBezTo>
                  <a:cubicBezTo>
                    <a:pt x="17" y="10"/>
                    <a:pt x="17" y="10"/>
                    <a:pt x="18" y="11"/>
                  </a:cubicBezTo>
                  <a:cubicBezTo>
                    <a:pt x="18" y="15"/>
                    <a:pt x="18" y="15"/>
                    <a:pt x="18" y="15"/>
                  </a:cubicBezTo>
                  <a:cubicBezTo>
                    <a:pt x="18" y="15"/>
                    <a:pt x="16" y="18"/>
                    <a:pt x="13" y="16"/>
                  </a:cubicBezTo>
                  <a:cubicBezTo>
                    <a:pt x="13" y="16"/>
                    <a:pt x="9" y="14"/>
                    <a:pt x="9" y="10"/>
                  </a:cubicBezTo>
                  <a:cubicBezTo>
                    <a:pt x="10" y="6"/>
                    <a:pt x="10" y="6"/>
                    <a:pt x="10" y="6"/>
                  </a:cubicBezTo>
                  <a:cubicBezTo>
                    <a:pt x="10" y="6"/>
                    <a:pt x="11" y="4"/>
                    <a:pt x="9" y="4"/>
                  </a:cubicBezTo>
                  <a:cubicBezTo>
                    <a:pt x="9" y="4"/>
                    <a:pt x="8" y="4"/>
                    <a:pt x="8" y="6"/>
                  </a:cubicBezTo>
                  <a:cubicBezTo>
                    <a:pt x="8" y="6"/>
                    <a:pt x="5" y="12"/>
                    <a:pt x="2" y="12"/>
                  </a:cubicBezTo>
                  <a:cubicBezTo>
                    <a:pt x="2" y="12"/>
                    <a:pt x="0" y="13"/>
                    <a:pt x="0" y="11"/>
                  </a:cubicBezTo>
                  <a:cubicBezTo>
                    <a:pt x="0" y="11"/>
                    <a:pt x="0" y="11"/>
                    <a:pt x="2" y="11"/>
                  </a:cubicBezTo>
                  <a:cubicBezTo>
                    <a:pt x="2" y="11"/>
                    <a:pt x="5" y="9"/>
                    <a:pt x="5" y="5"/>
                  </a:cubicBezTo>
                  <a:cubicBezTo>
                    <a:pt x="5" y="5"/>
                    <a:pt x="5" y="3"/>
                    <a:pt x="5" y="3"/>
                  </a:cubicBezTo>
                  <a:cubicBezTo>
                    <a:pt x="5" y="3"/>
                    <a:pt x="5" y="0"/>
                    <a:pt x="8" y="2"/>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89" name="îSlîde">
              <a:extLst>
                <a:ext uri="{FF2B5EF4-FFF2-40B4-BE49-F238E27FC236}">
                  <a16:creationId xmlns:a16="http://schemas.microsoft.com/office/drawing/2014/main" id="{BD12AAD5-1576-4BDF-BE5E-3E8F456CC743}"/>
                </a:ext>
              </a:extLst>
            </p:cNvPr>
            <p:cNvSpPr/>
            <p:nvPr/>
          </p:nvSpPr>
          <p:spPr bwMode="auto">
            <a:xfrm>
              <a:off x="3967163" y="2995613"/>
              <a:ext cx="106363" cy="112713"/>
            </a:xfrm>
            <a:custGeom>
              <a:avLst/>
              <a:gdLst>
                <a:gd name="T0" fmla="*/ 18 w 32"/>
                <a:gd name="T1" fmla="*/ 0 h 34"/>
                <a:gd name="T2" fmla="*/ 29 w 32"/>
                <a:gd name="T3" fmla="*/ 3 h 34"/>
                <a:gd name="T4" fmla="*/ 31 w 32"/>
                <a:gd name="T5" fmla="*/ 6 h 34"/>
                <a:gd name="T6" fmla="*/ 26 w 32"/>
                <a:gd name="T7" fmla="*/ 8 h 34"/>
                <a:gd name="T8" fmla="*/ 23 w 32"/>
                <a:gd name="T9" fmla="*/ 8 h 34"/>
                <a:gd name="T10" fmla="*/ 24 w 32"/>
                <a:gd name="T11" fmla="*/ 10 h 34"/>
                <a:gd name="T12" fmla="*/ 26 w 32"/>
                <a:gd name="T13" fmla="*/ 11 h 34"/>
                <a:gd name="T14" fmla="*/ 29 w 32"/>
                <a:gd name="T15" fmla="*/ 14 h 34"/>
                <a:gd name="T16" fmla="*/ 24 w 32"/>
                <a:gd name="T17" fmla="*/ 14 h 34"/>
                <a:gd name="T18" fmla="*/ 20 w 32"/>
                <a:gd name="T19" fmla="*/ 15 h 34"/>
                <a:gd name="T20" fmla="*/ 20 w 32"/>
                <a:gd name="T21" fmla="*/ 16 h 34"/>
                <a:gd name="T22" fmla="*/ 20 w 32"/>
                <a:gd name="T23" fmla="*/ 17 h 34"/>
                <a:gd name="T24" fmla="*/ 31 w 32"/>
                <a:gd name="T25" fmla="*/ 33 h 34"/>
                <a:gd name="T26" fmla="*/ 30 w 32"/>
                <a:gd name="T27" fmla="*/ 34 h 34"/>
                <a:gd name="T28" fmla="*/ 20 w 32"/>
                <a:gd name="T29" fmla="*/ 27 h 34"/>
                <a:gd name="T30" fmla="*/ 16 w 32"/>
                <a:gd name="T31" fmla="*/ 17 h 34"/>
                <a:gd name="T32" fmla="*/ 14 w 32"/>
                <a:gd name="T33" fmla="*/ 17 h 34"/>
                <a:gd name="T34" fmla="*/ 6 w 32"/>
                <a:gd name="T35" fmla="*/ 19 h 34"/>
                <a:gd name="T36" fmla="*/ 1 w 32"/>
                <a:gd name="T37" fmla="*/ 15 h 34"/>
                <a:gd name="T38" fmla="*/ 3 w 32"/>
                <a:gd name="T39" fmla="*/ 15 h 34"/>
                <a:gd name="T40" fmla="*/ 12 w 32"/>
                <a:gd name="T41" fmla="*/ 14 h 34"/>
                <a:gd name="T42" fmla="*/ 10 w 32"/>
                <a:gd name="T43" fmla="*/ 10 h 34"/>
                <a:gd name="T44" fmla="*/ 11 w 32"/>
                <a:gd name="T45" fmla="*/ 8 h 34"/>
                <a:gd name="T46" fmla="*/ 14 w 32"/>
                <a:gd name="T47" fmla="*/ 8 h 34"/>
                <a:gd name="T48" fmla="*/ 18 w 32"/>
                <a:gd name="T49" fmla="*/ 8 h 34"/>
                <a:gd name="T50" fmla="*/ 17 w 32"/>
                <a:gd name="T51" fmla="*/ 3 h 34"/>
                <a:gd name="T52" fmla="*/ 17 w 32"/>
                <a:gd name="T53" fmla="*/ 1 h 34"/>
                <a:gd name="T54" fmla="*/ 18 w 32"/>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4">
                  <a:moveTo>
                    <a:pt x="18" y="0"/>
                  </a:moveTo>
                  <a:cubicBezTo>
                    <a:pt x="18" y="0"/>
                    <a:pt x="26" y="3"/>
                    <a:pt x="29" y="3"/>
                  </a:cubicBezTo>
                  <a:cubicBezTo>
                    <a:pt x="29" y="3"/>
                    <a:pt x="32" y="3"/>
                    <a:pt x="31" y="6"/>
                  </a:cubicBezTo>
                  <a:cubicBezTo>
                    <a:pt x="31" y="6"/>
                    <a:pt x="29" y="8"/>
                    <a:pt x="26" y="8"/>
                  </a:cubicBezTo>
                  <a:cubicBezTo>
                    <a:pt x="26" y="8"/>
                    <a:pt x="24" y="7"/>
                    <a:pt x="23" y="8"/>
                  </a:cubicBezTo>
                  <a:cubicBezTo>
                    <a:pt x="23" y="8"/>
                    <a:pt x="22" y="9"/>
                    <a:pt x="24" y="10"/>
                  </a:cubicBezTo>
                  <a:cubicBezTo>
                    <a:pt x="24" y="10"/>
                    <a:pt x="25" y="11"/>
                    <a:pt x="26" y="11"/>
                  </a:cubicBezTo>
                  <a:cubicBezTo>
                    <a:pt x="26" y="11"/>
                    <a:pt x="29" y="12"/>
                    <a:pt x="29" y="14"/>
                  </a:cubicBezTo>
                  <a:cubicBezTo>
                    <a:pt x="29" y="14"/>
                    <a:pt x="28" y="15"/>
                    <a:pt x="24" y="14"/>
                  </a:cubicBezTo>
                  <a:cubicBezTo>
                    <a:pt x="24" y="14"/>
                    <a:pt x="21" y="13"/>
                    <a:pt x="20" y="15"/>
                  </a:cubicBezTo>
                  <a:cubicBezTo>
                    <a:pt x="20" y="15"/>
                    <a:pt x="20" y="15"/>
                    <a:pt x="20" y="16"/>
                  </a:cubicBezTo>
                  <a:cubicBezTo>
                    <a:pt x="20" y="16"/>
                    <a:pt x="20" y="16"/>
                    <a:pt x="20" y="17"/>
                  </a:cubicBezTo>
                  <a:cubicBezTo>
                    <a:pt x="20" y="17"/>
                    <a:pt x="25" y="30"/>
                    <a:pt x="31" y="33"/>
                  </a:cubicBezTo>
                  <a:cubicBezTo>
                    <a:pt x="31" y="33"/>
                    <a:pt x="32" y="34"/>
                    <a:pt x="30" y="34"/>
                  </a:cubicBezTo>
                  <a:cubicBezTo>
                    <a:pt x="30" y="34"/>
                    <a:pt x="22" y="34"/>
                    <a:pt x="20" y="27"/>
                  </a:cubicBezTo>
                  <a:cubicBezTo>
                    <a:pt x="16" y="17"/>
                    <a:pt x="16" y="17"/>
                    <a:pt x="16" y="17"/>
                  </a:cubicBezTo>
                  <a:cubicBezTo>
                    <a:pt x="16" y="17"/>
                    <a:pt x="15" y="16"/>
                    <a:pt x="14" y="17"/>
                  </a:cubicBezTo>
                  <a:cubicBezTo>
                    <a:pt x="14" y="17"/>
                    <a:pt x="10" y="20"/>
                    <a:pt x="6" y="19"/>
                  </a:cubicBezTo>
                  <a:cubicBezTo>
                    <a:pt x="6" y="19"/>
                    <a:pt x="0" y="17"/>
                    <a:pt x="1" y="15"/>
                  </a:cubicBezTo>
                  <a:cubicBezTo>
                    <a:pt x="1" y="15"/>
                    <a:pt x="1" y="14"/>
                    <a:pt x="3" y="15"/>
                  </a:cubicBezTo>
                  <a:cubicBezTo>
                    <a:pt x="3" y="15"/>
                    <a:pt x="9" y="18"/>
                    <a:pt x="12" y="14"/>
                  </a:cubicBezTo>
                  <a:cubicBezTo>
                    <a:pt x="12" y="14"/>
                    <a:pt x="12" y="12"/>
                    <a:pt x="10" y="10"/>
                  </a:cubicBezTo>
                  <a:cubicBezTo>
                    <a:pt x="10" y="10"/>
                    <a:pt x="9" y="10"/>
                    <a:pt x="11" y="8"/>
                  </a:cubicBezTo>
                  <a:cubicBezTo>
                    <a:pt x="11" y="8"/>
                    <a:pt x="12" y="7"/>
                    <a:pt x="14" y="8"/>
                  </a:cubicBezTo>
                  <a:cubicBezTo>
                    <a:pt x="14" y="8"/>
                    <a:pt x="17" y="10"/>
                    <a:pt x="18" y="8"/>
                  </a:cubicBezTo>
                  <a:cubicBezTo>
                    <a:pt x="18" y="8"/>
                    <a:pt x="18" y="4"/>
                    <a:pt x="17" y="3"/>
                  </a:cubicBezTo>
                  <a:cubicBezTo>
                    <a:pt x="17" y="3"/>
                    <a:pt x="16" y="3"/>
                    <a:pt x="17" y="1"/>
                  </a:cubicBezTo>
                  <a:cubicBezTo>
                    <a:pt x="17"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0" name="îṩļiďê">
              <a:extLst>
                <a:ext uri="{FF2B5EF4-FFF2-40B4-BE49-F238E27FC236}">
                  <a16:creationId xmlns:a16="http://schemas.microsoft.com/office/drawing/2014/main" id="{A00A8FC4-9714-4DED-A5DB-3B17F9DD13C0}"/>
                </a:ext>
              </a:extLst>
            </p:cNvPr>
            <p:cNvSpPr/>
            <p:nvPr/>
          </p:nvSpPr>
          <p:spPr bwMode="auto">
            <a:xfrm>
              <a:off x="4103688" y="3098800"/>
              <a:ext cx="95250" cy="115888"/>
            </a:xfrm>
            <a:custGeom>
              <a:avLst/>
              <a:gdLst>
                <a:gd name="T0" fmla="*/ 27 w 29"/>
                <a:gd name="T1" fmla="*/ 2 h 35"/>
                <a:gd name="T2" fmla="*/ 23 w 29"/>
                <a:gd name="T3" fmla="*/ 2 h 35"/>
                <a:gd name="T4" fmla="*/ 22 w 29"/>
                <a:gd name="T5" fmla="*/ 4 h 35"/>
                <a:gd name="T6" fmla="*/ 18 w 29"/>
                <a:gd name="T7" fmla="*/ 7 h 35"/>
                <a:gd name="T8" fmla="*/ 13 w 29"/>
                <a:gd name="T9" fmla="*/ 3 h 35"/>
                <a:gd name="T10" fmla="*/ 9 w 29"/>
                <a:gd name="T11" fmla="*/ 2 h 35"/>
                <a:gd name="T12" fmla="*/ 10 w 29"/>
                <a:gd name="T13" fmla="*/ 5 h 35"/>
                <a:gd name="T14" fmla="*/ 13 w 29"/>
                <a:gd name="T15" fmla="*/ 11 h 35"/>
                <a:gd name="T16" fmla="*/ 5 w 29"/>
                <a:gd name="T17" fmla="*/ 11 h 35"/>
                <a:gd name="T18" fmla="*/ 1 w 29"/>
                <a:gd name="T19" fmla="*/ 9 h 35"/>
                <a:gd name="T20" fmla="*/ 7 w 29"/>
                <a:gd name="T21" fmla="*/ 15 h 35"/>
                <a:gd name="T22" fmla="*/ 12 w 29"/>
                <a:gd name="T23" fmla="*/ 14 h 35"/>
                <a:gd name="T24" fmla="*/ 14 w 29"/>
                <a:gd name="T25" fmla="*/ 16 h 35"/>
                <a:gd name="T26" fmla="*/ 13 w 29"/>
                <a:gd name="T27" fmla="*/ 26 h 35"/>
                <a:gd name="T28" fmla="*/ 15 w 29"/>
                <a:gd name="T29" fmla="*/ 29 h 35"/>
                <a:gd name="T30" fmla="*/ 20 w 29"/>
                <a:gd name="T31" fmla="*/ 32 h 35"/>
                <a:gd name="T32" fmla="*/ 19 w 29"/>
                <a:gd name="T33" fmla="*/ 26 h 35"/>
                <a:gd name="T34" fmla="*/ 18 w 29"/>
                <a:gd name="T35" fmla="*/ 18 h 35"/>
                <a:gd name="T36" fmla="*/ 20 w 29"/>
                <a:gd name="T37" fmla="*/ 13 h 35"/>
                <a:gd name="T38" fmla="*/ 24 w 29"/>
                <a:gd name="T39" fmla="*/ 15 h 35"/>
                <a:gd name="T40" fmla="*/ 27 w 29"/>
                <a:gd name="T41" fmla="*/ 16 h 35"/>
                <a:gd name="T42" fmla="*/ 28 w 29"/>
                <a:gd name="T43" fmla="*/ 13 h 35"/>
                <a:gd name="T44" fmla="*/ 26 w 29"/>
                <a:gd name="T45" fmla="*/ 12 h 35"/>
                <a:gd name="T46" fmla="*/ 23 w 29"/>
                <a:gd name="T47" fmla="*/ 9 h 35"/>
                <a:gd name="T48" fmla="*/ 25 w 29"/>
                <a:gd name="T49" fmla="*/ 8 h 35"/>
                <a:gd name="T50" fmla="*/ 28 w 29"/>
                <a:gd name="T51" fmla="*/ 5 h 35"/>
                <a:gd name="T52" fmla="*/ 27 w 29"/>
                <a:gd name="T53" fmla="*/ 3 h 35"/>
                <a:gd name="T54" fmla="*/ 27 w 29"/>
                <a:gd name="T5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 h="35">
                  <a:moveTo>
                    <a:pt x="27" y="2"/>
                  </a:moveTo>
                  <a:cubicBezTo>
                    <a:pt x="27" y="2"/>
                    <a:pt x="24" y="0"/>
                    <a:pt x="23" y="2"/>
                  </a:cubicBezTo>
                  <a:cubicBezTo>
                    <a:pt x="23" y="2"/>
                    <a:pt x="22" y="3"/>
                    <a:pt x="22" y="4"/>
                  </a:cubicBezTo>
                  <a:cubicBezTo>
                    <a:pt x="22" y="4"/>
                    <a:pt x="20" y="8"/>
                    <a:pt x="18" y="7"/>
                  </a:cubicBezTo>
                  <a:cubicBezTo>
                    <a:pt x="18" y="7"/>
                    <a:pt x="14" y="5"/>
                    <a:pt x="13" y="3"/>
                  </a:cubicBezTo>
                  <a:cubicBezTo>
                    <a:pt x="13" y="3"/>
                    <a:pt x="11" y="0"/>
                    <a:pt x="9" y="2"/>
                  </a:cubicBezTo>
                  <a:cubicBezTo>
                    <a:pt x="9" y="2"/>
                    <a:pt x="7" y="3"/>
                    <a:pt x="10" y="5"/>
                  </a:cubicBezTo>
                  <a:cubicBezTo>
                    <a:pt x="10" y="5"/>
                    <a:pt x="15" y="9"/>
                    <a:pt x="13" y="11"/>
                  </a:cubicBezTo>
                  <a:cubicBezTo>
                    <a:pt x="13" y="11"/>
                    <a:pt x="10" y="14"/>
                    <a:pt x="5" y="11"/>
                  </a:cubicBezTo>
                  <a:cubicBezTo>
                    <a:pt x="5" y="11"/>
                    <a:pt x="2" y="8"/>
                    <a:pt x="1" y="9"/>
                  </a:cubicBezTo>
                  <a:cubicBezTo>
                    <a:pt x="1" y="9"/>
                    <a:pt x="0" y="14"/>
                    <a:pt x="7" y="15"/>
                  </a:cubicBezTo>
                  <a:cubicBezTo>
                    <a:pt x="7" y="15"/>
                    <a:pt x="11" y="15"/>
                    <a:pt x="12" y="14"/>
                  </a:cubicBezTo>
                  <a:cubicBezTo>
                    <a:pt x="12" y="14"/>
                    <a:pt x="14" y="13"/>
                    <a:pt x="14" y="16"/>
                  </a:cubicBezTo>
                  <a:cubicBezTo>
                    <a:pt x="13" y="26"/>
                    <a:pt x="13" y="26"/>
                    <a:pt x="13" y="26"/>
                  </a:cubicBezTo>
                  <a:cubicBezTo>
                    <a:pt x="13" y="26"/>
                    <a:pt x="13" y="27"/>
                    <a:pt x="15" y="29"/>
                  </a:cubicBezTo>
                  <a:cubicBezTo>
                    <a:pt x="15" y="29"/>
                    <a:pt x="18" y="35"/>
                    <a:pt x="20" y="32"/>
                  </a:cubicBezTo>
                  <a:cubicBezTo>
                    <a:pt x="20" y="32"/>
                    <a:pt x="19" y="30"/>
                    <a:pt x="19" y="26"/>
                  </a:cubicBezTo>
                  <a:cubicBezTo>
                    <a:pt x="19" y="26"/>
                    <a:pt x="18" y="18"/>
                    <a:pt x="18" y="18"/>
                  </a:cubicBezTo>
                  <a:cubicBezTo>
                    <a:pt x="18" y="18"/>
                    <a:pt x="18" y="14"/>
                    <a:pt x="20" y="13"/>
                  </a:cubicBezTo>
                  <a:cubicBezTo>
                    <a:pt x="20" y="13"/>
                    <a:pt x="22" y="13"/>
                    <a:pt x="24" y="15"/>
                  </a:cubicBezTo>
                  <a:cubicBezTo>
                    <a:pt x="24" y="15"/>
                    <a:pt x="27" y="17"/>
                    <a:pt x="27" y="16"/>
                  </a:cubicBezTo>
                  <a:cubicBezTo>
                    <a:pt x="27" y="16"/>
                    <a:pt x="27" y="14"/>
                    <a:pt x="28" y="13"/>
                  </a:cubicBezTo>
                  <a:cubicBezTo>
                    <a:pt x="28" y="13"/>
                    <a:pt x="28" y="13"/>
                    <a:pt x="26" y="12"/>
                  </a:cubicBezTo>
                  <a:cubicBezTo>
                    <a:pt x="26" y="12"/>
                    <a:pt x="22" y="11"/>
                    <a:pt x="23" y="9"/>
                  </a:cubicBezTo>
                  <a:cubicBezTo>
                    <a:pt x="23" y="9"/>
                    <a:pt x="24" y="8"/>
                    <a:pt x="25" y="8"/>
                  </a:cubicBezTo>
                  <a:cubicBezTo>
                    <a:pt x="25" y="8"/>
                    <a:pt x="29" y="8"/>
                    <a:pt x="28" y="5"/>
                  </a:cubicBezTo>
                  <a:cubicBezTo>
                    <a:pt x="28" y="5"/>
                    <a:pt x="27" y="4"/>
                    <a:pt x="27" y="3"/>
                  </a:cubicBezTo>
                  <a:lnTo>
                    <a:pt x="27" y="2"/>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1" name="îśḷíḑê">
              <a:extLst>
                <a:ext uri="{FF2B5EF4-FFF2-40B4-BE49-F238E27FC236}">
                  <a16:creationId xmlns:a16="http://schemas.microsoft.com/office/drawing/2014/main" id="{5DE797F3-B1C4-4691-BAEF-BD7C322AC6EC}"/>
                </a:ext>
              </a:extLst>
            </p:cNvPr>
            <p:cNvSpPr/>
            <p:nvPr/>
          </p:nvSpPr>
          <p:spPr bwMode="auto">
            <a:xfrm>
              <a:off x="4208463" y="3235325"/>
              <a:ext cx="95250" cy="88900"/>
            </a:xfrm>
            <a:custGeom>
              <a:avLst/>
              <a:gdLst>
                <a:gd name="T0" fmla="*/ 18 w 29"/>
                <a:gd name="T1" fmla="*/ 0 h 27"/>
                <a:gd name="T2" fmla="*/ 14 w 29"/>
                <a:gd name="T3" fmla="*/ 4 h 27"/>
                <a:gd name="T4" fmla="*/ 9 w 29"/>
                <a:gd name="T5" fmla="*/ 5 h 27"/>
                <a:gd name="T6" fmla="*/ 10 w 29"/>
                <a:gd name="T7" fmla="*/ 7 h 27"/>
                <a:gd name="T8" fmla="*/ 17 w 29"/>
                <a:gd name="T9" fmla="*/ 5 h 27"/>
                <a:gd name="T10" fmla="*/ 20 w 29"/>
                <a:gd name="T11" fmla="*/ 5 h 27"/>
                <a:gd name="T12" fmla="*/ 18 w 29"/>
                <a:gd name="T13" fmla="*/ 7 h 27"/>
                <a:gd name="T14" fmla="*/ 14 w 29"/>
                <a:gd name="T15" fmla="*/ 8 h 27"/>
                <a:gd name="T16" fmla="*/ 11 w 29"/>
                <a:gd name="T17" fmla="*/ 8 h 27"/>
                <a:gd name="T18" fmla="*/ 11 w 29"/>
                <a:gd name="T19" fmla="*/ 9 h 27"/>
                <a:gd name="T20" fmla="*/ 14 w 29"/>
                <a:gd name="T21" fmla="*/ 10 h 27"/>
                <a:gd name="T22" fmla="*/ 15 w 29"/>
                <a:gd name="T23" fmla="*/ 10 h 27"/>
                <a:gd name="T24" fmla="*/ 16 w 29"/>
                <a:gd name="T25" fmla="*/ 11 h 27"/>
                <a:gd name="T26" fmla="*/ 16 w 29"/>
                <a:gd name="T27" fmla="*/ 10 h 27"/>
                <a:gd name="T28" fmla="*/ 17 w 29"/>
                <a:gd name="T29" fmla="*/ 9 h 27"/>
                <a:gd name="T30" fmla="*/ 19 w 29"/>
                <a:gd name="T31" fmla="*/ 8 h 27"/>
                <a:gd name="T32" fmla="*/ 20 w 29"/>
                <a:gd name="T33" fmla="*/ 9 h 27"/>
                <a:gd name="T34" fmla="*/ 22 w 29"/>
                <a:gd name="T35" fmla="*/ 10 h 27"/>
                <a:gd name="T36" fmla="*/ 25 w 29"/>
                <a:gd name="T37" fmla="*/ 11 h 27"/>
                <a:gd name="T38" fmla="*/ 23 w 29"/>
                <a:gd name="T39" fmla="*/ 14 h 27"/>
                <a:gd name="T40" fmla="*/ 21 w 29"/>
                <a:gd name="T41" fmla="*/ 13 h 27"/>
                <a:gd name="T42" fmla="*/ 20 w 29"/>
                <a:gd name="T43" fmla="*/ 12 h 27"/>
                <a:gd name="T44" fmla="*/ 19 w 29"/>
                <a:gd name="T45" fmla="*/ 13 h 27"/>
                <a:gd name="T46" fmla="*/ 18 w 29"/>
                <a:gd name="T47" fmla="*/ 14 h 27"/>
                <a:gd name="T48" fmla="*/ 13 w 29"/>
                <a:gd name="T49" fmla="*/ 14 h 27"/>
                <a:gd name="T50" fmla="*/ 14 w 29"/>
                <a:gd name="T51" fmla="*/ 16 h 27"/>
                <a:gd name="T52" fmla="*/ 16 w 29"/>
                <a:gd name="T53" fmla="*/ 15 h 27"/>
                <a:gd name="T54" fmla="*/ 18 w 29"/>
                <a:gd name="T55" fmla="*/ 17 h 27"/>
                <a:gd name="T56" fmla="*/ 19 w 29"/>
                <a:gd name="T57" fmla="*/ 14 h 27"/>
                <a:gd name="T58" fmla="*/ 20 w 29"/>
                <a:gd name="T59" fmla="*/ 14 h 27"/>
                <a:gd name="T60" fmla="*/ 22 w 29"/>
                <a:gd name="T61" fmla="*/ 17 h 27"/>
                <a:gd name="T62" fmla="*/ 24 w 29"/>
                <a:gd name="T63" fmla="*/ 16 h 27"/>
                <a:gd name="T64" fmla="*/ 25 w 29"/>
                <a:gd name="T65" fmla="*/ 16 h 27"/>
                <a:gd name="T66" fmla="*/ 27 w 29"/>
                <a:gd name="T67" fmla="*/ 18 h 27"/>
                <a:gd name="T68" fmla="*/ 28 w 29"/>
                <a:gd name="T69" fmla="*/ 19 h 27"/>
                <a:gd name="T70" fmla="*/ 27 w 29"/>
                <a:gd name="T71" fmla="*/ 22 h 27"/>
                <a:gd name="T72" fmla="*/ 24 w 29"/>
                <a:gd name="T73" fmla="*/ 21 h 27"/>
                <a:gd name="T74" fmla="*/ 22 w 29"/>
                <a:gd name="T75" fmla="*/ 20 h 27"/>
                <a:gd name="T76" fmla="*/ 17 w 29"/>
                <a:gd name="T77" fmla="*/ 19 h 27"/>
                <a:gd name="T78" fmla="*/ 15 w 29"/>
                <a:gd name="T79" fmla="*/ 20 h 27"/>
                <a:gd name="T80" fmla="*/ 17 w 29"/>
                <a:gd name="T81" fmla="*/ 24 h 27"/>
                <a:gd name="T82" fmla="*/ 17 w 29"/>
                <a:gd name="T83" fmla="*/ 26 h 27"/>
                <a:gd name="T84" fmla="*/ 16 w 29"/>
                <a:gd name="T85" fmla="*/ 27 h 27"/>
                <a:gd name="T86" fmla="*/ 14 w 29"/>
                <a:gd name="T87" fmla="*/ 27 h 27"/>
                <a:gd name="T88" fmla="*/ 12 w 29"/>
                <a:gd name="T89" fmla="*/ 19 h 27"/>
                <a:gd name="T90" fmla="*/ 13 w 29"/>
                <a:gd name="T91" fmla="*/ 16 h 27"/>
                <a:gd name="T92" fmla="*/ 12 w 29"/>
                <a:gd name="T93" fmla="*/ 15 h 27"/>
                <a:gd name="T94" fmla="*/ 11 w 29"/>
                <a:gd name="T95" fmla="*/ 12 h 27"/>
                <a:gd name="T96" fmla="*/ 8 w 29"/>
                <a:gd name="T97" fmla="*/ 9 h 27"/>
                <a:gd name="T98" fmla="*/ 6 w 29"/>
                <a:gd name="T99" fmla="*/ 6 h 27"/>
                <a:gd name="T100" fmla="*/ 3 w 29"/>
                <a:gd name="T101" fmla="*/ 4 h 27"/>
                <a:gd name="T102" fmla="*/ 2 w 29"/>
                <a:gd name="T103" fmla="*/ 1 h 27"/>
                <a:gd name="T104" fmla="*/ 8 w 29"/>
                <a:gd name="T105" fmla="*/ 1 h 27"/>
                <a:gd name="T106" fmla="*/ 8 w 29"/>
                <a:gd name="T107" fmla="*/ 3 h 27"/>
                <a:gd name="T108" fmla="*/ 8 w 29"/>
                <a:gd name="T109" fmla="*/ 4 h 27"/>
                <a:gd name="T110" fmla="*/ 8 w 29"/>
                <a:gd name="T111" fmla="*/ 4 h 27"/>
                <a:gd name="T112" fmla="*/ 9 w 29"/>
                <a:gd name="T113" fmla="*/ 4 h 27"/>
                <a:gd name="T114" fmla="*/ 11 w 29"/>
                <a:gd name="T115" fmla="*/ 3 h 27"/>
                <a:gd name="T116" fmla="*/ 13 w 29"/>
                <a:gd name="T117" fmla="*/ 2 h 27"/>
                <a:gd name="T118" fmla="*/ 14 w 29"/>
                <a:gd name="T119" fmla="*/ 2 h 27"/>
                <a:gd name="T120" fmla="*/ 15 w 29"/>
                <a:gd name="T121" fmla="*/ 1 h 27"/>
                <a:gd name="T122" fmla="*/ 18 w 29"/>
                <a:gd name="T1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27">
                  <a:moveTo>
                    <a:pt x="18" y="0"/>
                  </a:moveTo>
                  <a:cubicBezTo>
                    <a:pt x="18" y="0"/>
                    <a:pt x="18" y="3"/>
                    <a:pt x="14" y="4"/>
                  </a:cubicBezTo>
                  <a:cubicBezTo>
                    <a:pt x="9" y="5"/>
                    <a:pt x="9" y="5"/>
                    <a:pt x="9" y="5"/>
                  </a:cubicBezTo>
                  <a:cubicBezTo>
                    <a:pt x="9" y="5"/>
                    <a:pt x="8" y="7"/>
                    <a:pt x="10" y="7"/>
                  </a:cubicBezTo>
                  <a:cubicBezTo>
                    <a:pt x="17" y="5"/>
                    <a:pt x="17" y="5"/>
                    <a:pt x="17" y="5"/>
                  </a:cubicBezTo>
                  <a:cubicBezTo>
                    <a:pt x="17" y="5"/>
                    <a:pt x="19" y="3"/>
                    <a:pt x="20" y="5"/>
                  </a:cubicBezTo>
                  <a:cubicBezTo>
                    <a:pt x="20" y="5"/>
                    <a:pt x="21" y="7"/>
                    <a:pt x="18" y="7"/>
                  </a:cubicBezTo>
                  <a:cubicBezTo>
                    <a:pt x="14" y="8"/>
                    <a:pt x="14" y="8"/>
                    <a:pt x="14" y="8"/>
                  </a:cubicBezTo>
                  <a:cubicBezTo>
                    <a:pt x="11" y="8"/>
                    <a:pt x="11" y="8"/>
                    <a:pt x="11" y="8"/>
                  </a:cubicBezTo>
                  <a:cubicBezTo>
                    <a:pt x="11" y="8"/>
                    <a:pt x="11" y="9"/>
                    <a:pt x="11" y="9"/>
                  </a:cubicBezTo>
                  <a:cubicBezTo>
                    <a:pt x="11" y="9"/>
                    <a:pt x="12" y="11"/>
                    <a:pt x="14" y="10"/>
                  </a:cubicBezTo>
                  <a:cubicBezTo>
                    <a:pt x="14" y="10"/>
                    <a:pt x="15" y="9"/>
                    <a:pt x="15" y="10"/>
                  </a:cubicBezTo>
                  <a:cubicBezTo>
                    <a:pt x="15" y="10"/>
                    <a:pt x="16" y="11"/>
                    <a:pt x="16" y="11"/>
                  </a:cubicBezTo>
                  <a:cubicBezTo>
                    <a:pt x="16" y="11"/>
                    <a:pt x="17" y="10"/>
                    <a:pt x="16" y="10"/>
                  </a:cubicBezTo>
                  <a:cubicBezTo>
                    <a:pt x="16" y="10"/>
                    <a:pt x="16" y="9"/>
                    <a:pt x="17" y="9"/>
                  </a:cubicBezTo>
                  <a:cubicBezTo>
                    <a:pt x="19" y="8"/>
                    <a:pt x="19" y="8"/>
                    <a:pt x="19" y="8"/>
                  </a:cubicBezTo>
                  <a:cubicBezTo>
                    <a:pt x="20" y="9"/>
                    <a:pt x="20" y="9"/>
                    <a:pt x="20" y="9"/>
                  </a:cubicBezTo>
                  <a:cubicBezTo>
                    <a:pt x="20" y="9"/>
                    <a:pt x="21" y="10"/>
                    <a:pt x="22" y="10"/>
                  </a:cubicBezTo>
                  <a:cubicBezTo>
                    <a:pt x="22" y="10"/>
                    <a:pt x="24" y="9"/>
                    <a:pt x="25" y="11"/>
                  </a:cubicBezTo>
                  <a:cubicBezTo>
                    <a:pt x="25" y="11"/>
                    <a:pt x="26" y="13"/>
                    <a:pt x="23" y="14"/>
                  </a:cubicBezTo>
                  <a:cubicBezTo>
                    <a:pt x="23" y="14"/>
                    <a:pt x="22" y="14"/>
                    <a:pt x="21" y="13"/>
                  </a:cubicBezTo>
                  <a:cubicBezTo>
                    <a:pt x="21" y="13"/>
                    <a:pt x="20" y="12"/>
                    <a:pt x="20" y="12"/>
                  </a:cubicBezTo>
                  <a:cubicBezTo>
                    <a:pt x="20" y="12"/>
                    <a:pt x="19" y="12"/>
                    <a:pt x="19" y="13"/>
                  </a:cubicBezTo>
                  <a:cubicBezTo>
                    <a:pt x="19" y="13"/>
                    <a:pt x="19" y="14"/>
                    <a:pt x="18" y="14"/>
                  </a:cubicBezTo>
                  <a:cubicBezTo>
                    <a:pt x="18" y="14"/>
                    <a:pt x="14" y="12"/>
                    <a:pt x="13" y="14"/>
                  </a:cubicBezTo>
                  <a:cubicBezTo>
                    <a:pt x="13" y="14"/>
                    <a:pt x="13" y="17"/>
                    <a:pt x="14" y="16"/>
                  </a:cubicBezTo>
                  <a:cubicBezTo>
                    <a:pt x="14" y="16"/>
                    <a:pt x="15" y="14"/>
                    <a:pt x="16" y="15"/>
                  </a:cubicBezTo>
                  <a:cubicBezTo>
                    <a:pt x="16" y="15"/>
                    <a:pt x="17" y="18"/>
                    <a:pt x="18" y="17"/>
                  </a:cubicBezTo>
                  <a:cubicBezTo>
                    <a:pt x="18" y="17"/>
                    <a:pt x="18" y="15"/>
                    <a:pt x="19" y="14"/>
                  </a:cubicBezTo>
                  <a:cubicBezTo>
                    <a:pt x="19" y="14"/>
                    <a:pt x="20" y="13"/>
                    <a:pt x="20" y="14"/>
                  </a:cubicBezTo>
                  <a:cubicBezTo>
                    <a:pt x="20" y="14"/>
                    <a:pt x="20" y="18"/>
                    <a:pt x="22" y="17"/>
                  </a:cubicBezTo>
                  <a:cubicBezTo>
                    <a:pt x="22" y="17"/>
                    <a:pt x="23" y="17"/>
                    <a:pt x="24" y="16"/>
                  </a:cubicBezTo>
                  <a:cubicBezTo>
                    <a:pt x="24" y="16"/>
                    <a:pt x="25" y="15"/>
                    <a:pt x="25" y="16"/>
                  </a:cubicBezTo>
                  <a:cubicBezTo>
                    <a:pt x="25" y="16"/>
                    <a:pt x="26" y="18"/>
                    <a:pt x="27" y="18"/>
                  </a:cubicBezTo>
                  <a:cubicBezTo>
                    <a:pt x="27" y="18"/>
                    <a:pt x="28" y="18"/>
                    <a:pt x="28" y="19"/>
                  </a:cubicBezTo>
                  <a:cubicBezTo>
                    <a:pt x="28" y="19"/>
                    <a:pt x="29" y="21"/>
                    <a:pt x="27" y="22"/>
                  </a:cubicBezTo>
                  <a:cubicBezTo>
                    <a:pt x="27" y="22"/>
                    <a:pt x="26" y="22"/>
                    <a:pt x="24" y="21"/>
                  </a:cubicBezTo>
                  <a:cubicBezTo>
                    <a:pt x="24" y="21"/>
                    <a:pt x="23" y="20"/>
                    <a:pt x="22" y="20"/>
                  </a:cubicBezTo>
                  <a:cubicBezTo>
                    <a:pt x="17" y="19"/>
                    <a:pt x="17" y="19"/>
                    <a:pt x="17" y="19"/>
                  </a:cubicBezTo>
                  <a:cubicBezTo>
                    <a:pt x="17" y="19"/>
                    <a:pt x="14" y="18"/>
                    <a:pt x="15" y="20"/>
                  </a:cubicBezTo>
                  <a:cubicBezTo>
                    <a:pt x="17" y="24"/>
                    <a:pt x="17" y="24"/>
                    <a:pt x="17" y="24"/>
                  </a:cubicBezTo>
                  <a:cubicBezTo>
                    <a:pt x="17" y="24"/>
                    <a:pt x="18" y="25"/>
                    <a:pt x="17" y="26"/>
                  </a:cubicBezTo>
                  <a:cubicBezTo>
                    <a:pt x="17" y="26"/>
                    <a:pt x="16" y="27"/>
                    <a:pt x="16" y="27"/>
                  </a:cubicBezTo>
                  <a:cubicBezTo>
                    <a:pt x="14" y="27"/>
                    <a:pt x="14" y="27"/>
                    <a:pt x="14" y="27"/>
                  </a:cubicBezTo>
                  <a:cubicBezTo>
                    <a:pt x="14" y="27"/>
                    <a:pt x="12" y="21"/>
                    <a:pt x="12" y="19"/>
                  </a:cubicBezTo>
                  <a:cubicBezTo>
                    <a:pt x="12" y="19"/>
                    <a:pt x="12" y="17"/>
                    <a:pt x="13" y="16"/>
                  </a:cubicBezTo>
                  <a:cubicBezTo>
                    <a:pt x="13" y="16"/>
                    <a:pt x="13" y="15"/>
                    <a:pt x="12" y="15"/>
                  </a:cubicBezTo>
                  <a:cubicBezTo>
                    <a:pt x="12" y="15"/>
                    <a:pt x="11" y="14"/>
                    <a:pt x="11" y="12"/>
                  </a:cubicBezTo>
                  <a:cubicBezTo>
                    <a:pt x="11" y="12"/>
                    <a:pt x="8" y="10"/>
                    <a:pt x="8" y="9"/>
                  </a:cubicBezTo>
                  <a:cubicBezTo>
                    <a:pt x="8" y="9"/>
                    <a:pt x="7" y="7"/>
                    <a:pt x="6" y="6"/>
                  </a:cubicBezTo>
                  <a:cubicBezTo>
                    <a:pt x="6" y="6"/>
                    <a:pt x="5" y="5"/>
                    <a:pt x="3" y="4"/>
                  </a:cubicBezTo>
                  <a:cubicBezTo>
                    <a:pt x="3" y="4"/>
                    <a:pt x="0" y="2"/>
                    <a:pt x="2" y="1"/>
                  </a:cubicBezTo>
                  <a:cubicBezTo>
                    <a:pt x="2" y="1"/>
                    <a:pt x="5" y="0"/>
                    <a:pt x="8" y="1"/>
                  </a:cubicBezTo>
                  <a:cubicBezTo>
                    <a:pt x="8" y="1"/>
                    <a:pt x="10" y="2"/>
                    <a:pt x="8" y="3"/>
                  </a:cubicBezTo>
                  <a:cubicBezTo>
                    <a:pt x="8" y="3"/>
                    <a:pt x="7" y="3"/>
                    <a:pt x="8" y="4"/>
                  </a:cubicBezTo>
                  <a:cubicBezTo>
                    <a:pt x="8" y="5"/>
                    <a:pt x="8" y="4"/>
                    <a:pt x="8" y="4"/>
                  </a:cubicBezTo>
                  <a:cubicBezTo>
                    <a:pt x="8" y="4"/>
                    <a:pt x="8" y="4"/>
                    <a:pt x="9" y="4"/>
                  </a:cubicBezTo>
                  <a:cubicBezTo>
                    <a:pt x="9" y="4"/>
                    <a:pt x="10" y="3"/>
                    <a:pt x="11" y="3"/>
                  </a:cubicBezTo>
                  <a:cubicBezTo>
                    <a:pt x="11" y="3"/>
                    <a:pt x="12" y="3"/>
                    <a:pt x="13" y="2"/>
                  </a:cubicBezTo>
                  <a:cubicBezTo>
                    <a:pt x="13" y="2"/>
                    <a:pt x="13" y="2"/>
                    <a:pt x="14" y="2"/>
                  </a:cubicBezTo>
                  <a:cubicBezTo>
                    <a:pt x="14" y="2"/>
                    <a:pt x="15" y="2"/>
                    <a:pt x="15" y="1"/>
                  </a:cubicBezTo>
                  <a:cubicBezTo>
                    <a:pt x="15" y="1"/>
                    <a:pt x="17" y="0"/>
                    <a:pt x="18" y="0"/>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2" name="íšḻîdê">
              <a:extLst>
                <a:ext uri="{FF2B5EF4-FFF2-40B4-BE49-F238E27FC236}">
                  <a16:creationId xmlns:a16="http://schemas.microsoft.com/office/drawing/2014/main" id="{56899B2A-E02E-4405-AF16-50D5FEC4C766}"/>
                </a:ext>
              </a:extLst>
            </p:cNvPr>
            <p:cNvSpPr/>
            <p:nvPr/>
          </p:nvSpPr>
          <p:spPr bwMode="auto">
            <a:xfrm>
              <a:off x="4171951" y="3254375"/>
              <a:ext cx="73025" cy="57150"/>
            </a:xfrm>
            <a:custGeom>
              <a:avLst/>
              <a:gdLst>
                <a:gd name="T0" fmla="*/ 18 w 22"/>
                <a:gd name="T1" fmla="*/ 3 h 17"/>
                <a:gd name="T2" fmla="*/ 20 w 22"/>
                <a:gd name="T3" fmla="*/ 8 h 17"/>
                <a:gd name="T4" fmla="*/ 22 w 22"/>
                <a:gd name="T5" fmla="*/ 11 h 17"/>
                <a:gd name="T6" fmla="*/ 21 w 22"/>
                <a:gd name="T7" fmla="*/ 13 h 17"/>
                <a:gd name="T8" fmla="*/ 20 w 22"/>
                <a:gd name="T9" fmla="*/ 11 h 17"/>
                <a:gd name="T10" fmla="*/ 16 w 22"/>
                <a:gd name="T11" fmla="*/ 9 h 17"/>
                <a:gd name="T12" fmla="*/ 15 w 22"/>
                <a:gd name="T13" fmla="*/ 10 h 17"/>
                <a:gd name="T14" fmla="*/ 17 w 22"/>
                <a:gd name="T15" fmla="*/ 14 h 17"/>
                <a:gd name="T16" fmla="*/ 16 w 22"/>
                <a:gd name="T17" fmla="*/ 16 h 17"/>
                <a:gd name="T18" fmla="*/ 15 w 22"/>
                <a:gd name="T19" fmla="*/ 15 h 17"/>
                <a:gd name="T20" fmla="*/ 15 w 22"/>
                <a:gd name="T21" fmla="*/ 14 h 17"/>
                <a:gd name="T22" fmla="*/ 14 w 22"/>
                <a:gd name="T23" fmla="*/ 11 h 17"/>
                <a:gd name="T24" fmla="*/ 11 w 22"/>
                <a:gd name="T25" fmla="*/ 11 h 17"/>
                <a:gd name="T26" fmla="*/ 5 w 22"/>
                <a:gd name="T27" fmla="*/ 12 h 17"/>
                <a:gd name="T28" fmla="*/ 5 w 22"/>
                <a:gd name="T29" fmla="*/ 12 h 17"/>
                <a:gd name="T30" fmla="*/ 2 w 22"/>
                <a:gd name="T31" fmla="*/ 8 h 17"/>
                <a:gd name="T32" fmla="*/ 6 w 22"/>
                <a:gd name="T33" fmla="*/ 4 h 17"/>
                <a:gd name="T34" fmla="*/ 6 w 22"/>
                <a:gd name="T35" fmla="*/ 5 h 17"/>
                <a:gd name="T36" fmla="*/ 8 w 22"/>
                <a:gd name="T37" fmla="*/ 10 h 17"/>
                <a:gd name="T38" fmla="*/ 10 w 22"/>
                <a:gd name="T39" fmla="*/ 9 h 17"/>
                <a:gd name="T40" fmla="*/ 11 w 22"/>
                <a:gd name="T41" fmla="*/ 7 h 17"/>
                <a:gd name="T42" fmla="*/ 10 w 22"/>
                <a:gd name="T43" fmla="*/ 3 h 17"/>
                <a:gd name="T44" fmla="*/ 11 w 22"/>
                <a:gd name="T45" fmla="*/ 0 h 17"/>
                <a:gd name="T46" fmla="*/ 12 w 22"/>
                <a:gd name="T47" fmla="*/ 2 h 17"/>
                <a:gd name="T48" fmla="*/ 14 w 22"/>
                <a:gd name="T49" fmla="*/ 7 h 17"/>
                <a:gd name="T50" fmla="*/ 17 w 22"/>
                <a:gd name="T51" fmla="*/ 7 h 17"/>
                <a:gd name="T52" fmla="*/ 17 w 22"/>
                <a:gd name="T53" fmla="*/ 5 h 17"/>
                <a:gd name="T54" fmla="*/ 16 w 22"/>
                <a:gd name="T55" fmla="*/ 2 h 17"/>
                <a:gd name="T56" fmla="*/ 18 w 22"/>
                <a:gd name="T5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17">
                  <a:moveTo>
                    <a:pt x="18" y="3"/>
                  </a:moveTo>
                  <a:cubicBezTo>
                    <a:pt x="18" y="4"/>
                    <a:pt x="18" y="6"/>
                    <a:pt x="20" y="8"/>
                  </a:cubicBezTo>
                  <a:cubicBezTo>
                    <a:pt x="20" y="8"/>
                    <a:pt x="22" y="10"/>
                    <a:pt x="22" y="11"/>
                  </a:cubicBezTo>
                  <a:cubicBezTo>
                    <a:pt x="22" y="11"/>
                    <a:pt x="22" y="13"/>
                    <a:pt x="21" y="13"/>
                  </a:cubicBezTo>
                  <a:cubicBezTo>
                    <a:pt x="21" y="13"/>
                    <a:pt x="20" y="12"/>
                    <a:pt x="20" y="11"/>
                  </a:cubicBezTo>
                  <a:cubicBezTo>
                    <a:pt x="20" y="11"/>
                    <a:pt x="18" y="9"/>
                    <a:pt x="16" y="9"/>
                  </a:cubicBezTo>
                  <a:cubicBezTo>
                    <a:pt x="16" y="9"/>
                    <a:pt x="15" y="9"/>
                    <a:pt x="15" y="10"/>
                  </a:cubicBezTo>
                  <a:cubicBezTo>
                    <a:pt x="17" y="14"/>
                    <a:pt x="17" y="14"/>
                    <a:pt x="17" y="14"/>
                  </a:cubicBezTo>
                  <a:cubicBezTo>
                    <a:pt x="17" y="14"/>
                    <a:pt x="18" y="15"/>
                    <a:pt x="16" y="16"/>
                  </a:cubicBezTo>
                  <a:cubicBezTo>
                    <a:pt x="16" y="16"/>
                    <a:pt x="15" y="17"/>
                    <a:pt x="15" y="15"/>
                  </a:cubicBezTo>
                  <a:cubicBezTo>
                    <a:pt x="15" y="15"/>
                    <a:pt x="15" y="15"/>
                    <a:pt x="15" y="14"/>
                  </a:cubicBezTo>
                  <a:cubicBezTo>
                    <a:pt x="14" y="11"/>
                    <a:pt x="14" y="11"/>
                    <a:pt x="14" y="11"/>
                  </a:cubicBezTo>
                  <a:cubicBezTo>
                    <a:pt x="14" y="11"/>
                    <a:pt x="13" y="11"/>
                    <a:pt x="11" y="11"/>
                  </a:cubicBezTo>
                  <a:cubicBezTo>
                    <a:pt x="11" y="11"/>
                    <a:pt x="6" y="13"/>
                    <a:pt x="5" y="12"/>
                  </a:cubicBezTo>
                  <a:cubicBezTo>
                    <a:pt x="5" y="12"/>
                    <a:pt x="5" y="12"/>
                    <a:pt x="5" y="12"/>
                  </a:cubicBezTo>
                  <a:cubicBezTo>
                    <a:pt x="3" y="10"/>
                    <a:pt x="0" y="10"/>
                    <a:pt x="2" y="8"/>
                  </a:cubicBezTo>
                  <a:cubicBezTo>
                    <a:pt x="2" y="8"/>
                    <a:pt x="3" y="4"/>
                    <a:pt x="6" y="4"/>
                  </a:cubicBezTo>
                  <a:cubicBezTo>
                    <a:pt x="6" y="4"/>
                    <a:pt x="6" y="4"/>
                    <a:pt x="6" y="5"/>
                  </a:cubicBezTo>
                  <a:cubicBezTo>
                    <a:pt x="6" y="5"/>
                    <a:pt x="6" y="9"/>
                    <a:pt x="8" y="10"/>
                  </a:cubicBezTo>
                  <a:cubicBezTo>
                    <a:pt x="8" y="10"/>
                    <a:pt x="9" y="9"/>
                    <a:pt x="10" y="9"/>
                  </a:cubicBezTo>
                  <a:cubicBezTo>
                    <a:pt x="10" y="9"/>
                    <a:pt x="12" y="9"/>
                    <a:pt x="11" y="7"/>
                  </a:cubicBezTo>
                  <a:cubicBezTo>
                    <a:pt x="11" y="7"/>
                    <a:pt x="11" y="4"/>
                    <a:pt x="10" y="3"/>
                  </a:cubicBezTo>
                  <a:cubicBezTo>
                    <a:pt x="10" y="3"/>
                    <a:pt x="8" y="1"/>
                    <a:pt x="11" y="0"/>
                  </a:cubicBezTo>
                  <a:cubicBezTo>
                    <a:pt x="11" y="0"/>
                    <a:pt x="12" y="1"/>
                    <a:pt x="12" y="2"/>
                  </a:cubicBezTo>
                  <a:cubicBezTo>
                    <a:pt x="12" y="2"/>
                    <a:pt x="12" y="7"/>
                    <a:pt x="14" y="7"/>
                  </a:cubicBezTo>
                  <a:cubicBezTo>
                    <a:pt x="17" y="7"/>
                    <a:pt x="17" y="7"/>
                    <a:pt x="17" y="7"/>
                  </a:cubicBezTo>
                  <a:cubicBezTo>
                    <a:pt x="17" y="7"/>
                    <a:pt x="18" y="6"/>
                    <a:pt x="17" y="5"/>
                  </a:cubicBezTo>
                  <a:cubicBezTo>
                    <a:pt x="17" y="5"/>
                    <a:pt x="14" y="3"/>
                    <a:pt x="16" y="2"/>
                  </a:cubicBezTo>
                  <a:cubicBezTo>
                    <a:pt x="16" y="2"/>
                    <a:pt x="17" y="1"/>
                    <a:pt x="18" y="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3" name="ïṧľíḍè">
              <a:extLst>
                <a:ext uri="{FF2B5EF4-FFF2-40B4-BE49-F238E27FC236}">
                  <a16:creationId xmlns:a16="http://schemas.microsoft.com/office/drawing/2014/main" id="{451E5A61-9736-46F1-84B8-6F2913B1B40A}"/>
                </a:ext>
              </a:extLst>
            </p:cNvPr>
            <p:cNvSpPr/>
            <p:nvPr/>
          </p:nvSpPr>
          <p:spPr bwMode="auto">
            <a:xfrm>
              <a:off x="3538538" y="2995613"/>
              <a:ext cx="57150" cy="93663"/>
            </a:xfrm>
            <a:custGeom>
              <a:avLst/>
              <a:gdLst>
                <a:gd name="T0" fmla="*/ 3 w 17"/>
                <a:gd name="T1" fmla="*/ 2 h 28"/>
                <a:gd name="T2" fmla="*/ 2 w 17"/>
                <a:gd name="T3" fmla="*/ 5 h 28"/>
                <a:gd name="T4" fmla="*/ 2 w 17"/>
                <a:gd name="T5" fmla="*/ 8 h 28"/>
                <a:gd name="T6" fmla="*/ 1 w 17"/>
                <a:gd name="T7" fmla="*/ 11 h 28"/>
                <a:gd name="T8" fmla="*/ 4 w 17"/>
                <a:gd name="T9" fmla="*/ 15 h 28"/>
                <a:gd name="T10" fmla="*/ 5 w 17"/>
                <a:gd name="T11" fmla="*/ 19 h 28"/>
                <a:gd name="T12" fmla="*/ 3 w 17"/>
                <a:gd name="T13" fmla="*/ 21 h 28"/>
                <a:gd name="T14" fmla="*/ 1 w 17"/>
                <a:gd name="T15" fmla="*/ 25 h 28"/>
                <a:gd name="T16" fmla="*/ 3 w 17"/>
                <a:gd name="T17" fmla="*/ 26 h 28"/>
                <a:gd name="T18" fmla="*/ 4 w 17"/>
                <a:gd name="T19" fmla="*/ 24 h 28"/>
                <a:gd name="T20" fmla="*/ 6 w 17"/>
                <a:gd name="T21" fmla="*/ 24 h 28"/>
                <a:gd name="T22" fmla="*/ 9 w 17"/>
                <a:gd name="T23" fmla="*/ 28 h 28"/>
                <a:gd name="T24" fmla="*/ 9 w 17"/>
                <a:gd name="T25" fmla="*/ 27 h 28"/>
                <a:gd name="T26" fmla="*/ 9 w 17"/>
                <a:gd name="T27" fmla="*/ 22 h 28"/>
                <a:gd name="T28" fmla="*/ 10 w 17"/>
                <a:gd name="T29" fmla="*/ 19 h 28"/>
                <a:gd name="T30" fmla="*/ 11 w 17"/>
                <a:gd name="T31" fmla="*/ 18 h 28"/>
                <a:gd name="T32" fmla="*/ 13 w 17"/>
                <a:gd name="T33" fmla="*/ 22 h 28"/>
                <a:gd name="T34" fmla="*/ 12 w 17"/>
                <a:gd name="T35" fmla="*/ 23 h 28"/>
                <a:gd name="T36" fmla="*/ 11 w 17"/>
                <a:gd name="T37" fmla="*/ 21 h 28"/>
                <a:gd name="T38" fmla="*/ 11 w 17"/>
                <a:gd name="T39" fmla="*/ 23 h 28"/>
                <a:gd name="T40" fmla="*/ 12 w 17"/>
                <a:gd name="T41" fmla="*/ 24 h 28"/>
                <a:gd name="T42" fmla="*/ 13 w 17"/>
                <a:gd name="T43" fmla="*/ 26 h 28"/>
                <a:gd name="T44" fmla="*/ 16 w 17"/>
                <a:gd name="T45" fmla="*/ 27 h 28"/>
                <a:gd name="T46" fmla="*/ 16 w 17"/>
                <a:gd name="T47" fmla="*/ 24 h 28"/>
                <a:gd name="T48" fmla="*/ 14 w 17"/>
                <a:gd name="T49" fmla="*/ 20 h 28"/>
                <a:gd name="T50" fmla="*/ 13 w 17"/>
                <a:gd name="T51" fmla="*/ 17 h 28"/>
                <a:gd name="T52" fmla="*/ 12 w 17"/>
                <a:gd name="T53" fmla="*/ 14 h 28"/>
                <a:gd name="T54" fmla="*/ 12 w 17"/>
                <a:gd name="T55" fmla="*/ 11 h 28"/>
                <a:gd name="T56" fmla="*/ 7 w 17"/>
                <a:gd name="T57" fmla="*/ 7 h 28"/>
                <a:gd name="T58" fmla="*/ 5 w 17"/>
                <a:gd name="T59" fmla="*/ 11 h 28"/>
                <a:gd name="T60" fmla="*/ 3 w 17"/>
                <a:gd name="T61" fmla="*/ 10 h 28"/>
                <a:gd name="T62" fmla="*/ 3 w 17"/>
                <a:gd name="T63" fmla="*/ 8 h 28"/>
                <a:gd name="T64" fmla="*/ 8 w 17"/>
                <a:gd name="T65" fmla="*/ 1 h 28"/>
                <a:gd name="T66" fmla="*/ 6 w 17"/>
                <a:gd name="T67" fmla="*/ 1 h 28"/>
                <a:gd name="T68" fmla="*/ 3 w 17"/>
                <a:gd name="T69" fmla="*/ 2 h 28"/>
                <a:gd name="T70" fmla="*/ 10 w 17"/>
                <a:gd name="T71" fmla="*/ 13 h 28"/>
                <a:gd name="T72" fmla="*/ 9 w 17"/>
                <a:gd name="T73" fmla="*/ 13 h 28"/>
                <a:gd name="T74" fmla="*/ 7 w 17"/>
                <a:gd name="T75" fmla="*/ 15 h 28"/>
                <a:gd name="T76" fmla="*/ 7 w 17"/>
                <a:gd name="T77" fmla="*/ 16 h 28"/>
                <a:gd name="T78" fmla="*/ 7 w 17"/>
                <a:gd name="T79" fmla="*/ 10 h 28"/>
                <a:gd name="T80" fmla="*/ 10 w 17"/>
                <a:gd name="T8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 h="28">
                  <a:moveTo>
                    <a:pt x="3" y="2"/>
                  </a:moveTo>
                  <a:cubicBezTo>
                    <a:pt x="3" y="2"/>
                    <a:pt x="2" y="2"/>
                    <a:pt x="2" y="5"/>
                  </a:cubicBezTo>
                  <a:cubicBezTo>
                    <a:pt x="2" y="5"/>
                    <a:pt x="3" y="7"/>
                    <a:pt x="2" y="8"/>
                  </a:cubicBezTo>
                  <a:cubicBezTo>
                    <a:pt x="2" y="8"/>
                    <a:pt x="0" y="9"/>
                    <a:pt x="1" y="11"/>
                  </a:cubicBezTo>
                  <a:cubicBezTo>
                    <a:pt x="1" y="11"/>
                    <a:pt x="4" y="12"/>
                    <a:pt x="4" y="15"/>
                  </a:cubicBezTo>
                  <a:cubicBezTo>
                    <a:pt x="4" y="15"/>
                    <a:pt x="4" y="17"/>
                    <a:pt x="5" y="19"/>
                  </a:cubicBezTo>
                  <a:cubicBezTo>
                    <a:pt x="5" y="19"/>
                    <a:pt x="6" y="20"/>
                    <a:pt x="3" y="21"/>
                  </a:cubicBezTo>
                  <a:cubicBezTo>
                    <a:pt x="3" y="21"/>
                    <a:pt x="0" y="21"/>
                    <a:pt x="1" y="25"/>
                  </a:cubicBezTo>
                  <a:cubicBezTo>
                    <a:pt x="1" y="25"/>
                    <a:pt x="1" y="27"/>
                    <a:pt x="3" y="26"/>
                  </a:cubicBezTo>
                  <a:cubicBezTo>
                    <a:pt x="3" y="26"/>
                    <a:pt x="4" y="25"/>
                    <a:pt x="4" y="24"/>
                  </a:cubicBezTo>
                  <a:cubicBezTo>
                    <a:pt x="4" y="24"/>
                    <a:pt x="6" y="23"/>
                    <a:pt x="6" y="24"/>
                  </a:cubicBezTo>
                  <a:cubicBezTo>
                    <a:pt x="6" y="24"/>
                    <a:pt x="7" y="28"/>
                    <a:pt x="9" y="28"/>
                  </a:cubicBezTo>
                  <a:cubicBezTo>
                    <a:pt x="9" y="28"/>
                    <a:pt x="9" y="28"/>
                    <a:pt x="9" y="27"/>
                  </a:cubicBezTo>
                  <a:cubicBezTo>
                    <a:pt x="9" y="22"/>
                    <a:pt x="9" y="22"/>
                    <a:pt x="9" y="22"/>
                  </a:cubicBezTo>
                  <a:cubicBezTo>
                    <a:pt x="9" y="22"/>
                    <a:pt x="10" y="19"/>
                    <a:pt x="10" y="19"/>
                  </a:cubicBezTo>
                  <a:cubicBezTo>
                    <a:pt x="10" y="19"/>
                    <a:pt x="11" y="17"/>
                    <a:pt x="11" y="18"/>
                  </a:cubicBezTo>
                  <a:cubicBezTo>
                    <a:pt x="13" y="22"/>
                    <a:pt x="13" y="22"/>
                    <a:pt x="13" y="22"/>
                  </a:cubicBezTo>
                  <a:cubicBezTo>
                    <a:pt x="13" y="22"/>
                    <a:pt x="13" y="23"/>
                    <a:pt x="12" y="23"/>
                  </a:cubicBezTo>
                  <a:cubicBezTo>
                    <a:pt x="11" y="21"/>
                    <a:pt x="11" y="21"/>
                    <a:pt x="11" y="21"/>
                  </a:cubicBezTo>
                  <a:cubicBezTo>
                    <a:pt x="11" y="21"/>
                    <a:pt x="10" y="21"/>
                    <a:pt x="11" y="23"/>
                  </a:cubicBezTo>
                  <a:cubicBezTo>
                    <a:pt x="11" y="23"/>
                    <a:pt x="12" y="24"/>
                    <a:pt x="12" y="24"/>
                  </a:cubicBezTo>
                  <a:cubicBezTo>
                    <a:pt x="12" y="24"/>
                    <a:pt x="13" y="25"/>
                    <a:pt x="13" y="26"/>
                  </a:cubicBezTo>
                  <a:cubicBezTo>
                    <a:pt x="13" y="26"/>
                    <a:pt x="14" y="28"/>
                    <a:pt x="16" y="27"/>
                  </a:cubicBezTo>
                  <a:cubicBezTo>
                    <a:pt x="16" y="27"/>
                    <a:pt x="17" y="26"/>
                    <a:pt x="16" y="24"/>
                  </a:cubicBezTo>
                  <a:cubicBezTo>
                    <a:pt x="16" y="24"/>
                    <a:pt x="15" y="20"/>
                    <a:pt x="14" y="20"/>
                  </a:cubicBezTo>
                  <a:cubicBezTo>
                    <a:pt x="14" y="20"/>
                    <a:pt x="13" y="18"/>
                    <a:pt x="13" y="17"/>
                  </a:cubicBezTo>
                  <a:cubicBezTo>
                    <a:pt x="13" y="17"/>
                    <a:pt x="13" y="14"/>
                    <a:pt x="12" y="14"/>
                  </a:cubicBezTo>
                  <a:cubicBezTo>
                    <a:pt x="12" y="14"/>
                    <a:pt x="12" y="13"/>
                    <a:pt x="12" y="11"/>
                  </a:cubicBezTo>
                  <a:cubicBezTo>
                    <a:pt x="12" y="11"/>
                    <a:pt x="11" y="6"/>
                    <a:pt x="7" y="7"/>
                  </a:cubicBezTo>
                  <a:cubicBezTo>
                    <a:pt x="7" y="7"/>
                    <a:pt x="5" y="8"/>
                    <a:pt x="5" y="11"/>
                  </a:cubicBezTo>
                  <a:cubicBezTo>
                    <a:pt x="3" y="10"/>
                    <a:pt x="3" y="10"/>
                    <a:pt x="3" y="10"/>
                  </a:cubicBezTo>
                  <a:cubicBezTo>
                    <a:pt x="3" y="10"/>
                    <a:pt x="2" y="9"/>
                    <a:pt x="3" y="8"/>
                  </a:cubicBezTo>
                  <a:cubicBezTo>
                    <a:pt x="3" y="8"/>
                    <a:pt x="10" y="5"/>
                    <a:pt x="8" y="1"/>
                  </a:cubicBezTo>
                  <a:cubicBezTo>
                    <a:pt x="8" y="1"/>
                    <a:pt x="7" y="0"/>
                    <a:pt x="6" y="1"/>
                  </a:cubicBezTo>
                  <a:cubicBezTo>
                    <a:pt x="6" y="1"/>
                    <a:pt x="4" y="2"/>
                    <a:pt x="3" y="2"/>
                  </a:cubicBezTo>
                  <a:close/>
                  <a:moveTo>
                    <a:pt x="10" y="13"/>
                  </a:moveTo>
                  <a:cubicBezTo>
                    <a:pt x="10" y="14"/>
                    <a:pt x="9" y="13"/>
                    <a:pt x="9" y="13"/>
                  </a:cubicBezTo>
                  <a:cubicBezTo>
                    <a:pt x="6" y="12"/>
                    <a:pt x="7" y="15"/>
                    <a:pt x="7" y="15"/>
                  </a:cubicBezTo>
                  <a:cubicBezTo>
                    <a:pt x="8" y="16"/>
                    <a:pt x="7" y="16"/>
                    <a:pt x="7" y="16"/>
                  </a:cubicBezTo>
                  <a:cubicBezTo>
                    <a:pt x="5" y="11"/>
                    <a:pt x="7" y="10"/>
                    <a:pt x="7" y="10"/>
                  </a:cubicBezTo>
                  <a:cubicBezTo>
                    <a:pt x="8" y="10"/>
                    <a:pt x="10" y="13"/>
                    <a:pt x="10" y="13"/>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4" name="íṥļîḍè">
              <a:extLst>
                <a:ext uri="{FF2B5EF4-FFF2-40B4-BE49-F238E27FC236}">
                  <a16:creationId xmlns:a16="http://schemas.microsoft.com/office/drawing/2014/main" id="{753D0C47-C657-477F-8A88-ECACCAFF5554}"/>
                </a:ext>
              </a:extLst>
            </p:cNvPr>
            <p:cNvSpPr/>
            <p:nvPr/>
          </p:nvSpPr>
          <p:spPr bwMode="auto">
            <a:xfrm>
              <a:off x="3581401" y="2982913"/>
              <a:ext cx="42863" cy="42863"/>
            </a:xfrm>
            <a:custGeom>
              <a:avLst/>
              <a:gdLst>
                <a:gd name="T0" fmla="*/ 1 w 13"/>
                <a:gd name="T1" fmla="*/ 6 h 13"/>
                <a:gd name="T2" fmla="*/ 3 w 13"/>
                <a:gd name="T3" fmla="*/ 3 h 13"/>
                <a:gd name="T4" fmla="*/ 8 w 13"/>
                <a:gd name="T5" fmla="*/ 3 h 13"/>
                <a:gd name="T6" fmla="*/ 8 w 13"/>
                <a:gd name="T7" fmla="*/ 5 h 13"/>
                <a:gd name="T8" fmla="*/ 9 w 13"/>
                <a:gd name="T9" fmla="*/ 6 h 13"/>
                <a:gd name="T10" fmla="*/ 12 w 13"/>
                <a:gd name="T11" fmla="*/ 4 h 13"/>
                <a:gd name="T12" fmla="*/ 12 w 13"/>
                <a:gd name="T13" fmla="*/ 5 h 13"/>
                <a:gd name="T14" fmla="*/ 8 w 13"/>
                <a:gd name="T15" fmla="*/ 8 h 13"/>
                <a:gd name="T16" fmla="*/ 5 w 13"/>
                <a:gd name="T17" fmla="*/ 10 h 13"/>
                <a:gd name="T18" fmla="*/ 1 w 13"/>
                <a:gd name="T19" fmla="*/ 13 h 13"/>
                <a:gd name="T20" fmla="*/ 1 w 13"/>
                <a:gd name="T21" fmla="*/ 11 h 13"/>
                <a:gd name="T22" fmla="*/ 4 w 13"/>
                <a:gd name="T23" fmla="*/ 8 h 13"/>
                <a:gd name="T24" fmla="*/ 2 w 13"/>
                <a:gd name="T25" fmla="*/ 7 h 13"/>
                <a:gd name="T26" fmla="*/ 1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1" y="6"/>
                  </a:moveTo>
                  <a:cubicBezTo>
                    <a:pt x="1" y="6"/>
                    <a:pt x="1" y="4"/>
                    <a:pt x="3" y="3"/>
                  </a:cubicBezTo>
                  <a:cubicBezTo>
                    <a:pt x="3" y="3"/>
                    <a:pt x="6" y="0"/>
                    <a:pt x="8" y="3"/>
                  </a:cubicBezTo>
                  <a:cubicBezTo>
                    <a:pt x="8" y="3"/>
                    <a:pt x="9" y="4"/>
                    <a:pt x="8" y="5"/>
                  </a:cubicBezTo>
                  <a:cubicBezTo>
                    <a:pt x="8" y="5"/>
                    <a:pt x="7" y="6"/>
                    <a:pt x="9" y="6"/>
                  </a:cubicBezTo>
                  <a:cubicBezTo>
                    <a:pt x="9" y="6"/>
                    <a:pt x="11" y="5"/>
                    <a:pt x="12" y="4"/>
                  </a:cubicBezTo>
                  <a:cubicBezTo>
                    <a:pt x="12" y="4"/>
                    <a:pt x="13" y="3"/>
                    <a:pt x="12" y="5"/>
                  </a:cubicBezTo>
                  <a:cubicBezTo>
                    <a:pt x="12" y="5"/>
                    <a:pt x="11" y="7"/>
                    <a:pt x="8" y="8"/>
                  </a:cubicBezTo>
                  <a:cubicBezTo>
                    <a:pt x="8" y="8"/>
                    <a:pt x="6" y="7"/>
                    <a:pt x="5" y="10"/>
                  </a:cubicBezTo>
                  <a:cubicBezTo>
                    <a:pt x="5" y="10"/>
                    <a:pt x="3" y="13"/>
                    <a:pt x="1" y="13"/>
                  </a:cubicBezTo>
                  <a:cubicBezTo>
                    <a:pt x="1" y="13"/>
                    <a:pt x="0" y="12"/>
                    <a:pt x="1" y="11"/>
                  </a:cubicBezTo>
                  <a:cubicBezTo>
                    <a:pt x="1" y="11"/>
                    <a:pt x="4" y="10"/>
                    <a:pt x="4" y="8"/>
                  </a:cubicBezTo>
                  <a:cubicBezTo>
                    <a:pt x="4" y="8"/>
                    <a:pt x="3" y="7"/>
                    <a:pt x="2" y="7"/>
                  </a:cubicBezTo>
                  <a:lnTo>
                    <a:pt x="1" y="6"/>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5" name="ïŝḷîde">
              <a:extLst>
                <a:ext uri="{FF2B5EF4-FFF2-40B4-BE49-F238E27FC236}">
                  <a16:creationId xmlns:a16="http://schemas.microsoft.com/office/drawing/2014/main" id="{183B60EE-FF48-4DBE-89E6-CF094E8C79C2}"/>
                </a:ext>
              </a:extLst>
            </p:cNvPr>
            <p:cNvSpPr/>
            <p:nvPr/>
          </p:nvSpPr>
          <p:spPr bwMode="auto">
            <a:xfrm>
              <a:off x="3595688" y="3008313"/>
              <a:ext cx="65088" cy="63500"/>
            </a:xfrm>
            <a:custGeom>
              <a:avLst/>
              <a:gdLst>
                <a:gd name="T0" fmla="*/ 0 w 20"/>
                <a:gd name="T1" fmla="*/ 7 h 19"/>
                <a:gd name="T2" fmla="*/ 4 w 20"/>
                <a:gd name="T3" fmla="*/ 3 h 19"/>
                <a:gd name="T4" fmla="*/ 7 w 20"/>
                <a:gd name="T5" fmla="*/ 2 h 19"/>
                <a:gd name="T6" fmla="*/ 7 w 20"/>
                <a:gd name="T7" fmla="*/ 4 h 19"/>
                <a:gd name="T8" fmla="*/ 9 w 20"/>
                <a:gd name="T9" fmla="*/ 11 h 19"/>
                <a:gd name="T10" fmla="*/ 15 w 20"/>
                <a:gd name="T11" fmla="*/ 10 h 19"/>
                <a:gd name="T12" fmla="*/ 14 w 20"/>
                <a:gd name="T13" fmla="*/ 7 h 19"/>
                <a:gd name="T14" fmla="*/ 17 w 20"/>
                <a:gd name="T15" fmla="*/ 10 h 19"/>
                <a:gd name="T16" fmla="*/ 17 w 20"/>
                <a:gd name="T17" fmla="*/ 15 h 19"/>
                <a:gd name="T18" fmla="*/ 15 w 20"/>
                <a:gd name="T19" fmla="*/ 16 h 19"/>
                <a:gd name="T20" fmla="*/ 7 w 20"/>
                <a:gd name="T21" fmla="*/ 12 h 19"/>
                <a:gd name="T22" fmla="*/ 5 w 20"/>
                <a:gd name="T23" fmla="*/ 9 h 19"/>
                <a:gd name="T24" fmla="*/ 3 w 20"/>
                <a:gd name="T25" fmla="*/ 8 h 19"/>
                <a:gd name="T26" fmla="*/ 2 w 20"/>
                <a:gd name="T27" fmla="*/ 10 h 19"/>
                <a:gd name="T28" fmla="*/ 1 w 20"/>
                <a:gd name="T29" fmla="*/ 19 h 19"/>
                <a:gd name="T30" fmla="*/ 0 w 20"/>
                <a:gd name="T31" fmla="*/ 18 h 19"/>
                <a:gd name="T32" fmla="*/ 0 w 20"/>
                <a:gd name="T33" fmla="*/ 15 h 19"/>
                <a:gd name="T34" fmla="*/ 0 w 20"/>
                <a:gd name="T35" fmla="*/ 13 h 19"/>
                <a:gd name="T36" fmla="*/ 0 w 20"/>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19">
                  <a:moveTo>
                    <a:pt x="0" y="7"/>
                  </a:moveTo>
                  <a:cubicBezTo>
                    <a:pt x="0" y="7"/>
                    <a:pt x="4" y="5"/>
                    <a:pt x="4" y="3"/>
                  </a:cubicBezTo>
                  <a:cubicBezTo>
                    <a:pt x="4" y="3"/>
                    <a:pt x="5" y="0"/>
                    <a:pt x="7" y="2"/>
                  </a:cubicBezTo>
                  <a:cubicBezTo>
                    <a:pt x="7" y="2"/>
                    <a:pt x="8" y="2"/>
                    <a:pt x="7" y="4"/>
                  </a:cubicBezTo>
                  <a:cubicBezTo>
                    <a:pt x="7" y="4"/>
                    <a:pt x="6" y="9"/>
                    <a:pt x="9" y="11"/>
                  </a:cubicBezTo>
                  <a:cubicBezTo>
                    <a:pt x="9" y="11"/>
                    <a:pt x="15" y="14"/>
                    <a:pt x="15" y="10"/>
                  </a:cubicBezTo>
                  <a:cubicBezTo>
                    <a:pt x="14" y="7"/>
                    <a:pt x="14" y="7"/>
                    <a:pt x="14" y="7"/>
                  </a:cubicBezTo>
                  <a:cubicBezTo>
                    <a:pt x="14" y="7"/>
                    <a:pt x="14" y="7"/>
                    <a:pt x="17" y="10"/>
                  </a:cubicBezTo>
                  <a:cubicBezTo>
                    <a:pt x="17" y="10"/>
                    <a:pt x="20" y="13"/>
                    <a:pt x="17" y="15"/>
                  </a:cubicBezTo>
                  <a:cubicBezTo>
                    <a:pt x="17" y="15"/>
                    <a:pt x="16" y="15"/>
                    <a:pt x="15" y="16"/>
                  </a:cubicBezTo>
                  <a:cubicBezTo>
                    <a:pt x="15" y="16"/>
                    <a:pt x="9" y="17"/>
                    <a:pt x="7" y="12"/>
                  </a:cubicBezTo>
                  <a:cubicBezTo>
                    <a:pt x="5" y="9"/>
                    <a:pt x="5" y="9"/>
                    <a:pt x="5" y="9"/>
                  </a:cubicBezTo>
                  <a:cubicBezTo>
                    <a:pt x="5" y="9"/>
                    <a:pt x="5" y="7"/>
                    <a:pt x="3" y="8"/>
                  </a:cubicBezTo>
                  <a:cubicBezTo>
                    <a:pt x="3" y="8"/>
                    <a:pt x="2" y="8"/>
                    <a:pt x="2" y="10"/>
                  </a:cubicBezTo>
                  <a:cubicBezTo>
                    <a:pt x="2" y="10"/>
                    <a:pt x="4" y="17"/>
                    <a:pt x="1" y="19"/>
                  </a:cubicBezTo>
                  <a:cubicBezTo>
                    <a:pt x="1" y="19"/>
                    <a:pt x="0" y="19"/>
                    <a:pt x="0" y="18"/>
                  </a:cubicBezTo>
                  <a:cubicBezTo>
                    <a:pt x="0" y="18"/>
                    <a:pt x="0" y="17"/>
                    <a:pt x="0" y="15"/>
                  </a:cubicBezTo>
                  <a:cubicBezTo>
                    <a:pt x="0" y="15"/>
                    <a:pt x="0" y="15"/>
                    <a:pt x="0" y="13"/>
                  </a:cubicBezTo>
                  <a:cubicBezTo>
                    <a:pt x="0" y="13"/>
                    <a:pt x="1" y="8"/>
                    <a:pt x="0" y="7"/>
                  </a:cubicBez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sp>
          <p:nvSpPr>
            <p:cNvPr id="196" name="î$ľíḍê">
              <a:extLst>
                <a:ext uri="{FF2B5EF4-FFF2-40B4-BE49-F238E27FC236}">
                  <a16:creationId xmlns:a16="http://schemas.microsoft.com/office/drawing/2014/main" id="{599EB02B-4216-4041-8D74-CE0676EB843B}"/>
                </a:ext>
              </a:extLst>
            </p:cNvPr>
            <p:cNvSpPr/>
            <p:nvPr/>
          </p:nvSpPr>
          <p:spPr bwMode="auto">
            <a:xfrm>
              <a:off x="3690938" y="3187700"/>
              <a:ext cx="315913" cy="468313"/>
            </a:xfrm>
            <a:custGeom>
              <a:avLst/>
              <a:gdLst>
                <a:gd name="T0" fmla="*/ 96 w 96"/>
                <a:gd name="T1" fmla="*/ 0 h 141"/>
                <a:gd name="T2" fmla="*/ 0 w 96"/>
                <a:gd name="T3" fmla="*/ 45 h 141"/>
                <a:gd name="T4" fmla="*/ 26 w 96"/>
                <a:gd name="T5" fmla="*/ 74 h 141"/>
                <a:gd name="T6" fmla="*/ 5 w 96"/>
                <a:gd name="T7" fmla="*/ 141 h 141"/>
                <a:gd name="T8" fmla="*/ 96 w 96"/>
                <a:gd name="T9" fmla="*/ 0 h 141"/>
              </a:gdLst>
              <a:ahLst/>
              <a:cxnLst>
                <a:cxn ang="0">
                  <a:pos x="T0" y="T1"/>
                </a:cxn>
                <a:cxn ang="0">
                  <a:pos x="T2" y="T3"/>
                </a:cxn>
                <a:cxn ang="0">
                  <a:pos x="T4" y="T5"/>
                </a:cxn>
                <a:cxn ang="0">
                  <a:pos x="T6" y="T7"/>
                </a:cxn>
                <a:cxn ang="0">
                  <a:pos x="T8" y="T9"/>
                </a:cxn>
              </a:cxnLst>
              <a:rect l="0" t="0" r="r" b="b"/>
              <a:pathLst>
                <a:path w="96" h="141">
                  <a:moveTo>
                    <a:pt x="96" y="0"/>
                  </a:moveTo>
                  <a:cubicBezTo>
                    <a:pt x="0" y="45"/>
                    <a:pt x="0" y="45"/>
                    <a:pt x="0" y="45"/>
                  </a:cubicBezTo>
                  <a:cubicBezTo>
                    <a:pt x="0" y="45"/>
                    <a:pt x="33" y="47"/>
                    <a:pt x="26" y="74"/>
                  </a:cubicBezTo>
                  <a:cubicBezTo>
                    <a:pt x="5" y="141"/>
                    <a:pt x="5" y="141"/>
                    <a:pt x="5" y="141"/>
                  </a:cubicBezTo>
                  <a:lnTo>
                    <a:pt x="96" y="0"/>
                  </a:lnTo>
                  <a:close/>
                </a:path>
              </a:pathLst>
            </a:custGeom>
            <a:solidFill>
              <a:srgbClr val="00409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atin typeface="微软雅黑 Light" panose="020B0502040204020203" pitchFamily="34" charset="-122"/>
              </a:endParaRPr>
            </a:p>
          </p:txBody>
        </p:sp>
      </p:grpSp>
      <p:grpSp>
        <p:nvGrpSpPr>
          <p:cNvPr id="19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7913BCC-B1FE-481F-B913-B0A3F9B16344}"/>
              </a:ext>
            </a:extLst>
          </p:cNvPr>
          <p:cNvGrpSpPr>
            <a:grpSpLocks noChangeAspect="1"/>
          </p:cNvGrpSpPr>
          <p:nvPr userDrawn="1">
            <p:custDataLst>
              <p:tags r:id="rId1"/>
            </p:custDataLst>
          </p:nvPr>
        </p:nvGrpSpPr>
        <p:grpSpPr>
          <a:xfrm>
            <a:off x="9687385" y="112202"/>
            <a:ext cx="1820990" cy="338052"/>
            <a:chOff x="3497261" y="2746242"/>
            <a:chExt cx="7298696" cy="1354943"/>
          </a:xfrm>
          <a:solidFill>
            <a:schemeClr val="accent1"/>
          </a:solidFill>
        </p:grpSpPr>
        <p:grpSp>
          <p:nvGrpSpPr>
            <p:cNvPr id="198" name="ïşļíḓê">
              <a:extLst>
                <a:ext uri="{FF2B5EF4-FFF2-40B4-BE49-F238E27FC236}">
                  <a16:creationId xmlns:a16="http://schemas.microsoft.com/office/drawing/2014/main" id="{0A41ABDB-F896-4E37-AE4A-35D9B8977011}"/>
                </a:ext>
              </a:extLst>
            </p:cNvPr>
            <p:cNvGrpSpPr/>
            <p:nvPr/>
          </p:nvGrpSpPr>
          <p:grpSpPr>
            <a:xfrm>
              <a:off x="3497261" y="2746242"/>
              <a:ext cx="7298696" cy="1095599"/>
              <a:chOff x="4535488" y="3019425"/>
              <a:chExt cx="4378326" cy="657226"/>
            </a:xfrm>
            <a:grpFill/>
          </p:grpSpPr>
          <p:sp>
            <p:nvSpPr>
              <p:cNvPr id="217" name="îṥļiďe">
                <a:extLst>
                  <a:ext uri="{FF2B5EF4-FFF2-40B4-BE49-F238E27FC236}">
                    <a16:creationId xmlns:a16="http://schemas.microsoft.com/office/drawing/2014/main" id="{193A3CB2-3CF3-4C16-ADD6-4D3E58AA0D6A}"/>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8" name="íŝļíḍê">
                <a:extLst>
                  <a:ext uri="{FF2B5EF4-FFF2-40B4-BE49-F238E27FC236}">
                    <a16:creationId xmlns:a16="http://schemas.microsoft.com/office/drawing/2014/main" id="{CF5B2760-315B-45EC-A837-CF291584D979}"/>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9" name="íşḷiḋe">
                <a:extLst>
                  <a:ext uri="{FF2B5EF4-FFF2-40B4-BE49-F238E27FC236}">
                    <a16:creationId xmlns:a16="http://schemas.microsoft.com/office/drawing/2014/main" id="{6E186ED4-735F-4D1C-B1AD-742EBCD818A2}"/>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0" name="iṩ1îdê">
                <a:extLst>
                  <a:ext uri="{FF2B5EF4-FFF2-40B4-BE49-F238E27FC236}">
                    <a16:creationId xmlns:a16="http://schemas.microsoft.com/office/drawing/2014/main" id="{15B8A5E9-C1FA-4A65-A23B-5BE8B16C36E2}"/>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1" name="isļïḍe">
                <a:extLst>
                  <a:ext uri="{FF2B5EF4-FFF2-40B4-BE49-F238E27FC236}">
                    <a16:creationId xmlns:a16="http://schemas.microsoft.com/office/drawing/2014/main" id="{A5E9D24B-1E78-4957-BCCF-DCD5A30EB19E}"/>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2" name="íṣḷíḋê">
                <a:extLst>
                  <a:ext uri="{FF2B5EF4-FFF2-40B4-BE49-F238E27FC236}">
                    <a16:creationId xmlns:a16="http://schemas.microsoft.com/office/drawing/2014/main" id="{3C7A38D4-313D-4A58-A011-9D8277D71C9C}"/>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3" name="iṧľïdé">
                <a:extLst>
                  <a:ext uri="{FF2B5EF4-FFF2-40B4-BE49-F238E27FC236}">
                    <a16:creationId xmlns:a16="http://schemas.microsoft.com/office/drawing/2014/main" id="{50C35480-2BC5-439F-825A-56449355007C}"/>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4" name="ïṡḷïḓé">
                <a:extLst>
                  <a:ext uri="{FF2B5EF4-FFF2-40B4-BE49-F238E27FC236}">
                    <a16:creationId xmlns:a16="http://schemas.microsoft.com/office/drawing/2014/main" id="{8A2B92DD-37B3-442E-A76A-8A7830C882B7}"/>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5" name="îṥ1ïḋè">
                <a:extLst>
                  <a:ext uri="{FF2B5EF4-FFF2-40B4-BE49-F238E27FC236}">
                    <a16:creationId xmlns:a16="http://schemas.microsoft.com/office/drawing/2014/main" id="{9C8B8EBA-CF4D-458E-BF8F-5B95CB78ACE5}"/>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6" name="ïsľîdé">
                <a:extLst>
                  <a:ext uri="{FF2B5EF4-FFF2-40B4-BE49-F238E27FC236}">
                    <a16:creationId xmlns:a16="http://schemas.microsoft.com/office/drawing/2014/main" id="{CD1C84E7-47C3-44B2-B5EB-57C7186EA82E}"/>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7" name="íṩlíďê">
                <a:extLst>
                  <a:ext uri="{FF2B5EF4-FFF2-40B4-BE49-F238E27FC236}">
                    <a16:creationId xmlns:a16="http://schemas.microsoft.com/office/drawing/2014/main" id="{67385552-CD82-4D81-B95F-815B835546D0}"/>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8" name="işḷïďè">
                <a:extLst>
                  <a:ext uri="{FF2B5EF4-FFF2-40B4-BE49-F238E27FC236}">
                    <a16:creationId xmlns:a16="http://schemas.microsoft.com/office/drawing/2014/main" id="{140C826C-71BF-4611-9C35-8612BE38E151}"/>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29" name="îṡlíḑê">
                <a:extLst>
                  <a:ext uri="{FF2B5EF4-FFF2-40B4-BE49-F238E27FC236}">
                    <a16:creationId xmlns:a16="http://schemas.microsoft.com/office/drawing/2014/main" id="{F10E7D4A-4338-4DB6-9E35-AD9F328A8399}"/>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0" name="iṡľïḍê">
                <a:extLst>
                  <a:ext uri="{FF2B5EF4-FFF2-40B4-BE49-F238E27FC236}">
                    <a16:creationId xmlns:a16="http://schemas.microsoft.com/office/drawing/2014/main" id="{B5015770-B335-4F12-B967-9A7DB8A5A64C}"/>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1" name="iṥľíḑe">
                <a:extLst>
                  <a:ext uri="{FF2B5EF4-FFF2-40B4-BE49-F238E27FC236}">
                    <a16:creationId xmlns:a16="http://schemas.microsoft.com/office/drawing/2014/main" id="{BE83116A-8ED3-42C6-ACB0-954635F4A3A5}"/>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2" name="íṥḷîḍé">
                <a:extLst>
                  <a:ext uri="{FF2B5EF4-FFF2-40B4-BE49-F238E27FC236}">
                    <a16:creationId xmlns:a16="http://schemas.microsoft.com/office/drawing/2014/main" id="{D986422A-DA18-4318-BC92-F496E165CFD8}"/>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3" name="íṩľiḓé">
                <a:extLst>
                  <a:ext uri="{FF2B5EF4-FFF2-40B4-BE49-F238E27FC236}">
                    <a16:creationId xmlns:a16="http://schemas.microsoft.com/office/drawing/2014/main" id="{8FA8C87C-993F-4F7F-9106-CACBEDF86A31}"/>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4" name="ïŝļîdê">
                <a:extLst>
                  <a:ext uri="{FF2B5EF4-FFF2-40B4-BE49-F238E27FC236}">
                    <a16:creationId xmlns:a16="http://schemas.microsoft.com/office/drawing/2014/main" id="{DFF9428A-1C50-4571-8466-946FB369DB5E}"/>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5" name="iṡľîḑé">
                <a:extLst>
                  <a:ext uri="{FF2B5EF4-FFF2-40B4-BE49-F238E27FC236}">
                    <a16:creationId xmlns:a16="http://schemas.microsoft.com/office/drawing/2014/main" id="{F1F4706B-073C-4CA7-AC23-1ECA496AA87D}"/>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6" name="iṩ1íḋè">
                <a:extLst>
                  <a:ext uri="{FF2B5EF4-FFF2-40B4-BE49-F238E27FC236}">
                    <a16:creationId xmlns:a16="http://schemas.microsoft.com/office/drawing/2014/main" id="{BED35661-884D-4693-9842-41C6167A0A3B}"/>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37" name="íṣľíḍè">
                <a:extLst>
                  <a:ext uri="{FF2B5EF4-FFF2-40B4-BE49-F238E27FC236}">
                    <a16:creationId xmlns:a16="http://schemas.microsoft.com/office/drawing/2014/main" id="{926F5F48-BA54-4DBA-807E-9426C4F0C1EF}"/>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nvGrpSpPr>
            <p:cNvPr id="199" name="íṥľíḓé">
              <a:extLst>
                <a:ext uri="{FF2B5EF4-FFF2-40B4-BE49-F238E27FC236}">
                  <a16:creationId xmlns:a16="http://schemas.microsoft.com/office/drawing/2014/main" id="{D87840FA-09AD-47EA-B02E-ACC9A50F5ABD}"/>
                </a:ext>
              </a:extLst>
            </p:cNvPr>
            <p:cNvGrpSpPr/>
            <p:nvPr/>
          </p:nvGrpSpPr>
          <p:grpSpPr>
            <a:xfrm>
              <a:off x="3645458" y="3873595"/>
              <a:ext cx="7018182" cy="227590"/>
              <a:chOff x="4624388" y="3695700"/>
              <a:chExt cx="4210051" cy="136526"/>
            </a:xfrm>
            <a:grpFill/>
          </p:grpSpPr>
          <p:sp>
            <p:nvSpPr>
              <p:cNvPr id="200" name="îš1îde">
                <a:extLst>
                  <a:ext uri="{FF2B5EF4-FFF2-40B4-BE49-F238E27FC236}">
                    <a16:creationId xmlns:a16="http://schemas.microsoft.com/office/drawing/2014/main" id="{93B4CCFF-C635-4641-983B-0B2D4566D4D9}"/>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1" name="íSļïďé">
                <a:extLst>
                  <a:ext uri="{FF2B5EF4-FFF2-40B4-BE49-F238E27FC236}">
                    <a16:creationId xmlns:a16="http://schemas.microsoft.com/office/drawing/2014/main" id="{DA863DE3-6D56-4A05-97F1-01B5CEAA492A}"/>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2" name="íṥľîḍe">
                <a:extLst>
                  <a:ext uri="{FF2B5EF4-FFF2-40B4-BE49-F238E27FC236}">
                    <a16:creationId xmlns:a16="http://schemas.microsoft.com/office/drawing/2014/main" id="{E761C7B5-8D98-48C0-A12E-85950795ABB2}"/>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3" name="îṧ1iḍê">
                <a:extLst>
                  <a:ext uri="{FF2B5EF4-FFF2-40B4-BE49-F238E27FC236}">
                    <a16:creationId xmlns:a16="http://schemas.microsoft.com/office/drawing/2014/main" id="{0FDA0912-E751-42B5-9671-9564FD2BDA5A}"/>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4" name="îšlïḓe">
                <a:extLst>
                  <a:ext uri="{FF2B5EF4-FFF2-40B4-BE49-F238E27FC236}">
                    <a16:creationId xmlns:a16="http://schemas.microsoft.com/office/drawing/2014/main" id="{B8487026-237D-40DE-83B0-F423E50FF762}"/>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5" name="iṩľiďe">
                <a:extLst>
                  <a:ext uri="{FF2B5EF4-FFF2-40B4-BE49-F238E27FC236}">
                    <a16:creationId xmlns:a16="http://schemas.microsoft.com/office/drawing/2014/main" id="{2E58BD3A-8580-4BC0-AECF-3817AF59C45E}"/>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6" name="ïṩlíḋè">
                <a:extLst>
                  <a:ext uri="{FF2B5EF4-FFF2-40B4-BE49-F238E27FC236}">
                    <a16:creationId xmlns:a16="http://schemas.microsoft.com/office/drawing/2014/main" id="{EA1DFD8F-22DD-4A04-A3EA-0FC743F332AE}"/>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7" name="iṩľíḋé">
                <a:extLst>
                  <a:ext uri="{FF2B5EF4-FFF2-40B4-BE49-F238E27FC236}">
                    <a16:creationId xmlns:a16="http://schemas.microsoft.com/office/drawing/2014/main" id="{60A6E24E-D3EB-418D-ADE0-753A68BB883A}"/>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8" name="iṧlíḓé">
                <a:extLst>
                  <a:ext uri="{FF2B5EF4-FFF2-40B4-BE49-F238E27FC236}">
                    <a16:creationId xmlns:a16="http://schemas.microsoft.com/office/drawing/2014/main" id="{B946B683-88A7-474A-8FF7-F748B1257C71}"/>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09" name="íṥľide">
                <a:extLst>
                  <a:ext uri="{FF2B5EF4-FFF2-40B4-BE49-F238E27FC236}">
                    <a16:creationId xmlns:a16="http://schemas.microsoft.com/office/drawing/2014/main" id="{2425F509-B7CD-431D-9FF9-B052FE689B72}"/>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0" name="ïṩlîḑè">
                <a:extLst>
                  <a:ext uri="{FF2B5EF4-FFF2-40B4-BE49-F238E27FC236}">
                    <a16:creationId xmlns:a16="http://schemas.microsoft.com/office/drawing/2014/main" id="{8F5D666F-9FBB-4FF9-A6BD-A1389E334570}"/>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1" name="í$ḷiḓê">
                <a:extLst>
                  <a:ext uri="{FF2B5EF4-FFF2-40B4-BE49-F238E27FC236}">
                    <a16:creationId xmlns:a16="http://schemas.microsoft.com/office/drawing/2014/main" id="{104804C5-B235-4771-AEDD-0A07DD36EA31}"/>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2" name="ïṡļîdê">
                <a:extLst>
                  <a:ext uri="{FF2B5EF4-FFF2-40B4-BE49-F238E27FC236}">
                    <a16:creationId xmlns:a16="http://schemas.microsoft.com/office/drawing/2014/main" id="{FAF344D5-96C6-4554-BB17-1876061C1E89}"/>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3" name="ísḷíďê">
                <a:extLst>
                  <a:ext uri="{FF2B5EF4-FFF2-40B4-BE49-F238E27FC236}">
                    <a16:creationId xmlns:a16="http://schemas.microsoft.com/office/drawing/2014/main" id="{ECA8A5B8-0691-4E5E-8BA6-75F66AF35AD1}"/>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4" name="ïşḷïḑè">
                <a:extLst>
                  <a:ext uri="{FF2B5EF4-FFF2-40B4-BE49-F238E27FC236}">
                    <a16:creationId xmlns:a16="http://schemas.microsoft.com/office/drawing/2014/main" id="{4A66F242-56FB-4E52-A207-7B3AF34145CA}"/>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5" name="ïŝľiḍê">
                <a:extLst>
                  <a:ext uri="{FF2B5EF4-FFF2-40B4-BE49-F238E27FC236}">
                    <a16:creationId xmlns:a16="http://schemas.microsoft.com/office/drawing/2014/main" id="{7DBD749D-864A-454B-A9CC-A29A56F1ED62}"/>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216" name="iṥḻïdê">
                <a:extLst>
                  <a:ext uri="{FF2B5EF4-FFF2-40B4-BE49-F238E27FC236}">
                    <a16:creationId xmlns:a16="http://schemas.microsoft.com/office/drawing/2014/main" id="{FA1771DF-2876-496D-B0A5-483A0B07DA93}"/>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sp>
        <p:nvSpPr>
          <p:cNvPr id="238" name="矩形 237">
            <a:extLst>
              <a:ext uri="{FF2B5EF4-FFF2-40B4-BE49-F238E27FC236}">
                <a16:creationId xmlns:a16="http://schemas.microsoft.com/office/drawing/2014/main" id="{B0C3C289-3675-46FA-9EE8-994C1180D91B}"/>
              </a:ext>
            </a:extLst>
          </p:cNvPr>
          <p:cNvSpPr/>
          <p:nvPr userDrawn="1"/>
        </p:nvSpPr>
        <p:spPr>
          <a:xfrm flipV="1">
            <a:off x="0" y="6806337"/>
            <a:ext cx="12192000" cy="65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239" name="文本框 238">
            <a:extLst>
              <a:ext uri="{FF2B5EF4-FFF2-40B4-BE49-F238E27FC236}">
                <a16:creationId xmlns:a16="http://schemas.microsoft.com/office/drawing/2014/main" id="{52AC2730-E121-4BFF-BA4D-6302DD3A3360}"/>
              </a:ext>
            </a:extLst>
          </p:cNvPr>
          <p:cNvSpPr txBox="1"/>
          <p:nvPr userDrawn="1"/>
        </p:nvSpPr>
        <p:spPr>
          <a:xfrm>
            <a:off x="660400" y="6577035"/>
            <a:ext cx="5486400" cy="184666"/>
          </a:xfrm>
          <a:prstGeom prst="rect">
            <a:avLst/>
          </a:prstGeom>
          <a:noFill/>
        </p:spPr>
        <p:txBody>
          <a:bodyPr wrap="square" lIns="0" tIns="0" rIns="0" bIns="0" rtlCol="0">
            <a:spAutoFit/>
          </a:bodyPr>
          <a:lstStyle/>
          <a:p>
            <a:r>
              <a:rPr lang="zh-CN" altLang="en-US" sz="1200" b="1" spc="300" dirty="0">
                <a:solidFill>
                  <a:schemeClr val="accent1"/>
                </a:solidFill>
                <a:latin typeface="微软雅黑 Light" panose="020B0502040204020203" pitchFamily="34" charset="-122"/>
              </a:rPr>
              <a:t>德才兼备 知行合一</a:t>
            </a:r>
          </a:p>
        </p:txBody>
      </p:sp>
      <p:sp>
        <p:nvSpPr>
          <p:cNvPr id="7" name="灯片编号占位符 6">
            <a:extLst>
              <a:ext uri="{FF2B5EF4-FFF2-40B4-BE49-F238E27FC236}">
                <a16:creationId xmlns:a16="http://schemas.microsoft.com/office/drawing/2014/main" id="{71A23097-D24F-4C1A-8A0B-2F4109837B7D}"/>
              </a:ext>
            </a:extLst>
          </p:cNvPr>
          <p:cNvSpPr>
            <a:spLocks noGrp="1"/>
          </p:cNvSpPr>
          <p:nvPr>
            <p:ph type="sldNum" sz="quarter" idx="13"/>
          </p:nvPr>
        </p:nvSpPr>
        <p:spPr>
          <a:xfrm>
            <a:off x="8765175" y="6583682"/>
            <a:ext cx="2743200" cy="149924"/>
          </a:xfrm>
        </p:spPr>
        <p:txBody>
          <a:bodyPr lIns="0" tIns="0" rIns="0" bIns="0"/>
          <a:lstStyle>
            <a:lvl1pPr>
              <a:defRPr sz="1400" b="1">
                <a:solidFill>
                  <a:schemeClr val="accent1"/>
                </a:solidFill>
                <a:latin typeface="+mn-lt"/>
              </a:defRPr>
            </a:lvl1pPr>
          </a:lstStyle>
          <a:p>
            <a:fld id="{E16B16C1-6D5E-46C9-B419-8AFAA0B89E27}" type="slidenum">
              <a:rPr lang="zh-CN" altLang="en-US" smtClean="0"/>
              <a:pPr/>
              <a:t>‹#›</a:t>
            </a:fld>
            <a:endParaRPr lang="zh-CN" altLang="en-US" dirty="0"/>
          </a:p>
        </p:txBody>
      </p:sp>
    </p:spTree>
    <p:extLst>
      <p:ext uri="{BB962C8B-B14F-4D97-AF65-F5344CB8AC3E}">
        <p14:creationId xmlns:p14="http://schemas.microsoft.com/office/powerpoint/2010/main" val="926062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101" name="图片 100">
            <a:extLst>
              <a:ext uri="{FF2B5EF4-FFF2-40B4-BE49-F238E27FC236}">
                <a16:creationId xmlns:a16="http://schemas.microsoft.com/office/drawing/2014/main" id="{40241BD1-A8D3-47F7-86B7-D5E355EF47D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0898" t="238" r="19837"/>
          <a:stretch/>
        </p:blipFill>
        <p:spPr>
          <a:xfrm>
            <a:off x="7004816" y="0"/>
            <a:ext cx="5187184" cy="7002684"/>
          </a:xfrm>
          <a:custGeom>
            <a:avLst/>
            <a:gdLst>
              <a:gd name="connsiteX0" fmla="*/ 0 w 5187184"/>
              <a:gd name="connsiteY0" fmla="*/ 0 h 7002684"/>
              <a:gd name="connsiteX1" fmla="*/ 3890388 w 5187184"/>
              <a:gd name="connsiteY1" fmla="*/ 0 h 7002684"/>
              <a:gd name="connsiteX2" fmla="*/ 4149780 w 5187184"/>
              <a:gd name="connsiteY2" fmla="*/ 1400714 h 7002684"/>
              <a:gd name="connsiteX3" fmla="*/ 5187184 w 5187184"/>
              <a:gd name="connsiteY3" fmla="*/ 7002684 h 7002684"/>
              <a:gd name="connsiteX4" fmla="*/ 1296796 w 5187184"/>
              <a:gd name="connsiteY4" fmla="*/ 7002684 h 7002684"/>
              <a:gd name="connsiteX5" fmla="*/ 1037445 w 5187184"/>
              <a:gd name="connsiteY5" fmla="*/ 5602192 h 700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184" h="7002684">
                <a:moveTo>
                  <a:pt x="0" y="0"/>
                </a:moveTo>
                <a:lnTo>
                  <a:pt x="3890388" y="0"/>
                </a:lnTo>
                <a:lnTo>
                  <a:pt x="4149780" y="1400714"/>
                </a:lnTo>
                <a:lnTo>
                  <a:pt x="5187184" y="7002684"/>
                </a:lnTo>
                <a:lnTo>
                  <a:pt x="1296796" y="7002684"/>
                </a:lnTo>
                <a:lnTo>
                  <a:pt x="1037445" y="5602192"/>
                </a:lnTo>
                <a:close/>
              </a:path>
            </a:pathLst>
          </a:custGeom>
        </p:spPr>
      </p:pic>
      <p:cxnSp>
        <p:nvCxnSpPr>
          <p:cNvPr id="53" name="直接连接符 52">
            <a:extLst>
              <a:ext uri="{FF2B5EF4-FFF2-40B4-BE49-F238E27FC236}">
                <a16:creationId xmlns:a16="http://schemas.microsoft.com/office/drawing/2014/main" id="{A84DE908-609D-429C-9E25-5348F9EE3ABE}"/>
              </a:ext>
            </a:extLst>
          </p:cNvPr>
          <p:cNvCxnSpPr>
            <a:cxnSpLocks/>
          </p:cNvCxnSpPr>
          <p:nvPr userDrawn="1"/>
        </p:nvCxnSpPr>
        <p:spPr>
          <a:xfrm flipV="1">
            <a:off x="751661" y="2058446"/>
            <a:ext cx="0" cy="1232128"/>
          </a:xfrm>
          <a:prstGeom prst="line">
            <a:avLst/>
          </a:prstGeom>
          <a:ln w="50800"/>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29F0012B-7E46-4A2B-90DC-81D0099485BA}"/>
              </a:ext>
            </a:extLst>
          </p:cNvPr>
          <p:cNvGrpSpPr/>
          <p:nvPr userDrawn="1"/>
        </p:nvGrpSpPr>
        <p:grpSpPr>
          <a:xfrm>
            <a:off x="7046098" y="1352452"/>
            <a:ext cx="4466907" cy="1055243"/>
            <a:chOff x="6957679" y="1357480"/>
            <a:chExt cx="4466907" cy="1055243"/>
          </a:xfrm>
        </p:grpSpPr>
        <p:sp>
          <p:nvSpPr>
            <p:cNvPr id="62" name="平行四边形 61">
              <a:extLst>
                <a:ext uri="{FF2B5EF4-FFF2-40B4-BE49-F238E27FC236}">
                  <a16:creationId xmlns:a16="http://schemas.microsoft.com/office/drawing/2014/main" id="{2E4708A6-CD59-4294-BEB9-D77B9936E86F}"/>
                </a:ext>
              </a:extLst>
            </p:cNvPr>
            <p:cNvSpPr/>
            <p:nvPr userDrawn="1"/>
          </p:nvSpPr>
          <p:spPr>
            <a:xfrm flipH="1">
              <a:off x="6957679" y="1357480"/>
              <a:ext cx="4466907" cy="1055243"/>
            </a:xfrm>
            <a:prstGeom prst="parallelogram">
              <a:avLst>
                <a:gd name="adj" fmla="val 190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grpSp>
          <p:nvGrpSpPr>
            <p:cNvPr id="54"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CDBB260-8473-41C8-B52E-2986FB5FBCE2}"/>
                </a:ext>
              </a:extLst>
            </p:cNvPr>
            <p:cNvGrpSpPr>
              <a:grpSpLocks noChangeAspect="1"/>
            </p:cNvGrpSpPr>
            <p:nvPr userDrawn="1">
              <p:custDataLst>
                <p:tags r:id="rId1"/>
              </p:custDataLst>
            </p:nvPr>
          </p:nvGrpSpPr>
          <p:grpSpPr>
            <a:xfrm>
              <a:off x="7239288" y="1526358"/>
              <a:ext cx="3949906" cy="733268"/>
              <a:chOff x="3497261" y="2746242"/>
              <a:chExt cx="7298696" cy="1354943"/>
            </a:xfrm>
            <a:solidFill>
              <a:schemeClr val="bg1"/>
            </a:solidFill>
          </p:grpSpPr>
          <p:grpSp>
            <p:nvGrpSpPr>
              <p:cNvPr id="55" name="ïşļíḓê">
                <a:extLst>
                  <a:ext uri="{FF2B5EF4-FFF2-40B4-BE49-F238E27FC236}">
                    <a16:creationId xmlns:a16="http://schemas.microsoft.com/office/drawing/2014/main" id="{ED1082B5-26CB-436D-856C-720811C98FC9}"/>
                  </a:ext>
                </a:extLst>
              </p:cNvPr>
              <p:cNvGrpSpPr/>
              <p:nvPr/>
            </p:nvGrpSpPr>
            <p:grpSpPr>
              <a:xfrm>
                <a:off x="3497261" y="2746242"/>
                <a:ext cx="7298696" cy="1095599"/>
                <a:chOff x="4535488" y="3019425"/>
                <a:chExt cx="4378326" cy="657226"/>
              </a:xfrm>
              <a:grpFill/>
            </p:grpSpPr>
            <p:sp>
              <p:nvSpPr>
                <p:cNvPr id="79" name="îṥļiďe">
                  <a:extLst>
                    <a:ext uri="{FF2B5EF4-FFF2-40B4-BE49-F238E27FC236}">
                      <a16:creationId xmlns:a16="http://schemas.microsoft.com/office/drawing/2014/main" id="{522FC84F-557E-4A3C-8DC7-425BAC83CDB5}"/>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0" name="íŝļíḍê">
                  <a:extLst>
                    <a:ext uri="{FF2B5EF4-FFF2-40B4-BE49-F238E27FC236}">
                      <a16:creationId xmlns:a16="http://schemas.microsoft.com/office/drawing/2014/main" id="{317FC23A-3AFA-4148-9951-DDDE2F114FC6}"/>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1" name="íşḷiḋe">
                  <a:extLst>
                    <a:ext uri="{FF2B5EF4-FFF2-40B4-BE49-F238E27FC236}">
                      <a16:creationId xmlns:a16="http://schemas.microsoft.com/office/drawing/2014/main" id="{E5F73C2C-4370-4F82-ADEF-A71748BE6BCE}"/>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2" name="iṩ1îdê">
                  <a:extLst>
                    <a:ext uri="{FF2B5EF4-FFF2-40B4-BE49-F238E27FC236}">
                      <a16:creationId xmlns:a16="http://schemas.microsoft.com/office/drawing/2014/main" id="{32628B04-AA95-4D0A-A268-D584F3CF1BD8}"/>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3" name="isļïḍe">
                  <a:extLst>
                    <a:ext uri="{FF2B5EF4-FFF2-40B4-BE49-F238E27FC236}">
                      <a16:creationId xmlns:a16="http://schemas.microsoft.com/office/drawing/2014/main" id="{641E348A-B726-44F4-AB49-2964C444224B}"/>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4" name="íṣḷíḋê">
                  <a:extLst>
                    <a:ext uri="{FF2B5EF4-FFF2-40B4-BE49-F238E27FC236}">
                      <a16:creationId xmlns:a16="http://schemas.microsoft.com/office/drawing/2014/main" id="{9FAEAE36-D319-447B-A4CC-C0F3A533261A}"/>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5" name="iṧľïdé">
                  <a:extLst>
                    <a:ext uri="{FF2B5EF4-FFF2-40B4-BE49-F238E27FC236}">
                      <a16:creationId xmlns:a16="http://schemas.microsoft.com/office/drawing/2014/main" id="{3E7611A2-6211-46F3-9AFE-4F26BF3BF7E5}"/>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6" name="ïṡḷïḓé">
                  <a:extLst>
                    <a:ext uri="{FF2B5EF4-FFF2-40B4-BE49-F238E27FC236}">
                      <a16:creationId xmlns:a16="http://schemas.microsoft.com/office/drawing/2014/main" id="{77B31534-C54D-47C8-AEA6-2919446964AD}"/>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7" name="îṥ1ïḋè">
                  <a:extLst>
                    <a:ext uri="{FF2B5EF4-FFF2-40B4-BE49-F238E27FC236}">
                      <a16:creationId xmlns:a16="http://schemas.microsoft.com/office/drawing/2014/main" id="{B0C14D91-1B78-4516-B8F5-F9D99C9A69C1}"/>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8" name="ïsľîdé">
                  <a:extLst>
                    <a:ext uri="{FF2B5EF4-FFF2-40B4-BE49-F238E27FC236}">
                      <a16:creationId xmlns:a16="http://schemas.microsoft.com/office/drawing/2014/main" id="{C9385950-604F-4C64-8200-A5CF4B69CE3A}"/>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89" name="íṩlíďê">
                  <a:extLst>
                    <a:ext uri="{FF2B5EF4-FFF2-40B4-BE49-F238E27FC236}">
                      <a16:creationId xmlns:a16="http://schemas.microsoft.com/office/drawing/2014/main" id="{F0944B53-6A30-4C50-9650-32EFB117B55E}"/>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0" name="işḷïďè">
                  <a:extLst>
                    <a:ext uri="{FF2B5EF4-FFF2-40B4-BE49-F238E27FC236}">
                      <a16:creationId xmlns:a16="http://schemas.microsoft.com/office/drawing/2014/main" id="{95C68343-A573-4005-8688-B201071AC7D3}"/>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1" name="îṡlíḑê">
                  <a:extLst>
                    <a:ext uri="{FF2B5EF4-FFF2-40B4-BE49-F238E27FC236}">
                      <a16:creationId xmlns:a16="http://schemas.microsoft.com/office/drawing/2014/main" id="{FED77C9B-F7C2-4749-ADD9-11265E120BC7}"/>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2" name="iṡľïḍê">
                  <a:extLst>
                    <a:ext uri="{FF2B5EF4-FFF2-40B4-BE49-F238E27FC236}">
                      <a16:creationId xmlns:a16="http://schemas.microsoft.com/office/drawing/2014/main" id="{7E6A8128-F7F8-4935-B552-F399EEFAFCCF}"/>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3" name="iṥľíḑe">
                  <a:extLst>
                    <a:ext uri="{FF2B5EF4-FFF2-40B4-BE49-F238E27FC236}">
                      <a16:creationId xmlns:a16="http://schemas.microsoft.com/office/drawing/2014/main" id="{2BA9E160-D887-42DA-8C74-BACF6B95692B}"/>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4" name="íṥḷîḍé">
                  <a:extLst>
                    <a:ext uri="{FF2B5EF4-FFF2-40B4-BE49-F238E27FC236}">
                      <a16:creationId xmlns:a16="http://schemas.microsoft.com/office/drawing/2014/main" id="{26F181A6-2982-42A2-93B9-E2B632F0E5CE}"/>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5" name="íṩľiḓé">
                  <a:extLst>
                    <a:ext uri="{FF2B5EF4-FFF2-40B4-BE49-F238E27FC236}">
                      <a16:creationId xmlns:a16="http://schemas.microsoft.com/office/drawing/2014/main" id="{FED0D933-C675-4CB6-B971-A5B5E2D4FF18}"/>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6" name="ïŝļîdê">
                  <a:extLst>
                    <a:ext uri="{FF2B5EF4-FFF2-40B4-BE49-F238E27FC236}">
                      <a16:creationId xmlns:a16="http://schemas.microsoft.com/office/drawing/2014/main" id="{668FDA64-84B9-4A6D-9A28-4A1D2C311C19}"/>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7" name="iṡľîḑé">
                  <a:extLst>
                    <a:ext uri="{FF2B5EF4-FFF2-40B4-BE49-F238E27FC236}">
                      <a16:creationId xmlns:a16="http://schemas.microsoft.com/office/drawing/2014/main" id="{4DB08EBF-296B-4EAD-93F3-73A08F3C4A6E}"/>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8" name="iṩ1íḋè">
                  <a:extLst>
                    <a:ext uri="{FF2B5EF4-FFF2-40B4-BE49-F238E27FC236}">
                      <a16:creationId xmlns:a16="http://schemas.microsoft.com/office/drawing/2014/main" id="{38FDBD1A-7475-4D5E-BC13-A85B751AE1FF}"/>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99" name="íṣľíḍè">
                  <a:extLst>
                    <a:ext uri="{FF2B5EF4-FFF2-40B4-BE49-F238E27FC236}">
                      <a16:creationId xmlns:a16="http://schemas.microsoft.com/office/drawing/2014/main" id="{FE371C0A-3E7F-4335-AB5E-EAC1291BCA3D}"/>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nvGrpSpPr>
              <p:cNvPr id="57" name="íṥľíḓé">
                <a:extLst>
                  <a:ext uri="{FF2B5EF4-FFF2-40B4-BE49-F238E27FC236}">
                    <a16:creationId xmlns:a16="http://schemas.microsoft.com/office/drawing/2014/main" id="{52E97030-55F2-46EC-881A-1F6995DAA939}"/>
                  </a:ext>
                </a:extLst>
              </p:cNvPr>
              <p:cNvGrpSpPr/>
              <p:nvPr/>
            </p:nvGrpSpPr>
            <p:grpSpPr>
              <a:xfrm>
                <a:off x="3645458" y="3873595"/>
                <a:ext cx="7018182" cy="227590"/>
                <a:chOff x="4624388" y="3695700"/>
                <a:chExt cx="4210051" cy="136526"/>
              </a:xfrm>
              <a:grpFill/>
            </p:grpSpPr>
            <p:sp>
              <p:nvSpPr>
                <p:cNvPr id="61" name="îš1îde">
                  <a:extLst>
                    <a:ext uri="{FF2B5EF4-FFF2-40B4-BE49-F238E27FC236}">
                      <a16:creationId xmlns:a16="http://schemas.microsoft.com/office/drawing/2014/main" id="{91171CE6-3B15-409D-85DC-F73CB6DA9F91}"/>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3" name="íSļïďé">
                  <a:extLst>
                    <a:ext uri="{FF2B5EF4-FFF2-40B4-BE49-F238E27FC236}">
                      <a16:creationId xmlns:a16="http://schemas.microsoft.com/office/drawing/2014/main" id="{78DEFC10-D19F-4D06-9EFF-6B1C70DC5EFC}"/>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4" name="íṥľîḍe">
                  <a:extLst>
                    <a:ext uri="{FF2B5EF4-FFF2-40B4-BE49-F238E27FC236}">
                      <a16:creationId xmlns:a16="http://schemas.microsoft.com/office/drawing/2014/main" id="{C04DA03B-1CB7-4911-83D6-E103E92A0A78}"/>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5" name="îṧ1iḍê">
                  <a:extLst>
                    <a:ext uri="{FF2B5EF4-FFF2-40B4-BE49-F238E27FC236}">
                      <a16:creationId xmlns:a16="http://schemas.microsoft.com/office/drawing/2014/main" id="{ABB1B553-487E-4D06-B2B5-7B4FD086124C}"/>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6" name="îšlïḓe">
                  <a:extLst>
                    <a:ext uri="{FF2B5EF4-FFF2-40B4-BE49-F238E27FC236}">
                      <a16:creationId xmlns:a16="http://schemas.microsoft.com/office/drawing/2014/main" id="{993ABEC9-08CA-46E9-BB51-52EC50BB2E92}"/>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7" name="iṩľiďe">
                  <a:extLst>
                    <a:ext uri="{FF2B5EF4-FFF2-40B4-BE49-F238E27FC236}">
                      <a16:creationId xmlns:a16="http://schemas.microsoft.com/office/drawing/2014/main" id="{909A8A9B-33CD-4775-99E1-9F7DB4E4B82F}"/>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8" name="ïṩlíḋè">
                  <a:extLst>
                    <a:ext uri="{FF2B5EF4-FFF2-40B4-BE49-F238E27FC236}">
                      <a16:creationId xmlns:a16="http://schemas.microsoft.com/office/drawing/2014/main" id="{40EDC1DF-6465-4FAA-AADD-5B1CBFCF1173}"/>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69" name="iṩľíḋé">
                  <a:extLst>
                    <a:ext uri="{FF2B5EF4-FFF2-40B4-BE49-F238E27FC236}">
                      <a16:creationId xmlns:a16="http://schemas.microsoft.com/office/drawing/2014/main" id="{3DA0BDBC-BAF6-4A62-92E5-F6C54819EEC5}"/>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0" name="iṧlíḓé">
                  <a:extLst>
                    <a:ext uri="{FF2B5EF4-FFF2-40B4-BE49-F238E27FC236}">
                      <a16:creationId xmlns:a16="http://schemas.microsoft.com/office/drawing/2014/main" id="{768C15D8-E22A-4DD6-84F2-4F27FFEC345B}"/>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1" name="íṥľide">
                  <a:extLst>
                    <a:ext uri="{FF2B5EF4-FFF2-40B4-BE49-F238E27FC236}">
                      <a16:creationId xmlns:a16="http://schemas.microsoft.com/office/drawing/2014/main" id="{CAB892D3-96B4-4F71-8A34-57F90BA8CC1C}"/>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2" name="ïṩlîḑè">
                  <a:extLst>
                    <a:ext uri="{FF2B5EF4-FFF2-40B4-BE49-F238E27FC236}">
                      <a16:creationId xmlns:a16="http://schemas.microsoft.com/office/drawing/2014/main" id="{9A1DF51C-D885-41E7-B2E2-00A93EB1F3B0}"/>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3" name="í$ḷiḓê">
                  <a:extLst>
                    <a:ext uri="{FF2B5EF4-FFF2-40B4-BE49-F238E27FC236}">
                      <a16:creationId xmlns:a16="http://schemas.microsoft.com/office/drawing/2014/main" id="{6B50EE9C-F8C9-4408-AA45-DE503548EE2F}"/>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4" name="ïṡļîdê">
                  <a:extLst>
                    <a:ext uri="{FF2B5EF4-FFF2-40B4-BE49-F238E27FC236}">
                      <a16:creationId xmlns:a16="http://schemas.microsoft.com/office/drawing/2014/main" id="{053003D2-C91E-4BB4-A114-695E918408A3}"/>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5" name="ísḷíďê">
                  <a:extLst>
                    <a:ext uri="{FF2B5EF4-FFF2-40B4-BE49-F238E27FC236}">
                      <a16:creationId xmlns:a16="http://schemas.microsoft.com/office/drawing/2014/main" id="{0B501A4B-A469-45BD-99B5-0CBC4EF96130}"/>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6" name="ïşḷïḑè">
                  <a:extLst>
                    <a:ext uri="{FF2B5EF4-FFF2-40B4-BE49-F238E27FC236}">
                      <a16:creationId xmlns:a16="http://schemas.microsoft.com/office/drawing/2014/main" id="{04031500-A2BF-4EFA-B9CA-DE8D4E6AAF7B}"/>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7" name="ïŝľiḍê">
                  <a:extLst>
                    <a:ext uri="{FF2B5EF4-FFF2-40B4-BE49-F238E27FC236}">
                      <a16:creationId xmlns:a16="http://schemas.microsoft.com/office/drawing/2014/main" id="{F143B320-BF8D-4909-99A9-F860EA062D2C}"/>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sp>
              <p:nvSpPr>
                <p:cNvPr id="78" name="iṥḻïdê">
                  <a:extLst>
                    <a:ext uri="{FF2B5EF4-FFF2-40B4-BE49-F238E27FC236}">
                      <a16:creationId xmlns:a16="http://schemas.microsoft.com/office/drawing/2014/main" id="{AEB515CE-CBD4-4BA4-BF4A-CCAF3024D66A}"/>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latin typeface="微软雅黑 Light" panose="020B0502040204020203" pitchFamily="34" charset="-122"/>
                  </a:endParaRPr>
                </a:p>
              </p:txBody>
            </p:sp>
          </p:grpSp>
        </p:grpSp>
      </p:grpSp>
      <p:sp>
        <p:nvSpPr>
          <p:cNvPr id="14" name="文本占位符 13">
            <a:extLst>
              <a:ext uri="{FF2B5EF4-FFF2-40B4-BE49-F238E27FC236}">
                <a16:creationId xmlns:a16="http://schemas.microsoft.com/office/drawing/2014/main" id="{835CE3C5-0B3F-491C-B81D-7913127B94F8}"/>
              </a:ext>
            </a:extLst>
          </p:cNvPr>
          <p:cNvSpPr>
            <a:spLocks noGrp="1"/>
          </p:cNvSpPr>
          <p:nvPr>
            <p:ph type="body" sz="quarter" idx="14" hasCustomPrompt="1"/>
          </p:nvPr>
        </p:nvSpPr>
        <p:spPr>
          <a:xfrm>
            <a:off x="864203" y="2055214"/>
            <a:ext cx="5662246" cy="559312"/>
          </a:xfrm>
        </p:spPr>
        <p:txBody>
          <a:bodyPr lIns="0" tIns="0" rIns="0" bIns="0">
            <a:normAutofit/>
          </a:bodyPr>
          <a:lstStyle>
            <a:lvl1pPr marL="0" indent="0">
              <a:buNone/>
              <a:defRPr lang="zh-CN" altLang="en-US" sz="4400" b="1" kern="1200" spc="300" dirty="0" smtClean="0">
                <a:solidFill>
                  <a:schemeClr val="accent1"/>
                </a:solidFill>
                <a:latin typeface="+mj-lt"/>
                <a:ea typeface="+mj-ea"/>
                <a:cs typeface="+mn-cs"/>
              </a:defRPr>
            </a:lvl1pPr>
          </a:lstStyle>
          <a:p>
            <a:pPr lvl="0"/>
            <a:r>
              <a:rPr lang="en-US" altLang="zh-CN" dirty="0"/>
              <a:t>THANKS</a:t>
            </a:r>
            <a:endParaRPr lang="zh-CN" altLang="en-US" dirty="0"/>
          </a:p>
        </p:txBody>
      </p:sp>
      <p:sp>
        <p:nvSpPr>
          <p:cNvPr id="104" name="文本占位符 13">
            <a:extLst>
              <a:ext uri="{FF2B5EF4-FFF2-40B4-BE49-F238E27FC236}">
                <a16:creationId xmlns:a16="http://schemas.microsoft.com/office/drawing/2014/main" id="{8B8C66F9-1BA7-4488-86B8-D683D3E2C440}"/>
              </a:ext>
            </a:extLst>
          </p:cNvPr>
          <p:cNvSpPr>
            <a:spLocks noGrp="1"/>
          </p:cNvSpPr>
          <p:nvPr>
            <p:ph type="body" sz="quarter" idx="15" hasCustomPrompt="1"/>
          </p:nvPr>
        </p:nvSpPr>
        <p:spPr>
          <a:xfrm>
            <a:off x="864203" y="2722258"/>
            <a:ext cx="5662246" cy="559312"/>
          </a:xfrm>
        </p:spPr>
        <p:txBody>
          <a:bodyPr lIns="0" tIns="0" rIns="0" bIns="0">
            <a:noAutofit/>
          </a:bodyPr>
          <a:lstStyle>
            <a:lvl1pPr marL="0" indent="0" algn="l" defTabSz="914400" rtl="0" eaLnBrk="1" latinLnBrk="0" hangingPunct="1">
              <a:lnSpc>
                <a:spcPct val="90000"/>
              </a:lnSpc>
              <a:spcBef>
                <a:spcPts val="1000"/>
              </a:spcBef>
              <a:buFontTx/>
              <a:buNone/>
              <a:defRPr lang="zh-CN" altLang="en-US" sz="4400" b="1" kern="1200" spc="300" dirty="0" smtClean="0">
                <a:solidFill>
                  <a:schemeClr val="accent1"/>
                </a:solidFill>
                <a:latin typeface="+mj-ea"/>
                <a:ea typeface="+mj-ea"/>
                <a:cs typeface="+mn-cs"/>
              </a:defRPr>
            </a:lvl1pPr>
          </a:lstStyle>
          <a:p>
            <a:pPr lvl="0"/>
            <a:r>
              <a:rPr lang="zh-CN" altLang="en-US" dirty="0"/>
              <a:t>请老师批评指正</a:t>
            </a:r>
          </a:p>
        </p:txBody>
      </p:sp>
      <p:sp>
        <p:nvSpPr>
          <p:cNvPr id="105" name="文本占位符 13">
            <a:extLst>
              <a:ext uri="{FF2B5EF4-FFF2-40B4-BE49-F238E27FC236}">
                <a16:creationId xmlns:a16="http://schemas.microsoft.com/office/drawing/2014/main" id="{DB1B93C8-A3B7-4C7C-9966-B00E85E42807}"/>
              </a:ext>
            </a:extLst>
          </p:cNvPr>
          <p:cNvSpPr>
            <a:spLocks noGrp="1"/>
          </p:cNvSpPr>
          <p:nvPr>
            <p:ph type="body" sz="quarter" idx="16" hasCustomPrompt="1"/>
          </p:nvPr>
        </p:nvSpPr>
        <p:spPr>
          <a:xfrm>
            <a:off x="751661" y="4083336"/>
            <a:ext cx="5662246" cy="279656"/>
          </a:xfrm>
        </p:spPr>
        <p:txBody>
          <a:bodyPr lIns="0" tIns="0" rIns="0" bIns="0">
            <a:normAutofit/>
          </a:bodyPr>
          <a:lstStyle>
            <a:lvl1pPr marL="0" indent="0">
              <a:buNone/>
              <a:defRPr lang="zh-CN" altLang="en-US" sz="1800" b="1" kern="1200" spc="300" dirty="0" smtClean="0">
                <a:solidFill>
                  <a:schemeClr val="accent1"/>
                </a:solidFill>
                <a:latin typeface="+mn-ea"/>
                <a:ea typeface="+mn-ea"/>
                <a:cs typeface="+mn-cs"/>
              </a:defRPr>
            </a:lvl1pPr>
          </a:lstStyle>
          <a:p>
            <a:pPr lvl="0"/>
            <a:r>
              <a:rPr lang="zh-CN" altLang="en-US" dirty="0"/>
              <a:t>答辩人：</a:t>
            </a:r>
            <a:r>
              <a:rPr lang="en-US" altLang="zh-CN" dirty="0"/>
              <a:t>XXX</a:t>
            </a:r>
            <a:endParaRPr lang="zh-CN" altLang="en-US" dirty="0"/>
          </a:p>
        </p:txBody>
      </p:sp>
      <p:sp>
        <p:nvSpPr>
          <p:cNvPr id="106" name="文本占位符 13">
            <a:extLst>
              <a:ext uri="{FF2B5EF4-FFF2-40B4-BE49-F238E27FC236}">
                <a16:creationId xmlns:a16="http://schemas.microsoft.com/office/drawing/2014/main" id="{1A47E224-53C8-4F56-8CA9-3FE407BB1692}"/>
              </a:ext>
            </a:extLst>
          </p:cNvPr>
          <p:cNvSpPr>
            <a:spLocks noGrp="1"/>
          </p:cNvSpPr>
          <p:nvPr>
            <p:ph type="body" sz="quarter" idx="17" hasCustomPrompt="1"/>
          </p:nvPr>
        </p:nvSpPr>
        <p:spPr>
          <a:xfrm>
            <a:off x="749427" y="4433948"/>
            <a:ext cx="5662246" cy="279656"/>
          </a:xfrm>
        </p:spPr>
        <p:txBody>
          <a:bodyPr lIns="0" tIns="0" rIns="0" bIns="0">
            <a:normAutofit/>
          </a:bodyPr>
          <a:lstStyle>
            <a:lvl1pPr marL="0" indent="0">
              <a:buNone/>
              <a:defRPr lang="zh-CN" altLang="en-US" sz="1800" b="1" kern="1200" spc="300" dirty="0" smtClean="0">
                <a:solidFill>
                  <a:schemeClr val="accent1"/>
                </a:solidFill>
                <a:latin typeface="+mn-ea"/>
                <a:ea typeface="+mn-ea"/>
                <a:cs typeface="+mn-cs"/>
              </a:defRPr>
            </a:lvl1pPr>
          </a:lstStyle>
          <a:p>
            <a:pPr lvl="0"/>
            <a:r>
              <a:rPr lang="zh-CN" altLang="en-US" dirty="0"/>
              <a:t>指导老师：</a:t>
            </a:r>
            <a:r>
              <a:rPr lang="en-US" altLang="zh-CN" dirty="0"/>
              <a:t>XXX</a:t>
            </a:r>
            <a:endParaRPr lang="zh-CN" altLang="en-US" dirty="0"/>
          </a:p>
        </p:txBody>
      </p:sp>
    </p:spTree>
    <p:extLst>
      <p:ext uri="{BB962C8B-B14F-4D97-AF65-F5344CB8AC3E}">
        <p14:creationId xmlns:p14="http://schemas.microsoft.com/office/powerpoint/2010/main" val="31069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模板内页">
    <p:spTree>
      <p:nvGrpSpPr>
        <p:cNvPr id="1" name=""/>
        <p:cNvGrpSpPr/>
        <p:nvPr/>
      </p:nvGrpSpPr>
      <p:grpSpPr>
        <a:xfrm>
          <a:off x="0" y="0"/>
          <a:ext cx="0" cy="0"/>
          <a:chOff x="0" y="0"/>
          <a:chExt cx="0" cy="0"/>
        </a:xfrm>
      </p:grpSpPr>
      <p:cxnSp>
        <p:nvCxnSpPr>
          <p:cNvPr id="121" name="直接连接符 120">
            <a:extLst>
              <a:ext uri="{FF2B5EF4-FFF2-40B4-BE49-F238E27FC236}">
                <a16:creationId xmlns:a16="http://schemas.microsoft.com/office/drawing/2014/main" id="{32E503DF-B245-4354-9942-D730219FC5D4}"/>
              </a:ext>
            </a:extLst>
          </p:cNvPr>
          <p:cNvCxnSpPr/>
          <p:nvPr userDrawn="1"/>
        </p:nvCxnSpPr>
        <p:spPr>
          <a:xfrm>
            <a:off x="147523" y="609600"/>
            <a:ext cx="1183092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3" name="文本占位符 122">
            <a:extLst>
              <a:ext uri="{FF2B5EF4-FFF2-40B4-BE49-F238E27FC236}">
                <a16:creationId xmlns:a16="http://schemas.microsoft.com/office/drawing/2014/main" id="{34B9A681-E6DB-4BA1-B465-EBC534D05561}"/>
              </a:ext>
            </a:extLst>
          </p:cNvPr>
          <p:cNvSpPr>
            <a:spLocks noGrp="1"/>
          </p:cNvSpPr>
          <p:nvPr>
            <p:ph type="body" sz="quarter" idx="10" hasCustomPrompt="1"/>
          </p:nvPr>
        </p:nvSpPr>
        <p:spPr>
          <a:xfrm>
            <a:off x="655314" y="150603"/>
            <a:ext cx="6485304" cy="432823"/>
          </a:xfrm>
          <a:prstGeom prst="rect">
            <a:avLst/>
          </a:prstGeom>
        </p:spPr>
        <p:txBody>
          <a:bodyPr lIns="0" rIns="0"/>
          <a:lstStyle>
            <a:lvl1pPr marL="0" indent="0">
              <a:buFontTx/>
              <a:buNone/>
              <a:defRPr b="1">
                <a:solidFill>
                  <a:schemeClr val="accent1"/>
                </a:solidFill>
                <a:latin typeface="+mj-ea"/>
                <a:ea typeface="+mj-ea"/>
              </a:defRPr>
            </a:lvl1pPr>
          </a:lstStyle>
          <a:p>
            <a:pPr lvl="0"/>
            <a:r>
              <a:rPr lang="zh-CN" altLang="en-US" dirty="0"/>
              <a:t>请输入本页的小标题</a:t>
            </a:r>
          </a:p>
        </p:txBody>
      </p:sp>
      <p:grpSp>
        <p:nvGrpSpPr>
          <p:cNvPr id="197" name="81ebc1f8-0063-4175-a0e9-d76839507c2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7913BCC-B1FE-481F-B913-B0A3F9B16344}"/>
              </a:ext>
            </a:extLst>
          </p:cNvPr>
          <p:cNvGrpSpPr>
            <a:grpSpLocks noChangeAspect="1"/>
          </p:cNvGrpSpPr>
          <p:nvPr userDrawn="1">
            <p:custDataLst>
              <p:tags r:id="rId1"/>
            </p:custDataLst>
          </p:nvPr>
        </p:nvGrpSpPr>
        <p:grpSpPr>
          <a:xfrm>
            <a:off x="9697910" y="194600"/>
            <a:ext cx="1820990" cy="338052"/>
            <a:chOff x="3497261" y="2746242"/>
            <a:chExt cx="7298696" cy="1354943"/>
          </a:xfrm>
          <a:solidFill>
            <a:schemeClr val="accent1"/>
          </a:solidFill>
        </p:grpSpPr>
        <p:grpSp>
          <p:nvGrpSpPr>
            <p:cNvPr id="198" name="ïşļíḓê">
              <a:extLst>
                <a:ext uri="{FF2B5EF4-FFF2-40B4-BE49-F238E27FC236}">
                  <a16:creationId xmlns:a16="http://schemas.microsoft.com/office/drawing/2014/main" id="{0A41ABDB-F896-4E37-AE4A-35D9B8977011}"/>
                </a:ext>
              </a:extLst>
            </p:cNvPr>
            <p:cNvGrpSpPr/>
            <p:nvPr/>
          </p:nvGrpSpPr>
          <p:grpSpPr>
            <a:xfrm>
              <a:off x="3497261" y="2746242"/>
              <a:ext cx="7298696" cy="1095599"/>
              <a:chOff x="4535488" y="3019425"/>
              <a:chExt cx="4378326" cy="657226"/>
            </a:xfrm>
            <a:grpFill/>
          </p:grpSpPr>
          <p:sp>
            <p:nvSpPr>
              <p:cNvPr id="217" name="îṥļiďe">
                <a:extLst>
                  <a:ext uri="{FF2B5EF4-FFF2-40B4-BE49-F238E27FC236}">
                    <a16:creationId xmlns:a16="http://schemas.microsoft.com/office/drawing/2014/main" id="{193A3CB2-3CF3-4C16-ADD6-4D3E58AA0D6A}"/>
                  </a:ext>
                </a:extLst>
              </p:cNvPr>
              <p:cNvSpPr/>
              <p:nvPr/>
            </p:nvSpPr>
            <p:spPr bwMode="auto">
              <a:xfrm>
                <a:off x="4535488" y="3192463"/>
                <a:ext cx="290513" cy="484188"/>
              </a:xfrm>
              <a:custGeom>
                <a:avLst/>
                <a:gdLst>
                  <a:gd name="T0" fmla="*/ 88 w 88"/>
                  <a:gd name="T1" fmla="*/ 31 h 146"/>
                  <a:gd name="T2" fmla="*/ 71 w 88"/>
                  <a:gd name="T3" fmla="*/ 93 h 146"/>
                  <a:gd name="T4" fmla="*/ 61 w 88"/>
                  <a:gd name="T5" fmla="*/ 100 h 146"/>
                  <a:gd name="T6" fmla="*/ 46 w 88"/>
                  <a:gd name="T7" fmla="*/ 114 h 146"/>
                  <a:gd name="T8" fmla="*/ 10 w 88"/>
                  <a:gd name="T9" fmla="*/ 128 h 146"/>
                  <a:gd name="T10" fmla="*/ 3 w 88"/>
                  <a:gd name="T11" fmla="*/ 118 h 146"/>
                  <a:gd name="T12" fmla="*/ 12 w 88"/>
                  <a:gd name="T13" fmla="*/ 113 h 146"/>
                  <a:gd name="T14" fmla="*/ 46 w 88"/>
                  <a:gd name="T15" fmla="*/ 92 h 146"/>
                  <a:gd name="T16" fmla="*/ 39 w 88"/>
                  <a:gd name="T17" fmla="*/ 67 h 146"/>
                  <a:gd name="T18" fmla="*/ 24 w 88"/>
                  <a:gd name="T19" fmla="*/ 55 h 146"/>
                  <a:gd name="T20" fmla="*/ 32 w 88"/>
                  <a:gd name="T21" fmla="*/ 51 h 146"/>
                  <a:gd name="T22" fmla="*/ 49 w 88"/>
                  <a:gd name="T23" fmla="*/ 30 h 146"/>
                  <a:gd name="T24" fmla="*/ 56 w 88"/>
                  <a:gd name="T25" fmla="*/ 7 h 146"/>
                  <a:gd name="T26" fmla="*/ 88 w 88"/>
                  <a:gd name="T27"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146">
                    <a:moveTo>
                      <a:pt x="88" y="31"/>
                    </a:moveTo>
                    <a:cubicBezTo>
                      <a:pt x="71" y="93"/>
                      <a:pt x="71" y="93"/>
                      <a:pt x="71" y="93"/>
                    </a:cubicBezTo>
                    <a:cubicBezTo>
                      <a:pt x="71" y="93"/>
                      <a:pt x="68" y="99"/>
                      <a:pt x="61" y="100"/>
                    </a:cubicBezTo>
                    <a:cubicBezTo>
                      <a:pt x="61" y="100"/>
                      <a:pt x="48" y="106"/>
                      <a:pt x="46" y="114"/>
                    </a:cubicBezTo>
                    <a:cubicBezTo>
                      <a:pt x="46" y="114"/>
                      <a:pt x="19" y="146"/>
                      <a:pt x="10" y="128"/>
                    </a:cubicBezTo>
                    <a:cubicBezTo>
                      <a:pt x="10" y="128"/>
                      <a:pt x="9" y="118"/>
                      <a:pt x="3" y="118"/>
                    </a:cubicBezTo>
                    <a:cubicBezTo>
                      <a:pt x="3" y="118"/>
                      <a:pt x="0" y="115"/>
                      <a:pt x="12" y="113"/>
                    </a:cubicBezTo>
                    <a:cubicBezTo>
                      <a:pt x="12" y="113"/>
                      <a:pt x="32" y="116"/>
                      <a:pt x="46" y="92"/>
                    </a:cubicBezTo>
                    <a:cubicBezTo>
                      <a:pt x="46" y="92"/>
                      <a:pt x="57" y="72"/>
                      <a:pt x="39" y="67"/>
                    </a:cubicBezTo>
                    <a:cubicBezTo>
                      <a:pt x="39" y="67"/>
                      <a:pt x="22" y="66"/>
                      <a:pt x="24" y="55"/>
                    </a:cubicBezTo>
                    <a:cubicBezTo>
                      <a:pt x="24" y="55"/>
                      <a:pt x="24" y="52"/>
                      <a:pt x="32" y="51"/>
                    </a:cubicBezTo>
                    <a:cubicBezTo>
                      <a:pt x="32" y="51"/>
                      <a:pt x="59" y="46"/>
                      <a:pt x="49" y="30"/>
                    </a:cubicBezTo>
                    <a:cubicBezTo>
                      <a:pt x="49" y="30"/>
                      <a:pt x="33" y="10"/>
                      <a:pt x="56" y="7"/>
                    </a:cubicBezTo>
                    <a:cubicBezTo>
                      <a:pt x="56" y="7"/>
                      <a:pt x="85" y="0"/>
                      <a:pt x="8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endParaRPr>
              </a:p>
            </p:txBody>
          </p:sp>
          <p:sp>
            <p:nvSpPr>
              <p:cNvPr id="218" name="íŝļíḍê">
                <a:extLst>
                  <a:ext uri="{FF2B5EF4-FFF2-40B4-BE49-F238E27FC236}">
                    <a16:creationId xmlns:a16="http://schemas.microsoft.com/office/drawing/2014/main" id="{CF5B2760-315B-45EC-A837-CF291584D979}"/>
                  </a:ext>
                </a:extLst>
              </p:cNvPr>
              <p:cNvSpPr/>
              <p:nvPr/>
            </p:nvSpPr>
            <p:spPr bwMode="auto">
              <a:xfrm>
                <a:off x="4899026" y="3148013"/>
                <a:ext cx="214313" cy="409575"/>
              </a:xfrm>
              <a:custGeom>
                <a:avLst/>
                <a:gdLst>
                  <a:gd name="T0" fmla="*/ 24 w 65"/>
                  <a:gd name="T1" fmla="*/ 0 h 123"/>
                  <a:gd name="T2" fmla="*/ 5 w 65"/>
                  <a:gd name="T3" fmla="*/ 21 h 123"/>
                  <a:gd name="T4" fmla="*/ 8 w 65"/>
                  <a:gd name="T5" fmla="*/ 43 h 123"/>
                  <a:gd name="T6" fmla="*/ 3 w 65"/>
                  <a:gd name="T7" fmla="*/ 65 h 123"/>
                  <a:gd name="T8" fmla="*/ 2 w 65"/>
                  <a:gd name="T9" fmla="*/ 73 h 123"/>
                  <a:gd name="T10" fmla="*/ 8 w 65"/>
                  <a:gd name="T11" fmla="*/ 106 h 123"/>
                  <a:gd name="T12" fmla="*/ 42 w 65"/>
                  <a:gd name="T13" fmla="*/ 119 h 123"/>
                  <a:gd name="T14" fmla="*/ 63 w 65"/>
                  <a:gd name="T15" fmla="*/ 103 h 123"/>
                  <a:gd name="T16" fmla="*/ 48 w 65"/>
                  <a:gd name="T17" fmla="*/ 97 h 123"/>
                  <a:gd name="T18" fmla="*/ 21 w 65"/>
                  <a:gd name="T19" fmla="*/ 91 h 123"/>
                  <a:gd name="T20" fmla="*/ 25 w 65"/>
                  <a:gd name="T21" fmla="*/ 57 h 123"/>
                  <a:gd name="T22" fmla="*/ 42 w 65"/>
                  <a:gd name="T23" fmla="*/ 50 h 123"/>
                  <a:gd name="T24" fmla="*/ 58 w 65"/>
                  <a:gd name="T25" fmla="*/ 34 h 123"/>
                  <a:gd name="T26" fmla="*/ 44 w 65"/>
                  <a:gd name="T27" fmla="*/ 32 h 123"/>
                  <a:gd name="T28" fmla="*/ 28 w 65"/>
                  <a:gd name="T29" fmla="*/ 31 h 123"/>
                  <a:gd name="T30" fmla="*/ 33 w 65"/>
                  <a:gd name="T31" fmla="*/ 19 h 123"/>
                  <a:gd name="T32" fmla="*/ 24 w 65"/>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123">
                    <a:moveTo>
                      <a:pt x="24" y="0"/>
                    </a:moveTo>
                    <a:cubicBezTo>
                      <a:pt x="24" y="0"/>
                      <a:pt x="2" y="1"/>
                      <a:pt x="5" y="21"/>
                    </a:cubicBezTo>
                    <a:cubicBezTo>
                      <a:pt x="5" y="21"/>
                      <a:pt x="12" y="38"/>
                      <a:pt x="8" y="43"/>
                    </a:cubicBezTo>
                    <a:cubicBezTo>
                      <a:pt x="8" y="43"/>
                      <a:pt x="2" y="56"/>
                      <a:pt x="3" y="65"/>
                    </a:cubicBezTo>
                    <a:cubicBezTo>
                      <a:pt x="3" y="65"/>
                      <a:pt x="5" y="66"/>
                      <a:pt x="2" y="73"/>
                    </a:cubicBezTo>
                    <a:cubicBezTo>
                      <a:pt x="2" y="73"/>
                      <a:pt x="0" y="100"/>
                      <a:pt x="8" y="106"/>
                    </a:cubicBezTo>
                    <a:cubicBezTo>
                      <a:pt x="8" y="106"/>
                      <a:pt x="17" y="117"/>
                      <a:pt x="42" y="119"/>
                    </a:cubicBezTo>
                    <a:cubicBezTo>
                      <a:pt x="42" y="119"/>
                      <a:pt x="65" y="123"/>
                      <a:pt x="63" y="103"/>
                    </a:cubicBezTo>
                    <a:cubicBezTo>
                      <a:pt x="63" y="103"/>
                      <a:pt x="58" y="95"/>
                      <a:pt x="48" y="97"/>
                    </a:cubicBezTo>
                    <a:cubicBezTo>
                      <a:pt x="48" y="97"/>
                      <a:pt x="21" y="107"/>
                      <a:pt x="21" y="91"/>
                    </a:cubicBezTo>
                    <a:cubicBezTo>
                      <a:pt x="21" y="91"/>
                      <a:pt x="18" y="70"/>
                      <a:pt x="25" y="57"/>
                    </a:cubicBezTo>
                    <a:cubicBezTo>
                      <a:pt x="25" y="57"/>
                      <a:pt x="28" y="50"/>
                      <a:pt x="42" y="50"/>
                    </a:cubicBezTo>
                    <a:cubicBezTo>
                      <a:pt x="42" y="50"/>
                      <a:pt x="62" y="50"/>
                      <a:pt x="58" y="34"/>
                    </a:cubicBezTo>
                    <a:cubicBezTo>
                      <a:pt x="58" y="34"/>
                      <a:pt x="55" y="27"/>
                      <a:pt x="44" y="32"/>
                    </a:cubicBezTo>
                    <a:cubicBezTo>
                      <a:pt x="44" y="32"/>
                      <a:pt x="31" y="42"/>
                      <a:pt x="28" y="31"/>
                    </a:cubicBezTo>
                    <a:cubicBezTo>
                      <a:pt x="28" y="31"/>
                      <a:pt x="27" y="24"/>
                      <a:pt x="33" y="19"/>
                    </a:cubicBezTo>
                    <a:cubicBezTo>
                      <a:pt x="33" y="19"/>
                      <a:pt x="46" y="4"/>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9" name="íşḷiḋe">
                <a:extLst>
                  <a:ext uri="{FF2B5EF4-FFF2-40B4-BE49-F238E27FC236}">
                    <a16:creationId xmlns:a16="http://schemas.microsoft.com/office/drawing/2014/main" id="{6E186ED4-735F-4D1C-B1AD-742EBCD818A2}"/>
                  </a:ext>
                </a:extLst>
              </p:cNvPr>
              <p:cNvSpPr/>
              <p:nvPr/>
            </p:nvSpPr>
            <p:spPr bwMode="auto">
              <a:xfrm>
                <a:off x="5218113" y="3122613"/>
                <a:ext cx="406400" cy="222250"/>
              </a:xfrm>
              <a:custGeom>
                <a:avLst/>
                <a:gdLst>
                  <a:gd name="T0" fmla="*/ 43 w 123"/>
                  <a:gd name="T1" fmla="*/ 10 h 67"/>
                  <a:gd name="T2" fmla="*/ 43 w 123"/>
                  <a:gd name="T3" fmla="*/ 19 h 67"/>
                  <a:gd name="T4" fmla="*/ 53 w 123"/>
                  <a:gd name="T5" fmla="*/ 30 h 67"/>
                  <a:gd name="T6" fmla="*/ 39 w 123"/>
                  <a:gd name="T7" fmla="*/ 37 h 67"/>
                  <a:gd name="T8" fmla="*/ 39 w 123"/>
                  <a:gd name="T9" fmla="*/ 37 h 67"/>
                  <a:gd name="T10" fmla="*/ 15 w 123"/>
                  <a:gd name="T11" fmla="*/ 43 h 67"/>
                  <a:gd name="T12" fmla="*/ 0 w 123"/>
                  <a:gd name="T13" fmla="*/ 52 h 67"/>
                  <a:gd name="T14" fmla="*/ 15 w 123"/>
                  <a:gd name="T15" fmla="*/ 62 h 67"/>
                  <a:gd name="T16" fmla="*/ 29 w 123"/>
                  <a:gd name="T17" fmla="*/ 52 h 67"/>
                  <a:gd name="T18" fmla="*/ 44 w 123"/>
                  <a:gd name="T19" fmla="*/ 46 h 67"/>
                  <a:gd name="T20" fmla="*/ 112 w 123"/>
                  <a:gd name="T21" fmla="*/ 36 h 67"/>
                  <a:gd name="T22" fmla="*/ 123 w 123"/>
                  <a:gd name="T23" fmla="*/ 31 h 67"/>
                  <a:gd name="T24" fmla="*/ 116 w 123"/>
                  <a:gd name="T25" fmla="*/ 25 h 67"/>
                  <a:gd name="T26" fmla="*/ 84 w 123"/>
                  <a:gd name="T27" fmla="*/ 25 h 67"/>
                  <a:gd name="T28" fmla="*/ 80 w 123"/>
                  <a:gd name="T29" fmla="*/ 19 h 67"/>
                  <a:gd name="T30" fmla="*/ 72 w 123"/>
                  <a:gd name="T31" fmla="*/ 5 h 67"/>
                  <a:gd name="T32" fmla="*/ 67 w 123"/>
                  <a:gd name="T33" fmla="*/ 5 h 67"/>
                  <a:gd name="T34" fmla="*/ 59 w 123"/>
                  <a:gd name="T35" fmla="*/ 3 h 67"/>
                  <a:gd name="T36" fmla="*/ 43 w 123"/>
                  <a:gd name="T37"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67">
                    <a:moveTo>
                      <a:pt x="43" y="10"/>
                    </a:moveTo>
                    <a:cubicBezTo>
                      <a:pt x="43" y="10"/>
                      <a:pt x="35" y="13"/>
                      <a:pt x="43" y="19"/>
                    </a:cubicBezTo>
                    <a:cubicBezTo>
                      <a:pt x="43" y="19"/>
                      <a:pt x="57" y="23"/>
                      <a:pt x="53" y="30"/>
                    </a:cubicBezTo>
                    <a:cubicBezTo>
                      <a:pt x="53" y="30"/>
                      <a:pt x="50" y="34"/>
                      <a:pt x="39" y="37"/>
                    </a:cubicBezTo>
                    <a:cubicBezTo>
                      <a:pt x="39" y="37"/>
                      <a:pt x="39" y="37"/>
                      <a:pt x="39" y="37"/>
                    </a:cubicBezTo>
                    <a:cubicBezTo>
                      <a:pt x="27" y="40"/>
                      <a:pt x="15" y="43"/>
                      <a:pt x="15" y="43"/>
                    </a:cubicBezTo>
                    <a:cubicBezTo>
                      <a:pt x="15" y="43"/>
                      <a:pt x="4" y="38"/>
                      <a:pt x="0" y="52"/>
                    </a:cubicBezTo>
                    <a:cubicBezTo>
                      <a:pt x="0" y="52"/>
                      <a:pt x="1" y="67"/>
                      <a:pt x="15" y="62"/>
                    </a:cubicBezTo>
                    <a:cubicBezTo>
                      <a:pt x="15" y="62"/>
                      <a:pt x="17" y="52"/>
                      <a:pt x="29" y="52"/>
                    </a:cubicBezTo>
                    <a:cubicBezTo>
                      <a:pt x="29" y="52"/>
                      <a:pt x="36" y="53"/>
                      <a:pt x="44" y="46"/>
                    </a:cubicBezTo>
                    <a:cubicBezTo>
                      <a:pt x="44" y="46"/>
                      <a:pt x="72" y="32"/>
                      <a:pt x="112" y="36"/>
                    </a:cubicBezTo>
                    <a:cubicBezTo>
                      <a:pt x="112" y="36"/>
                      <a:pt x="122" y="39"/>
                      <a:pt x="123" y="31"/>
                    </a:cubicBezTo>
                    <a:cubicBezTo>
                      <a:pt x="123" y="31"/>
                      <a:pt x="123" y="26"/>
                      <a:pt x="116" y="25"/>
                    </a:cubicBezTo>
                    <a:cubicBezTo>
                      <a:pt x="84" y="25"/>
                      <a:pt x="84" y="25"/>
                      <a:pt x="84" y="25"/>
                    </a:cubicBezTo>
                    <a:cubicBezTo>
                      <a:pt x="84" y="25"/>
                      <a:pt x="77" y="25"/>
                      <a:pt x="80" y="19"/>
                    </a:cubicBezTo>
                    <a:cubicBezTo>
                      <a:pt x="80" y="19"/>
                      <a:pt x="85" y="9"/>
                      <a:pt x="72" y="5"/>
                    </a:cubicBezTo>
                    <a:cubicBezTo>
                      <a:pt x="72" y="5"/>
                      <a:pt x="70" y="4"/>
                      <a:pt x="67" y="5"/>
                    </a:cubicBezTo>
                    <a:cubicBezTo>
                      <a:pt x="67" y="5"/>
                      <a:pt x="61" y="6"/>
                      <a:pt x="59" y="3"/>
                    </a:cubicBezTo>
                    <a:cubicBezTo>
                      <a:pt x="59" y="3"/>
                      <a:pt x="56" y="0"/>
                      <a:pt x="4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0" name="iṩ1îdê">
                <a:extLst>
                  <a:ext uri="{FF2B5EF4-FFF2-40B4-BE49-F238E27FC236}">
                    <a16:creationId xmlns:a16="http://schemas.microsoft.com/office/drawing/2014/main" id="{15B8A5E9-C1FA-4A65-A23B-5BE8B16C36E2}"/>
                  </a:ext>
                </a:extLst>
              </p:cNvPr>
              <p:cNvSpPr/>
              <p:nvPr/>
            </p:nvSpPr>
            <p:spPr bwMode="auto">
              <a:xfrm>
                <a:off x="5316538" y="3297238"/>
                <a:ext cx="271463" cy="333375"/>
              </a:xfrm>
              <a:custGeom>
                <a:avLst/>
                <a:gdLst>
                  <a:gd name="T0" fmla="*/ 5 w 82"/>
                  <a:gd name="T1" fmla="*/ 17 h 100"/>
                  <a:gd name="T2" fmla="*/ 8 w 82"/>
                  <a:gd name="T3" fmla="*/ 49 h 100"/>
                  <a:gd name="T4" fmla="*/ 20 w 82"/>
                  <a:gd name="T5" fmla="*/ 54 h 100"/>
                  <a:gd name="T6" fmla="*/ 27 w 82"/>
                  <a:gd name="T7" fmla="*/ 69 h 100"/>
                  <a:gd name="T8" fmla="*/ 27 w 82"/>
                  <a:gd name="T9" fmla="*/ 75 h 100"/>
                  <a:gd name="T10" fmla="*/ 14 w 82"/>
                  <a:gd name="T11" fmla="*/ 77 h 100"/>
                  <a:gd name="T12" fmla="*/ 14 w 82"/>
                  <a:gd name="T13" fmla="*/ 81 h 100"/>
                  <a:gd name="T14" fmla="*/ 27 w 82"/>
                  <a:gd name="T15" fmla="*/ 94 h 100"/>
                  <a:gd name="T16" fmla="*/ 27 w 82"/>
                  <a:gd name="T17" fmla="*/ 99 h 100"/>
                  <a:gd name="T18" fmla="*/ 43 w 82"/>
                  <a:gd name="T19" fmla="*/ 88 h 100"/>
                  <a:gd name="T20" fmla="*/ 42 w 82"/>
                  <a:gd name="T21" fmla="*/ 46 h 100"/>
                  <a:gd name="T22" fmla="*/ 52 w 82"/>
                  <a:gd name="T23" fmla="*/ 27 h 100"/>
                  <a:gd name="T24" fmla="*/ 73 w 82"/>
                  <a:gd name="T25" fmla="*/ 12 h 100"/>
                  <a:gd name="T26" fmla="*/ 67 w 82"/>
                  <a:gd name="T27" fmla="*/ 0 h 100"/>
                  <a:gd name="T28" fmla="*/ 23 w 82"/>
                  <a:gd name="T29" fmla="*/ 9 h 100"/>
                  <a:gd name="T30" fmla="*/ 13 w 82"/>
                  <a:gd name="T31" fmla="*/ 14 h 100"/>
                  <a:gd name="T32" fmla="*/ 5 w 82"/>
                  <a:gd name="T33" fmla="*/ 17 h 100"/>
                  <a:gd name="T34" fmla="*/ 35 w 82"/>
                  <a:gd name="T35" fmla="*/ 19 h 100"/>
                  <a:gd name="T36" fmla="*/ 36 w 82"/>
                  <a:gd name="T37" fmla="*/ 20 h 100"/>
                  <a:gd name="T38" fmla="*/ 24 w 82"/>
                  <a:gd name="T39" fmla="*/ 37 h 100"/>
                  <a:gd name="T40" fmla="*/ 19 w 82"/>
                  <a:gd name="T41" fmla="*/ 25 h 100"/>
                  <a:gd name="T42" fmla="*/ 35 w 82"/>
                  <a:gd name="T43" fmla="*/ 1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0">
                    <a:moveTo>
                      <a:pt x="5" y="17"/>
                    </a:moveTo>
                    <a:cubicBezTo>
                      <a:pt x="5" y="17"/>
                      <a:pt x="0" y="35"/>
                      <a:pt x="8" y="49"/>
                    </a:cubicBezTo>
                    <a:cubicBezTo>
                      <a:pt x="8" y="49"/>
                      <a:pt x="12" y="53"/>
                      <a:pt x="20" y="54"/>
                    </a:cubicBezTo>
                    <a:cubicBezTo>
                      <a:pt x="20" y="54"/>
                      <a:pt x="26" y="52"/>
                      <a:pt x="27" y="69"/>
                    </a:cubicBezTo>
                    <a:cubicBezTo>
                      <a:pt x="27" y="75"/>
                      <a:pt x="27" y="75"/>
                      <a:pt x="27" y="75"/>
                    </a:cubicBezTo>
                    <a:cubicBezTo>
                      <a:pt x="27" y="75"/>
                      <a:pt x="29" y="89"/>
                      <a:pt x="14" y="77"/>
                    </a:cubicBezTo>
                    <a:cubicBezTo>
                      <a:pt x="14" y="77"/>
                      <a:pt x="11" y="76"/>
                      <a:pt x="14" y="81"/>
                    </a:cubicBezTo>
                    <a:cubicBezTo>
                      <a:pt x="27" y="94"/>
                      <a:pt x="27" y="94"/>
                      <a:pt x="27" y="94"/>
                    </a:cubicBezTo>
                    <a:cubicBezTo>
                      <a:pt x="27" y="94"/>
                      <a:pt x="29" y="97"/>
                      <a:pt x="27" y="99"/>
                    </a:cubicBezTo>
                    <a:cubicBezTo>
                      <a:pt x="27" y="99"/>
                      <a:pt x="39" y="100"/>
                      <a:pt x="43" y="88"/>
                    </a:cubicBezTo>
                    <a:cubicBezTo>
                      <a:pt x="43" y="88"/>
                      <a:pt x="47" y="65"/>
                      <a:pt x="42" y="46"/>
                    </a:cubicBezTo>
                    <a:cubicBezTo>
                      <a:pt x="42" y="46"/>
                      <a:pt x="56" y="41"/>
                      <a:pt x="52" y="27"/>
                    </a:cubicBezTo>
                    <a:cubicBezTo>
                      <a:pt x="52" y="27"/>
                      <a:pt x="71" y="13"/>
                      <a:pt x="73" y="12"/>
                    </a:cubicBezTo>
                    <a:cubicBezTo>
                      <a:pt x="73" y="12"/>
                      <a:pt x="82" y="1"/>
                      <a:pt x="67" y="0"/>
                    </a:cubicBezTo>
                    <a:cubicBezTo>
                      <a:pt x="67" y="0"/>
                      <a:pt x="42" y="0"/>
                      <a:pt x="23" y="9"/>
                    </a:cubicBezTo>
                    <a:cubicBezTo>
                      <a:pt x="23" y="9"/>
                      <a:pt x="16" y="14"/>
                      <a:pt x="13" y="14"/>
                    </a:cubicBezTo>
                    <a:cubicBezTo>
                      <a:pt x="13" y="14"/>
                      <a:pt x="6" y="15"/>
                      <a:pt x="5" y="17"/>
                    </a:cubicBezTo>
                    <a:close/>
                    <a:moveTo>
                      <a:pt x="35" y="19"/>
                    </a:moveTo>
                    <a:cubicBezTo>
                      <a:pt x="36" y="20"/>
                      <a:pt x="36" y="20"/>
                      <a:pt x="36" y="20"/>
                    </a:cubicBezTo>
                    <a:cubicBezTo>
                      <a:pt x="43" y="26"/>
                      <a:pt x="24" y="37"/>
                      <a:pt x="24" y="37"/>
                    </a:cubicBezTo>
                    <a:cubicBezTo>
                      <a:pt x="18" y="35"/>
                      <a:pt x="19" y="25"/>
                      <a:pt x="19" y="25"/>
                    </a:cubicBezTo>
                    <a:cubicBezTo>
                      <a:pt x="20" y="18"/>
                      <a:pt x="35" y="19"/>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1" name="isļïḍe">
                <a:extLst>
                  <a:ext uri="{FF2B5EF4-FFF2-40B4-BE49-F238E27FC236}">
                    <a16:creationId xmlns:a16="http://schemas.microsoft.com/office/drawing/2014/main" id="{A5E9D24B-1E78-4957-BCCF-DCD5A30EB19E}"/>
                  </a:ext>
                </a:extLst>
              </p:cNvPr>
              <p:cNvSpPr/>
              <p:nvPr/>
            </p:nvSpPr>
            <p:spPr bwMode="auto">
              <a:xfrm>
                <a:off x="5227638" y="3540125"/>
                <a:ext cx="85725" cy="103188"/>
              </a:xfrm>
              <a:custGeom>
                <a:avLst/>
                <a:gdLst>
                  <a:gd name="T0" fmla="*/ 4 w 26"/>
                  <a:gd name="T1" fmla="*/ 5 h 31"/>
                  <a:gd name="T2" fmla="*/ 2 w 26"/>
                  <a:gd name="T3" fmla="*/ 23 h 31"/>
                  <a:gd name="T4" fmla="*/ 11 w 26"/>
                  <a:gd name="T5" fmla="*/ 28 h 31"/>
                  <a:gd name="T6" fmla="*/ 17 w 26"/>
                  <a:gd name="T7" fmla="*/ 19 h 31"/>
                  <a:gd name="T8" fmla="*/ 25 w 26"/>
                  <a:gd name="T9" fmla="*/ 9 h 31"/>
                  <a:gd name="T10" fmla="*/ 23 w 26"/>
                  <a:gd name="T11" fmla="*/ 7 h 31"/>
                  <a:gd name="T12" fmla="*/ 12 w 26"/>
                  <a:gd name="T13" fmla="*/ 3 h 31"/>
                  <a:gd name="T14" fmla="*/ 4 w 26"/>
                  <a:gd name="T15" fmla="*/ 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1">
                    <a:moveTo>
                      <a:pt x="4" y="5"/>
                    </a:moveTo>
                    <a:cubicBezTo>
                      <a:pt x="4" y="5"/>
                      <a:pt x="0" y="15"/>
                      <a:pt x="2" y="23"/>
                    </a:cubicBezTo>
                    <a:cubicBezTo>
                      <a:pt x="2" y="23"/>
                      <a:pt x="4" y="31"/>
                      <a:pt x="11" y="28"/>
                    </a:cubicBezTo>
                    <a:cubicBezTo>
                      <a:pt x="11" y="28"/>
                      <a:pt x="14" y="26"/>
                      <a:pt x="17" y="19"/>
                    </a:cubicBezTo>
                    <a:cubicBezTo>
                      <a:pt x="17" y="19"/>
                      <a:pt x="20" y="10"/>
                      <a:pt x="25" y="9"/>
                    </a:cubicBezTo>
                    <a:cubicBezTo>
                      <a:pt x="25" y="9"/>
                      <a:pt x="26" y="6"/>
                      <a:pt x="23" y="7"/>
                    </a:cubicBezTo>
                    <a:cubicBezTo>
                      <a:pt x="23" y="7"/>
                      <a:pt x="16" y="8"/>
                      <a:pt x="12" y="3"/>
                    </a:cubicBezTo>
                    <a:cubicBezTo>
                      <a:pt x="12" y="3"/>
                      <a:pt x="6" y="0"/>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2" name="íṣḷíḋê">
                <a:extLst>
                  <a:ext uri="{FF2B5EF4-FFF2-40B4-BE49-F238E27FC236}">
                    <a16:creationId xmlns:a16="http://schemas.microsoft.com/office/drawing/2014/main" id="{3C7A38D4-313D-4A58-A011-9D8277D71C9C}"/>
                  </a:ext>
                </a:extLst>
              </p:cNvPr>
              <p:cNvSpPr/>
              <p:nvPr/>
            </p:nvSpPr>
            <p:spPr bwMode="auto">
              <a:xfrm>
                <a:off x="5502276" y="3421063"/>
                <a:ext cx="134938" cy="158750"/>
              </a:xfrm>
              <a:custGeom>
                <a:avLst/>
                <a:gdLst>
                  <a:gd name="T0" fmla="*/ 0 w 41"/>
                  <a:gd name="T1" fmla="*/ 18 h 48"/>
                  <a:gd name="T2" fmla="*/ 35 w 41"/>
                  <a:gd name="T3" fmla="*/ 19 h 48"/>
                  <a:gd name="T4" fmla="*/ 29 w 41"/>
                  <a:gd name="T5" fmla="*/ 41 h 48"/>
                  <a:gd name="T6" fmla="*/ 14 w 41"/>
                  <a:gd name="T7" fmla="*/ 37 h 48"/>
                  <a:gd name="T8" fmla="*/ 0 w 41"/>
                  <a:gd name="T9" fmla="*/ 18 h 48"/>
                </a:gdLst>
                <a:ahLst/>
                <a:cxnLst>
                  <a:cxn ang="0">
                    <a:pos x="T0" y="T1"/>
                  </a:cxn>
                  <a:cxn ang="0">
                    <a:pos x="T2" y="T3"/>
                  </a:cxn>
                  <a:cxn ang="0">
                    <a:pos x="T4" y="T5"/>
                  </a:cxn>
                  <a:cxn ang="0">
                    <a:pos x="T6" y="T7"/>
                  </a:cxn>
                  <a:cxn ang="0">
                    <a:pos x="T8" y="T9"/>
                  </a:cxn>
                </a:cxnLst>
                <a:rect l="0" t="0" r="r" b="b"/>
                <a:pathLst>
                  <a:path w="41" h="48">
                    <a:moveTo>
                      <a:pt x="0" y="18"/>
                    </a:moveTo>
                    <a:cubicBezTo>
                      <a:pt x="0" y="18"/>
                      <a:pt x="14" y="0"/>
                      <a:pt x="35" y="19"/>
                    </a:cubicBezTo>
                    <a:cubicBezTo>
                      <a:pt x="35" y="19"/>
                      <a:pt x="41" y="28"/>
                      <a:pt x="29" y="41"/>
                    </a:cubicBezTo>
                    <a:cubicBezTo>
                      <a:pt x="29" y="41"/>
                      <a:pt x="21" y="48"/>
                      <a:pt x="14" y="37"/>
                    </a:cubicBez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3" name="iṧľïdé">
                <a:extLst>
                  <a:ext uri="{FF2B5EF4-FFF2-40B4-BE49-F238E27FC236}">
                    <a16:creationId xmlns:a16="http://schemas.microsoft.com/office/drawing/2014/main" id="{50C35480-2BC5-439F-825A-56449355007C}"/>
                  </a:ext>
                </a:extLst>
              </p:cNvPr>
              <p:cNvSpPr/>
              <p:nvPr/>
            </p:nvSpPr>
            <p:spPr bwMode="auto">
              <a:xfrm>
                <a:off x="5707063" y="3151188"/>
                <a:ext cx="257175" cy="455613"/>
              </a:xfrm>
              <a:custGeom>
                <a:avLst/>
                <a:gdLst>
                  <a:gd name="T0" fmla="*/ 48 w 78"/>
                  <a:gd name="T1" fmla="*/ 1 h 137"/>
                  <a:gd name="T2" fmla="*/ 40 w 78"/>
                  <a:gd name="T3" fmla="*/ 15 h 137"/>
                  <a:gd name="T4" fmla="*/ 34 w 78"/>
                  <a:gd name="T5" fmla="*/ 27 h 137"/>
                  <a:gd name="T6" fmla="*/ 26 w 78"/>
                  <a:gd name="T7" fmla="*/ 38 h 137"/>
                  <a:gd name="T8" fmla="*/ 33 w 78"/>
                  <a:gd name="T9" fmla="*/ 64 h 137"/>
                  <a:gd name="T10" fmla="*/ 31 w 78"/>
                  <a:gd name="T11" fmla="*/ 81 h 137"/>
                  <a:gd name="T12" fmla="*/ 20 w 78"/>
                  <a:gd name="T13" fmla="*/ 87 h 137"/>
                  <a:gd name="T14" fmla="*/ 2 w 78"/>
                  <a:gd name="T15" fmla="*/ 102 h 137"/>
                  <a:gd name="T16" fmla="*/ 9 w 78"/>
                  <a:gd name="T17" fmla="*/ 109 h 137"/>
                  <a:gd name="T18" fmla="*/ 19 w 78"/>
                  <a:gd name="T19" fmla="*/ 102 h 137"/>
                  <a:gd name="T20" fmla="*/ 27 w 78"/>
                  <a:gd name="T21" fmla="*/ 107 h 137"/>
                  <a:gd name="T22" fmla="*/ 32 w 78"/>
                  <a:gd name="T23" fmla="*/ 129 h 137"/>
                  <a:gd name="T24" fmla="*/ 35 w 78"/>
                  <a:gd name="T25" fmla="*/ 123 h 137"/>
                  <a:gd name="T26" fmla="*/ 41 w 78"/>
                  <a:gd name="T27" fmla="*/ 100 h 137"/>
                  <a:gd name="T28" fmla="*/ 55 w 78"/>
                  <a:gd name="T29" fmla="*/ 88 h 137"/>
                  <a:gd name="T30" fmla="*/ 60 w 78"/>
                  <a:gd name="T31" fmla="*/ 88 h 137"/>
                  <a:gd name="T32" fmla="*/ 60 w 78"/>
                  <a:gd name="T33" fmla="*/ 105 h 137"/>
                  <a:gd name="T34" fmla="*/ 57 w 78"/>
                  <a:gd name="T35" fmla="*/ 109 h 137"/>
                  <a:gd name="T36" fmla="*/ 53 w 78"/>
                  <a:gd name="T37" fmla="*/ 102 h 137"/>
                  <a:gd name="T38" fmla="*/ 49 w 78"/>
                  <a:gd name="T39" fmla="*/ 107 h 137"/>
                  <a:gd name="T40" fmla="*/ 53 w 78"/>
                  <a:gd name="T41" fmla="*/ 114 h 137"/>
                  <a:gd name="T42" fmla="*/ 55 w 78"/>
                  <a:gd name="T43" fmla="*/ 126 h 137"/>
                  <a:gd name="T44" fmla="*/ 64 w 78"/>
                  <a:gd name="T45" fmla="*/ 135 h 137"/>
                  <a:gd name="T46" fmla="*/ 71 w 78"/>
                  <a:gd name="T47" fmla="*/ 122 h 137"/>
                  <a:gd name="T48" fmla="*/ 70 w 78"/>
                  <a:gd name="T49" fmla="*/ 98 h 137"/>
                  <a:gd name="T50" fmla="*/ 71 w 78"/>
                  <a:gd name="T51" fmla="*/ 84 h 137"/>
                  <a:gd name="T52" fmla="*/ 70 w 78"/>
                  <a:gd name="T53" fmla="*/ 70 h 137"/>
                  <a:gd name="T54" fmla="*/ 72 w 78"/>
                  <a:gd name="T55" fmla="*/ 55 h 137"/>
                  <a:gd name="T56" fmla="*/ 59 w 78"/>
                  <a:gd name="T57" fmla="*/ 30 h 137"/>
                  <a:gd name="T58" fmla="*/ 42 w 78"/>
                  <a:gd name="T59" fmla="*/ 48 h 137"/>
                  <a:gd name="T60" fmla="*/ 37 w 78"/>
                  <a:gd name="T61" fmla="*/ 39 h 137"/>
                  <a:gd name="T62" fmla="*/ 39 w 78"/>
                  <a:gd name="T63" fmla="*/ 30 h 137"/>
                  <a:gd name="T64" fmla="*/ 72 w 78"/>
                  <a:gd name="T65" fmla="*/ 8 h 137"/>
                  <a:gd name="T66" fmla="*/ 63 w 78"/>
                  <a:gd name="T67" fmla="*/ 1 h 137"/>
                  <a:gd name="T68" fmla="*/ 48 w 78"/>
                  <a:gd name="T69" fmla="*/ 1 h 137"/>
                  <a:gd name="T70" fmla="*/ 60 w 78"/>
                  <a:gd name="T71" fmla="*/ 64 h 137"/>
                  <a:gd name="T72" fmla="*/ 54 w 78"/>
                  <a:gd name="T73" fmla="*/ 62 h 137"/>
                  <a:gd name="T74" fmla="*/ 47 w 78"/>
                  <a:gd name="T75" fmla="*/ 65 h 137"/>
                  <a:gd name="T76" fmla="*/ 43 w 78"/>
                  <a:gd name="T77" fmla="*/ 72 h 137"/>
                  <a:gd name="T78" fmla="*/ 53 w 78"/>
                  <a:gd name="T79" fmla="*/ 45 h 137"/>
                  <a:gd name="T80" fmla="*/ 60 w 78"/>
                  <a:gd name="T81" fmla="*/ 6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37">
                    <a:moveTo>
                      <a:pt x="48" y="1"/>
                    </a:moveTo>
                    <a:cubicBezTo>
                      <a:pt x="48" y="1"/>
                      <a:pt x="41" y="1"/>
                      <a:pt x="40" y="15"/>
                    </a:cubicBezTo>
                    <a:cubicBezTo>
                      <a:pt x="40" y="15"/>
                      <a:pt x="39" y="25"/>
                      <a:pt x="34" y="27"/>
                    </a:cubicBezTo>
                    <a:cubicBezTo>
                      <a:pt x="34" y="27"/>
                      <a:pt x="21" y="29"/>
                      <a:pt x="26" y="38"/>
                    </a:cubicBezTo>
                    <a:cubicBezTo>
                      <a:pt x="26" y="38"/>
                      <a:pt x="37" y="50"/>
                      <a:pt x="33" y="64"/>
                    </a:cubicBezTo>
                    <a:cubicBezTo>
                      <a:pt x="33" y="64"/>
                      <a:pt x="30" y="71"/>
                      <a:pt x="31" y="81"/>
                    </a:cubicBezTo>
                    <a:cubicBezTo>
                      <a:pt x="31" y="81"/>
                      <a:pt x="34" y="87"/>
                      <a:pt x="20" y="87"/>
                    </a:cubicBezTo>
                    <a:cubicBezTo>
                      <a:pt x="20" y="87"/>
                      <a:pt x="6" y="84"/>
                      <a:pt x="2" y="102"/>
                    </a:cubicBezTo>
                    <a:cubicBezTo>
                      <a:pt x="2" y="102"/>
                      <a:pt x="0" y="110"/>
                      <a:pt x="9" y="109"/>
                    </a:cubicBezTo>
                    <a:cubicBezTo>
                      <a:pt x="9" y="109"/>
                      <a:pt x="17" y="106"/>
                      <a:pt x="19" y="102"/>
                    </a:cubicBezTo>
                    <a:cubicBezTo>
                      <a:pt x="19" y="102"/>
                      <a:pt x="26" y="98"/>
                      <a:pt x="27" y="107"/>
                    </a:cubicBezTo>
                    <a:cubicBezTo>
                      <a:pt x="27" y="107"/>
                      <a:pt x="23" y="123"/>
                      <a:pt x="32" y="129"/>
                    </a:cubicBezTo>
                    <a:cubicBezTo>
                      <a:pt x="32" y="129"/>
                      <a:pt x="34" y="129"/>
                      <a:pt x="35" y="123"/>
                    </a:cubicBezTo>
                    <a:cubicBezTo>
                      <a:pt x="41" y="100"/>
                      <a:pt x="41" y="100"/>
                      <a:pt x="41" y="100"/>
                    </a:cubicBezTo>
                    <a:cubicBezTo>
                      <a:pt x="41" y="100"/>
                      <a:pt x="53" y="92"/>
                      <a:pt x="55" y="88"/>
                    </a:cubicBezTo>
                    <a:cubicBezTo>
                      <a:pt x="55" y="88"/>
                      <a:pt x="59" y="84"/>
                      <a:pt x="60" y="88"/>
                    </a:cubicBezTo>
                    <a:cubicBezTo>
                      <a:pt x="60" y="105"/>
                      <a:pt x="60" y="105"/>
                      <a:pt x="60" y="105"/>
                    </a:cubicBezTo>
                    <a:cubicBezTo>
                      <a:pt x="60" y="105"/>
                      <a:pt x="60" y="111"/>
                      <a:pt x="57" y="109"/>
                    </a:cubicBezTo>
                    <a:cubicBezTo>
                      <a:pt x="53" y="102"/>
                      <a:pt x="53" y="102"/>
                      <a:pt x="53" y="102"/>
                    </a:cubicBezTo>
                    <a:cubicBezTo>
                      <a:pt x="53" y="102"/>
                      <a:pt x="49" y="98"/>
                      <a:pt x="49" y="107"/>
                    </a:cubicBezTo>
                    <a:cubicBezTo>
                      <a:pt x="49" y="107"/>
                      <a:pt x="51" y="113"/>
                      <a:pt x="53" y="114"/>
                    </a:cubicBezTo>
                    <a:cubicBezTo>
                      <a:pt x="53" y="114"/>
                      <a:pt x="56" y="122"/>
                      <a:pt x="55" y="126"/>
                    </a:cubicBezTo>
                    <a:cubicBezTo>
                      <a:pt x="55" y="126"/>
                      <a:pt x="56" y="137"/>
                      <a:pt x="64" y="135"/>
                    </a:cubicBezTo>
                    <a:cubicBezTo>
                      <a:pt x="64" y="135"/>
                      <a:pt x="71" y="132"/>
                      <a:pt x="71" y="122"/>
                    </a:cubicBezTo>
                    <a:cubicBezTo>
                      <a:pt x="71" y="122"/>
                      <a:pt x="72" y="101"/>
                      <a:pt x="70" y="98"/>
                    </a:cubicBezTo>
                    <a:cubicBezTo>
                      <a:pt x="70" y="98"/>
                      <a:pt x="69" y="89"/>
                      <a:pt x="71" y="84"/>
                    </a:cubicBezTo>
                    <a:cubicBezTo>
                      <a:pt x="71" y="84"/>
                      <a:pt x="73" y="73"/>
                      <a:pt x="70" y="70"/>
                    </a:cubicBezTo>
                    <a:cubicBezTo>
                      <a:pt x="70" y="70"/>
                      <a:pt x="70" y="63"/>
                      <a:pt x="72" y="55"/>
                    </a:cubicBezTo>
                    <a:cubicBezTo>
                      <a:pt x="72" y="55"/>
                      <a:pt x="78" y="34"/>
                      <a:pt x="59" y="30"/>
                    </a:cubicBezTo>
                    <a:cubicBezTo>
                      <a:pt x="59" y="30"/>
                      <a:pt x="48" y="30"/>
                      <a:pt x="42" y="48"/>
                    </a:cubicBezTo>
                    <a:cubicBezTo>
                      <a:pt x="37" y="39"/>
                      <a:pt x="37" y="39"/>
                      <a:pt x="37" y="39"/>
                    </a:cubicBezTo>
                    <a:cubicBezTo>
                      <a:pt x="37" y="39"/>
                      <a:pt x="30" y="32"/>
                      <a:pt x="39" y="30"/>
                    </a:cubicBezTo>
                    <a:cubicBezTo>
                      <a:pt x="39" y="30"/>
                      <a:pt x="76" y="28"/>
                      <a:pt x="72" y="8"/>
                    </a:cubicBezTo>
                    <a:cubicBezTo>
                      <a:pt x="72" y="8"/>
                      <a:pt x="70" y="0"/>
                      <a:pt x="63" y="1"/>
                    </a:cubicBezTo>
                    <a:cubicBezTo>
                      <a:pt x="63" y="1"/>
                      <a:pt x="51" y="5"/>
                      <a:pt x="48" y="1"/>
                    </a:cubicBezTo>
                    <a:close/>
                    <a:moveTo>
                      <a:pt x="60" y="64"/>
                    </a:moveTo>
                    <a:cubicBezTo>
                      <a:pt x="60" y="68"/>
                      <a:pt x="54" y="62"/>
                      <a:pt x="54" y="62"/>
                    </a:cubicBezTo>
                    <a:cubicBezTo>
                      <a:pt x="47" y="53"/>
                      <a:pt x="47" y="65"/>
                      <a:pt x="47" y="65"/>
                    </a:cubicBezTo>
                    <a:cubicBezTo>
                      <a:pt x="46" y="71"/>
                      <a:pt x="43" y="72"/>
                      <a:pt x="43" y="72"/>
                    </a:cubicBezTo>
                    <a:cubicBezTo>
                      <a:pt x="42" y="43"/>
                      <a:pt x="53" y="45"/>
                      <a:pt x="53" y="45"/>
                    </a:cubicBezTo>
                    <a:cubicBezTo>
                      <a:pt x="57" y="46"/>
                      <a:pt x="60" y="64"/>
                      <a:pt x="6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ln>
                    <a:solidFill>
                      <a:schemeClr val="bg1"/>
                    </a:solidFill>
                  </a:ln>
                  <a:solidFill>
                    <a:schemeClr val="bg1"/>
                  </a:solidFill>
                </a:endParaRPr>
              </a:p>
            </p:txBody>
          </p:sp>
          <p:sp>
            <p:nvSpPr>
              <p:cNvPr id="224" name="ïṡḷïḓé">
                <a:extLst>
                  <a:ext uri="{FF2B5EF4-FFF2-40B4-BE49-F238E27FC236}">
                    <a16:creationId xmlns:a16="http://schemas.microsoft.com/office/drawing/2014/main" id="{8A2B92DD-37B3-442E-A76A-8A7830C882B7}"/>
                  </a:ext>
                </a:extLst>
              </p:cNvPr>
              <p:cNvSpPr/>
              <p:nvPr/>
            </p:nvSpPr>
            <p:spPr bwMode="auto">
              <a:xfrm>
                <a:off x="5973763" y="3162300"/>
                <a:ext cx="238125" cy="171450"/>
              </a:xfrm>
              <a:custGeom>
                <a:avLst/>
                <a:gdLst>
                  <a:gd name="T0" fmla="*/ 13 w 72"/>
                  <a:gd name="T1" fmla="*/ 18 h 52"/>
                  <a:gd name="T2" fmla="*/ 31 w 72"/>
                  <a:gd name="T3" fmla="*/ 5 h 52"/>
                  <a:gd name="T4" fmla="*/ 53 w 72"/>
                  <a:gd name="T5" fmla="*/ 13 h 52"/>
                  <a:gd name="T6" fmla="*/ 48 w 72"/>
                  <a:gd name="T7" fmla="*/ 22 h 52"/>
                  <a:gd name="T8" fmla="*/ 50 w 72"/>
                  <a:gd name="T9" fmla="*/ 27 h 52"/>
                  <a:gd name="T10" fmla="*/ 67 w 72"/>
                  <a:gd name="T11" fmla="*/ 23 h 52"/>
                  <a:gd name="T12" fmla="*/ 68 w 72"/>
                  <a:gd name="T13" fmla="*/ 28 h 52"/>
                  <a:gd name="T14" fmla="*/ 43 w 72"/>
                  <a:gd name="T15" fmla="*/ 35 h 52"/>
                  <a:gd name="T16" fmla="*/ 29 w 72"/>
                  <a:gd name="T17" fmla="*/ 39 h 52"/>
                  <a:gd name="T18" fmla="*/ 5 w 72"/>
                  <a:gd name="T19" fmla="*/ 49 h 52"/>
                  <a:gd name="T20" fmla="*/ 8 w 72"/>
                  <a:gd name="T21" fmla="*/ 40 h 52"/>
                  <a:gd name="T22" fmla="*/ 25 w 72"/>
                  <a:gd name="T23" fmla="*/ 29 h 52"/>
                  <a:gd name="T24" fmla="*/ 17 w 72"/>
                  <a:gd name="T25" fmla="*/ 22 h 52"/>
                  <a:gd name="T26" fmla="*/ 13 w 72"/>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2">
                    <a:moveTo>
                      <a:pt x="13" y="18"/>
                    </a:moveTo>
                    <a:cubicBezTo>
                      <a:pt x="13" y="18"/>
                      <a:pt x="19" y="6"/>
                      <a:pt x="31" y="5"/>
                    </a:cubicBezTo>
                    <a:cubicBezTo>
                      <a:pt x="31" y="5"/>
                      <a:pt x="48" y="0"/>
                      <a:pt x="53" y="13"/>
                    </a:cubicBezTo>
                    <a:cubicBezTo>
                      <a:pt x="53" y="13"/>
                      <a:pt x="54" y="18"/>
                      <a:pt x="48" y="22"/>
                    </a:cubicBezTo>
                    <a:cubicBezTo>
                      <a:pt x="48" y="22"/>
                      <a:pt x="43" y="28"/>
                      <a:pt x="50" y="27"/>
                    </a:cubicBezTo>
                    <a:cubicBezTo>
                      <a:pt x="50" y="27"/>
                      <a:pt x="60" y="28"/>
                      <a:pt x="67" y="23"/>
                    </a:cubicBezTo>
                    <a:cubicBezTo>
                      <a:pt x="67" y="23"/>
                      <a:pt x="72" y="23"/>
                      <a:pt x="68" y="28"/>
                    </a:cubicBezTo>
                    <a:cubicBezTo>
                      <a:pt x="68" y="28"/>
                      <a:pt x="60" y="38"/>
                      <a:pt x="43" y="35"/>
                    </a:cubicBezTo>
                    <a:cubicBezTo>
                      <a:pt x="43" y="35"/>
                      <a:pt x="37" y="31"/>
                      <a:pt x="29" y="39"/>
                    </a:cubicBezTo>
                    <a:cubicBezTo>
                      <a:pt x="29" y="39"/>
                      <a:pt x="12" y="52"/>
                      <a:pt x="5" y="49"/>
                    </a:cubicBezTo>
                    <a:cubicBezTo>
                      <a:pt x="5" y="49"/>
                      <a:pt x="0" y="42"/>
                      <a:pt x="8" y="40"/>
                    </a:cubicBezTo>
                    <a:cubicBezTo>
                      <a:pt x="8" y="40"/>
                      <a:pt x="25" y="38"/>
                      <a:pt x="25" y="29"/>
                    </a:cubicBezTo>
                    <a:cubicBezTo>
                      <a:pt x="25" y="29"/>
                      <a:pt x="23" y="24"/>
                      <a:pt x="17" y="22"/>
                    </a:cubicBezTo>
                    <a:lnTo>
                      <a:pt x="13"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5" name="îṥ1ïḋè">
                <a:extLst>
                  <a:ext uri="{FF2B5EF4-FFF2-40B4-BE49-F238E27FC236}">
                    <a16:creationId xmlns:a16="http://schemas.microsoft.com/office/drawing/2014/main" id="{9C8B8EBA-CF4D-458E-BF8F-5B95CB78ACE5}"/>
                  </a:ext>
                </a:extLst>
              </p:cNvPr>
              <p:cNvSpPr/>
              <p:nvPr/>
            </p:nvSpPr>
            <p:spPr bwMode="auto">
              <a:xfrm>
                <a:off x="5954713" y="3290888"/>
                <a:ext cx="328613" cy="279400"/>
              </a:xfrm>
              <a:custGeom>
                <a:avLst/>
                <a:gdLst>
                  <a:gd name="T0" fmla="*/ 21 w 100"/>
                  <a:gd name="T1" fmla="*/ 22 h 84"/>
                  <a:gd name="T2" fmla="*/ 45 w 100"/>
                  <a:gd name="T3" fmla="*/ 10 h 84"/>
                  <a:gd name="T4" fmla="*/ 60 w 100"/>
                  <a:gd name="T5" fmla="*/ 12 h 84"/>
                  <a:gd name="T6" fmla="*/ 55 w 100"/>
                  <a:gd name="T7" fmla="*/ 20 h 84"/>
                  <a:gd name="T8" fmla="*/ 56 w 100"/>
                  <a:gd name="T9" fmla="*/ 54 h 84"/>
                  <a:gd name="T10" fmla="*/ 81 w 100"/>
                  <a:gd name="T11" fmla="*/ 58 h 84"/>
                  <a:gd name="T12" fmla="*/ 83 w 100"/>
                  <a:gd name="T13" fmla="*/ 43 h 84"/>
                  <a:gd name="T14" fmla="*/ 91 w 100"/>
                  <a:gd name="T15" fmla="*/ 60 h 84"/>
                  <a:gd name="T16" fmla="*/ 85 w 100"/>
                  <a:gd name="T17" fmla="*/ 83 h 84"/>
                  <a:gd name="T18" fmla="*/ 75 w 100"/>
                  <a:gd name="T19" fmla="*/ 84 h 84"/>
                  <a:gd name="T20" fmla="*/ 42 w 100"/>
                  <a:gd name="T21" fmla="*/ 55 h 84"/>
                  <a:gd name="T22" fmla="*/ 40 w 100"/>
                  <a:gd name="T23" fmla="*/ 38 h 84"/>
                  <a:gd name="T24" fmla="*/ 33 w 100"/>
                  <a:gd name="T25" fmla="*/ 29 h 84"/>
                  <a:gd name="T26" fmla="*/ 28 w 100"/>
                  <a:gd name="T27" fmla="*/ 38 h 84"/>
                  <a:gd name="T28" fmla="*/ 6 w 100"/>
                  <a:gd name="T29" fmla="*/ 78 h 84"/>
                  <a:gd name="T30" fmla="*/ 3 w 100"/>
                  <a:gd name="T31" fmla="*/ 71 h 84"/>
                  <a:gd name="T32" fmla="*/ 7 w 100"/>
                  <a:gd name="T33" fmla="*/ 59 h 84"/>
                  <a:gd name="T34" fmla="*/ 10 w 100"/>
                  <a:gd name="T35" fmla="*/ 51 h 84"/>
                  <a:gd name="T36" fmla="*/ 21 w 100"/>
                  <a:gd name="T3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84">
                    <a:moveTo>
                      <a:pt x="21" y="22"/>
                    </a:moveTo>
                    <a:cubicBezTo>
                      <a:pt x="21" y="22"/>
                      <a:pt x="40" y="19"/>
                      <a:pt x="45" y="10"/>
                    </a:cubicBezTo>
                    <a:cubicBezTo>
                      <a:pt x="45" y="10"/>
                      <a:pt x="54" y="0"/>
                      <a:pt x="60" y="12"/>
                    </a:cubicBezTo>
                    <a:cubicBezTo>
                      <a:pt x="60" y="12"/>
                      <a:pt x="62" y="14"/>
                      <a:pt x="55" y="20"/>
                    </a:cubicBezTo>
                    <a:cubicBezTo>
                      <a:pt x="55" y="20"/>
                      <a:pt x="45" y="40"/>
                      <a:pt x="56" y="54"/>
                    </a:cubicBezTo>
                    <a:cubicBezTo>
                      <a:pt x="56" y="54"/>
                      <a:pt x="76" y="77"/>
                      <a:pt x="81" y="58"/>
                    </a:cubicBezTo>
                    <a:cubicBezTo>
                      <a:pt x="83" y="43"/>
                      <a:pt x="83" y="43"/>
                      <a:pt x="83" y="43"/>
                    </a:cubicBezTo>
                    <a:cubicBezTo>
                      <a:pt x="83" y="43"/>
                      <a:pt x="86" y="43"/>
                      <a:pt x="91" y="60"/>
                    </a:cubicBezTo>
                    <a:cubicBezTo>
                      <a:pt x="91" y="60"/>
                      <a:pt x="100" y="82"/>
                      <a:pt x="85" y="83"/>
                    </a:cubicBezTo>
                    <a:cubicBezTo>
                      <a:pt x="85" y="83"/>
                      <a:pt x="80" y="81"/>
                      <a:pt x="75" y="84"/>
                    </a:cubicBezTo>
                    <a:cubicBezTo>
                      <a:pt x="75" y="84"/>
                      <a:pt x="46" y="79"/>
                      <a:pt x="42" y="55"/>
                    </a:cubicBezTo>
                    <a:cubicBezTo>
                      <a:pt x="40" y="38"/>
                      <a:pt x="40" y="38"/>
                      <a:pt x="40" y="38"/>
                    </a:cubicBezTo>
                    <a:cubicBezTo>
                      <a:pt x="40" y="38"/>
                      <a:pt x="42" y="28"/>
                      <a:pt x="33" y="29"/>
                    </a:cubicBezTo>
                    <a:cubicBezTo>
                      <a:pt x="33" y="29"/>
                      <a:pt x="28" y="31"/>
                      <a:pt x="28" y="38"/>
                    </a:cubicBezTo>
                    <a:cubicBezTo>
                      <a:pt x="28" y="38"/>
                      <a:pt x="21" y="75"/>
                      <a:pt x="6" y="78"/>
                    </a:cubicBezTo>
                    <a:cubicBezTo>
                      <a:pt x="6" y="78"/>
                      <a:pt x="0" y="76"/>
                      <a:pt x="3" y="71"/>
                    </a:cubicBezTo>
                    <a:cubicBezTo>
                      <a:pt x="3" y="71"/>
                      <a:pt x="7" y="66"/>
                      <a:pt x="7" y="59"/>
                    </a:cubicBezTo>
                    <a:cubicBezTo>
                      <a:pt x="7" y="59"/>
                      <a:pt x="7" y="55"/>
                      <a:pt x="10" y="51"/>
                    </a:cubicBezTo>
                    <a:cubicBezTo>
                      <a:pt x="10" y="51"/>
                      <a:pt x="23" y="29"/>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6" name="ïsľîdé">
                <a:extLst>
                  <a:ext uri="{FF2B5EF4-FFF2-40B4-BE49-F238E27FC236}">
                    <a16:creationId xmlns:a16="http://schemas.microsoft.com/office/drawing/2014/main" id="{CD1C84E7-47C3-44B2-B5EB-57C7186EA82E}"/>
                  </a:ext>
                </a:extLst>
              </p:cNvPr>
              <p:cNvSpPr/>
              <p:nvPr/>
            </p:nvSpPr>
            <p:spPr bwMode="auto">
              <a:xfrm>
                <a:off x="6310313" y="3105150"/>
                <a:ext cx="471488" cy="511175"/>
              </a:xfrm>
              <a:custGeom>
                <a:avLst/>
                <a:gdLst>
                  <a:gd name="T0" fmla="*/ 38 w 143"/>
                  <a:gd name="T1" fmla="*/ 18 h 154"/>
                  <a:gd name="T2" fmla="*/ 51 w 143"/>
                  <a:gd name="T3" fmla="*/ 9 h 154"/>
                  <a:gd name="T4" fmla="*/ 78 w 143"/>
                  <a:gd name="T5" fmla="*/ 11 h 154"/>
                  <a:gd name="T6" fmla="*/ 83 w 143"/>
                  <a:gd name="T7" fmla="*/ 26 h 154"/>
                  <a:gd name="T8" fmla="*/ 82 w 143"/>
                  <a:gd name="T9" fmla="*/ 33 h 154"/>
                  <a:gd name="T10" fmla="*/ 115 w 143"/>
                  <a:gd name="T11" fmla="*/ 23 h 154"/>
                  <a:gd name="T12" fmla="*/ 124 w 143"/>
                  <a:gd name="T13" fmla="*/ 25 h 154"/>
                  <a:gd name="T14" fmla="*/ 132 w 143"/>
                  <a:gd name="T15" fmla="*/ 44 h 154"/>
                  <a:gd name="T16" fmla="*/ 122 w 143"/>
                  <a:gd name="T17" fmla="*/ 46 h 154"/>
                  <a:gd name="T18" fmla="*/ 98 w 143"/>
                  <a:gd name="T19" fmla="*/ 51 h 154"/>
                  <a:gd name="T20" fmla="*/ 97 w 143"/>
                  <a:gd name="T21" fmla="*/ 57 h 154"/>
                  <a:gd name="T22" fmla="*/ 94 w 143"/>
                  <a:gd name="T23" fmla="*/ 66 h 154"/>
                  <a:gd name="T24" fmla="*/ 76 w 143"/>
                  <a:gd name="T25" fmla="*/ 78 h 154"/>
                  <a:gd name="T26" fmla="*/ 71 w 143"/>
                  <a:gd name="T27" fmla="*/ 84 h 154"/>
                  <a:gd name="T28" fmla="*/ 71 w 143"/>
                  <a:gd name="T29" fmla="*/ 89 h 154"/>
                  <a:gd name="T30" fmla="*/ 86 w 143"/>
                  <a:gd name="T31" fmla="*/ 83 h 154"/>
                  <a:gd name="T32" fmla="*/ 92 w 143"/>
                  <a:gd name="T33" fmla="*/ 92 h 154"/>
                  <a:gd name="T34" fmla="*/ 79 w 143"/>
                  <a:gd name="T35" fmla="*/ 103 h 154"/>
                  <a:gd name="T36" fmla="*/ 77 w 143"/>
                  <a:gd name="T37" fmla="*/ 110 h 154"/>
                  <a:gd name="T38" fmla="*/ 80 w 143"/>
                  <a:gd name="T39" fmla="*/ 117 h 154"/>
                  <a:gd name="T40" fmla="*/ 105 w 143"/>
                  <a:gd name="T41" fmla="*/ 110 h 154"/>
                  <a:gd name="T42" fmla="*/ 113 w 143"/>
                  <a:gd name="T43" fmla="*/ 112 h 154"/>
                  <a:gd name="T44" fmla="*/ 119 w 143"/>
                  <a:gd name="T45" fmla="*/ 125 h 154"/>
                  <a:gd name="T46" fmla="*/ 105 w 143"/>
                  <a:gd name="T47" fmla="*/ 130 h 154"/>
                  <a:gd name="T48" fmla="*/ 41 w 143"/>
                  <a:gd name="T49" fmla="*/ 148 h 154"/>
                  <a:gd name="T50" fmla="*/ 28 w 143"/>
                  <a:gd name="T51" fmla="*/ 145 h 154"/>
                  <a:gd name="T52" fmla="*/ 36 w 143"/>
                  <a:gd name="T53" fmla="*/ 131 h 154"/>
                  <a:gd name="T54" fmla="*/ 61 w 143"/>
                  <a:gd name="T55" fmla="*/ 118 h 154"/>
                  <a:gd name="T56" fmla="*/ 56 w 143"/>
                  <a:gd name="T57" fmla="*/ 113 h 154"/>
                  <a:gd name="T58" fmla="*/ 48 w 143"/>
                  <a:gd name="T59" fmla="*/ 98 h 154"/>
                  <a:gd name="T60" fmla="*/ 75 w 143"/>
                  <a:gd name="T61" fmla="*/ 67 h 154"/>
                  <a:gd name="T62" fmla="*/ 83 w 143"/>
                  <a:gd name="T63" fmla="*/ 50 h 154"/>
                  <a:gd name="T64" fmla="*/ 100 w 143"/>
                  <a:gd name="T65" fmla="*/ 42 h 154"/>
                  <a:gd name="T66" fmla="*/ 93 w 143"/>
                  <a:gd name="T67" fmla="*/ 38 h 154"/>
                  <a:gd name="T68" fmla="*/ 58 w 143"/>
                  <a:gd name="T69" fmla="*/ 54 h 154"/>
                  <a:gd name="T70" fmla="*/ 40 w 143"/>
                  <a:gd name="T71" fmla="*/ 62 h 154"/>
                  <a:gd name="T72" fmla="*/ 30 w 143"/>
                  <a:gd name="T73" fmla="*/ 70 h 154"/>
                  <a:gd name="T74" fmla="*/ 11 w 143"/>
                  <a:gd name="T75" fmla="*/ 77 h 154"/>
                  <a:gd name="T76" fmla="*/ 8 w 143"/>
                  <a:gd name="T77" fmla="*/ 55 h 154"/>
                  <a:gd name="T78" fmla="*/ 27 w 143"/>
                  <a:gd name="T79" fmla="*/ 36 h 154"/>
                  <a:gd name="T80" fmla="*/ 32 w 143"/>
                  <a:gd name="T81" fmla="*/ 42 h 154"/>
                  <a:gd name="T82" fmla="*/ 35 w 143"/>
                  <a:gd name="T83" fmla="*/ 49 h 154"/>
                  <a:gd name="T84" fmla="*/ 60 w 143"/>
                  <a:gd name="T85" fmla="*/ 39 h 154"/>
                  <a:gd name="T86" fmla="*/ 53 w 143"/>
                  <a:gd name="T87" fmla="*/ 31 h 154"/>
                  <a:gd name="T88" fmla="*/ 53 w 143"/>
                  <a:gd name="T89" fmla="*/ 31 h 154"/>
                  <a:gd name="T90" fmla="*/ 38 w 143"/>
                  <a:gd name="T91" fmla="*/ 1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54">
                    <a:moveTo>
                      <a:pt x="38" y="18"/>
                    </a:moveTo>
                    <a:cubicBezTo>
                      <a:pt x="38" y="18"/>
                      <a:pt x="42" y="10"/>
                      <a:pt x="51" y="9"/>
                    </a:cubicBezTo>
                    <a:cubicBezTo>
                      <a:pt x="51" y="9"/>
                      <a:pt x="68" y="0"/>
                      <a:pt x="78" y="11"/>
                    </a:cubicBezTo>
                    <a:cubicBezTo>
                      <a:pt x="78" y="11"/>
                      <a:pt x="87" y="19"/>
                      <a:pt x="83" y="26"/>
                    </a:cubicBezTo>
                    <a:cubicBezTo>
                      <a:pt x="83" y="26"/>
                      <a:pt x="77" y="29"/>
                      <a:pt x="82" y="33"/>
                    </a:cubicBezTo>
                    <a:cubicBezTo>
                      <a:pt x="115" y="23"/>
                      <a:pt x="115" y="23"/>
                      <a:pt x="115" y="23"/>
                    </a:cubicBezTo>
                    <a:cubicBezTo>
                      <a:pt x="115" y="23"/>
                      <a:pt x="119" y="21"/>
                      <a:pt x="124" y="25"/>
                    </a:cubicBezTo>
                    <a:cubicBezTo>
                      <a:pt x="124" y="25"/>
                      <a:pt x="143" y="36"/>
                      <a:pt x="132" y="44"/>
                    </a:cubicBezTo>
                    <a:cubicBezTo>
                      <a:pt x="132" y="44"/>
                      <a:pt x="126" y="47"/>
                      <a:pt x="122" y="46"/>
                    </a:cubicBezTo>
                    <a:cubicBezTo>
                      <a:pt x="98" y="51"/>
                      <a:pt x="98" y="51"/>
                      <a:pt x="98" y="51"/>
                    </a:cubicBezTo>
                    <a:cubicBezTo>
                      <a:pt x="98" y="51"/>
                      <a:pt x="94" y="53"/>
                      <a:pt x="97" y="57"/>
                    </a:cubicBezTo>
                    <a:cubicBezTo>
                      <a:pt x="97" y="57"/>
                      <a:pt x="99" y="63"/>
                      <a:pt x="94" y="66"/>
                    </a:cubicBezTo>
                    <a:cubicBezTo>
                      <a:pt x="94" y="66"/>
                      <a:pt x="76" y="75"/>
                      <a:pt x="76" y="78"/>
                    </a:cubicBezTo>
                    <a:cubicBezTo>
                      <a:pt x="71" y="84"/>
                      <a:pt x="71" y="84"/>
                      <a:pt x="71" y="84"/>
                    </a:cubicBezTo>
                    <a:cubicBezTo>
                      <a:pt x="71" y="84"/>
                      <a:pt x="65" y="87"/>
                      <a:pt x="71" y="89"/>
                    </a:cubicBezTo>
                    <a:cubicBezTo>
                      <a:pt x="86" y="83"/>
                      <a:pt x="86" y="83"/>
                      <a:pt x="86" y="83"/>
                    </a:cubicBezTo>
                    <a:cubicBezTo>
                      <a:pt x="86" y="83"/>
                      <a:pt x="94" y="81"/>
                      <a:pt x="92" y="92"/>
                    </a:cubicBezTo>
                    <a:cubicBezTo>
                      <a:pt x="92" y="92"/>
                      <a:pt x="86" y="101"/>
                      <a:pt x="79" y="103"/>
                    </a:cubicBezTo>
                    <a:cubicBezTo>
                      <a:pt x="79" y="103"/>
                      <a:pt x="79" y="107"/>
                      <a:pt x="77" y="110"/>
                    </a:cubicBezTo>
                    <a:cubicBezTo>
                      <a:pt x="77" y="110"/>
                      <a:pt x="77" y="116"/>
                      <a:pt x="80" y="117"/>
                    </a:cubicBezTo>
                    <a:cubicBezTo>
                      <a:pt x="105" y="110"/>
                      <a:pt x="105" y="110"/>
                      <a:pt x="105" y="110"/>
                    </a:cubicBezTo>
                    <a:cubicBezTo>
                      <a:pt x="105" y="110"/>
                      <a:pt x="110" y="109"/>
                      <a:pt x="113" y="112"/>
                    </a:cubicBezTo>
                    <a:cubicBezTo>
                      <a:pt x="113" y="112"/>
                      <a:pt x="121" y="117"/>
                      <a:pt x="119" y="125"/>
                    </a:cubicBezTo>
                    <a:cubicBezTo>
                      <a:pt x="119" y="125"/>
                      <a:pt x="114" y="132"/>
                      <a:pt x="105" y="130"/>
                    </a:cubicBezTo>
                    <a:cubicBezTo>
                      <a:pt x="105" y="130"/>
                      <a:pt x="64" y="132"/>
                      <a:pt x="41" y="148"/>
                    </a:cubicBezTo>
                    <a:cubicBezTo>
                      <a:pt x="41" y="148"/>
                      <a:pt x="33" y="154"/>
                      <a:pt x="28" y="145"/>
                    </a:cubicBezTo>
                    <a:cubicBezTo>
                      <a:pt x="28" y="145"/>
                      <a:pt x="26" y="133"/>
                      <a:pt x="36" y="131"/>
                    </a:cubicBezTo>
                    <a:cubicBezTo>
                      <a:pt x="36" y="131"/>
                      <a:pt x="69" y="129"/>
                      <a:pt x="61" y="118"/>
                    </a:cubicBezTo>
                    <a:cubicBezTo>
                      <a:pt x="56" y="113"/>
                      <a:pt x="56" y="113"/>
                      <a:pt x="56" y="113"/>
                    </a:cubicBezTo>
                    <a:cubicBezTo>
                      <a:pt x="56" y="113"/>
                      <a:pt x="44" y="105"/>
                      <a:pt x="48" y="98"/>
                    </a:cubicBezTo>
                    <a:cubicBezTo>
                      <a:pt x="48" y="98"/>
                      <a:pt x="73" y="86"/>
                      <a:pt x="75" y="67"/>
                    </a:cubicBezTo>
                    <a:cubicBezTo>
                      <a:pt x="75" y="67"/>
                      <a:pt x="73" y="52"/>
                      <a:pt x="83" y="50"/>
                    </a:cubicBezTo>
                    <a:cubicBezTo>
                      <a:pt x="83" y="50"/>
                      <a:pt x="95" y="52"/>
                      <a:pt x="100" y="42"/>
                    </a:cubicBezTo>
                    <a:cubicBezTo>
                      <a:pt x="100" y="42"/>
                      <a:pt x="104" y="31"/>
                      <a:pt x="93" y="38"/>
                    </a:cubicBezTo>
                    <a:cubicBezTo>
                      <a:pt x="93" y="38"/>
                      <a:pt x="66" y="46"/>
                      <a:pt x="58" y="54"/>
                    </a:cubicBezTo>
                    <a:cubicBezTo>
                      <a:pt x="40" y="62"/>
                      <a:pt x="40" y="62"/>
                      <a:pt x="40" y="62"/>
                    </a:cubicBezTo>
                    <a:cubicBezTo>
                      <a:pt x="40" y="62"/>
                      <a:pt x="35" y="62"/>
                      <a:pt x="30" y="70"/>
                    </a:cubicBezTo>
                    <a:cubicBezTo>
                      <a:pt x="30" y="70"/>
                      <a:pt x="21" y="86"/>
                      <a:pt x="11" y="77"/>
                    </a:cubicBezTo>
                    <a:cubicBezTo>
                      <a:pt x="11" y="77"/>
                      <a:pt x="0" y="69"/>
                      <a:pt x="8" y="55"/>
                    </a:cubicBezTo>
                    <a:cubicBezTo>
                      <a:pt x="8" y="55"/>
                      <a:pt x="15" y="42"/>
                      <a:pt x="27" y="36"/>
                    </a:cubicBezTo>
                    <a:cubicBezTo>
                      <a:pt x="27" y="36"/>
                      <a:pt x="33" y="38"/>
                      <a:pt x="32" y="42"/>
                    </a:cubicBezTo>
                    <a:cubicBezTo>
                      <a:pt x="32" y="42"/>
                      <a:pt x="29" y="50"/>
                      <a:pt x="35" y="49"/>
                    </a:cubicBezTo>
                    <a:cubicBezTo>
                      <a:pt x="35" y="49"/>
                      <a:pt x="52" y="51"/>
                      <a:pt x="60" y="39"/>
                    </a:cubicBezTo>
                    <a:cubicBezTo>
                      <a:pt x="60" y="39"/>
                      <a:pt x="58" y="33"/>
                      <a:pt x="53" y="31"/>
                    </a:cubicBezTo>
                    <a:cubicBezTo>
                      <a:pt x="53" y="31"/>
                      <a:pt x="53" y="31"/>
                      <a:pt x="53" y="31"/>
                    </a:cubicBezTo>
                    <a:cubicBezTo>
                      <a:pt x="48" y="28"/>
                      <a:pt x="41"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7" name="íṩlíďê">
                <a:extLst>
                  <a:ext uri="{FF2B5EF4-FFF2-40B4-BE49-F238E27FC236}">
                    <a16:creationId xmlns:a16="http://schemas.microsoft.com/office/drawing/2014/main" id="{67385552-CD82-4D81-B95F-815B835546D0}"/>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28" name="işḷïďè">
                <a:extLst>
                  <a:ext uri="{FF2B5EF4-FFF2-40B4-BE49-F238E27FC236}">
                    <a16:creationId xmlns:a16="http://schemas.microsoft.com/office/drawing/2014/main" id="{140C826C-71BF-4611-9C35-8612BE38E151}"/>
                  </a:ext>
                </a:extLst>
              </p:cNvPr>
              <p:cNvSpPr/>
              <p:nvPr/>
            </p:nvSpPr>
            <p:spPr bwMode="auto">
              <a:xfrm>
                <a:off x="6448426" y="3314700"/>
                <a:ext cx="79375" cy="88900"/>
              </a:xfrm>
              <a:custGeom>
                <a:avLst/>
                <a:gdLst>
                  <a:gd name="T0" fmla="*/ 23 w 24"/>
                  <a:gd name="T1" fmla="*/ 3 h 27"/>
                  <a:gd name="T2" fmla="*/ 18 w 24"/>
                  <a:gd name="T3" fmla="*/ 13 h 27"/>
                  <a:gd name="T4" fmla="*/ 5 w 24"/>
                  <a:gd name="T5" fmla="*/ 16 h 27"/>
                  <a:gd name="T6" fmla="*/ 3 w 24"/>
                  <a:gd name="T7" fmla="*/ 3 h 27"/>
                  <a:gd name="T8" fmla="*/ 7 w 24"/>
                  <a:gd name="T9" fmla="*/ 3 h 27"/>
                  <a:gd name="T10" fmla="*/ 20 w 24"/>
                  <a:gd name="T11" fmla="*/ 1 h 27"/>
                  <a:gd name="T12" fmla="*/ 23 w 24"/>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24" h="27">
                    <a:moveTo>
                      <a:pt x="23" y="3"/>
                    </a:moveTo>
                    <a:cubicBezTo>
                      <a:pt x="23" y="3"/>
                      <a:pt x="20" y="11"/>
                      <a:pt x="18" y="13"/>
                    </a:cubicBezTo>
                    <a:cubicBezTo>
                      <a:pt x="18" y="13"/>
                      <a:pt x="11" y="27"/>
                      <a:pt x="5" y="16"/>
                    </a:cubicBezTo>
                    <a:cubicBezTo>
                      <a:pt x="5" y="16"/>
                      <a:pt x="0" y="13"/>
                      <a:pt x="3" y="3"/>
                    </a:cubicBezTo>
                    <a:cubicBezTo>
                      <a:pt x="3" y="3"/>
                      <a:pt x="6" y="0"/>
                      <a:pt x="7" y="3"/>
                    </a:cubicBezTo>
                    <a:cubicBezTo>
                      <a:pt x="7" y="3"/>
                      <a:pt x="13" y="8"/>
                      <a:pt x="20" y="1"/>
                    </a:cubicBezTo>
                    <a:cubicBezTo>
                      <a:pt x="20" y="1"/>
                      <a:pt x="24" y="0"/>
                      <a:pt x="23" y="3"/>
                    </a:cubicBezTo>
                    <a:close/>
                  </a:path>
                </a:pathLst>
              </a:custGeom>
              <a:grpFill/>
              <a:ln w="6350" cap="flat">
                <a:noFill/>
                <a:prstDash val="solid"/>
                <a:miter lim="800000"/>
                <a:headEnd/>
                <a:tailEnd/>
              </a:ln>
            </p:spPr>
            <p:txBody>
              <a:bodyPr anchor="ctr"/>
              <a:lstStyle/>
              <a:p>
                <a:pPr algn="ctr"/>
                <a:endParaRPr dirty="0">
                  <a:ln>
                    <a:solidFill>
                      <a:schemeClr val="bg1"/>
                    </a:solidFill>
                  </a:ln>
                  <a:solidFill>
                    <a:schemeClr val="bg1"/>
                  </a:solidFill>
                </a:endParaRPr>
              </a:p>
            </p:txBody>
          </p:sp>
          <p:sp>
            <p:nvSpPr>
              <p:cNvPr id="229" name="îṡlíḑê">
                <a:extLst>
                  <a:ext uri="{FF2B5EF4-FFF2-40B4-BE49-F238E27FC236}">
                    <a16:creationId xmlns:a16="http://schemas.microsoft.com/office/drawing/2014/main" id="{F10E7D4A-4338-4DB6-9E35-AD9F328A8399}"/>
                  </a:ext>
                </a:extLst>
              </p:cNvPr>
              <p:cNvSpPr/>
              <p:nvPr/>
            </p:nvSpPr>
            <p:spPr bwMode="auto">
              <a:xfrm>
                <a:off x="6904038" y="3122613"/>
                <a:ext cx="138113" cy="125413"/>
              </a:xfrm>
              <a:custGeom>
                <a:avLst/>
                <a:gdLst>
                  <a:gd name="T0" fmla="*/ 22 w 42"/>
                  <a:gd name="T1" fmla="*/ 3 h 38"/>
                  <a:gd name="T2" fmla="*/ 9 w 42"/>
                  <a:gd name="T3" fmla="*/ 16 h 38"/>
                  <a:gd name="T4" fmla="*/ 4 w 42"/>
                  <a:gd name="T5" fmla="*/ 27 h 38"/>
                  <a:gd name="T6" fmla="*/ 4 w 42"/>
                  <a:gd name="T7" fmla="*/ 38 h 38"/>
                  <a:gd name="T8" fmla="*/ 16 w 42"/>
                  <a:gd name="T9" fmla="*/ 24 h 38"/>
                  <a:gd name="T10" fmla="*/ 28 w 42"/>
                  <a:gd name="T11" fmla="*/ 23 h 38"/>
                  <a:gd name="T12" fmla="*/ 41 w 42"/>
                  <a:gd name="T13" fmla="*/ 10 h 38"/>
                  <a:gd name="T14" fmla="*/ 22 w 42"/>
                  <a:gd name="T15" fmla="*/ 3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8">
                    <a:moveTo>
                      <a:pt x="22" y="3"/>
                    </a:moveTo>
                    <a:cubicBezTo>
                      <a:pt x="22" y="3"/>
                      <a:pt x="13" y="2"/>
                      <a:pt x="9" y="16"/>
                    </a:cubicBezTo>
                    <a:cubicBezTo>
                      <a:pt x="9" y="16"/>
                      <a:pt x="11" y="24"/>
                      <a:pt x="4" y="27"/>
                    </a:cubicBezTo>
                    <a:cubicBezTo>
                      <a:pt x="4" y="27"/>
                      <a:pt x="0" y="32"/>
                      <a:pt x="4" y="38"/>
                    </a:cubicBezTo>
                    <a:cubicBezTo>
                      <a:pt x="4" y="38"/>
                      <a:pt x="8" y="33"/>
                      <a:pt x="16" y="24"/>
                    </a:cubicBezTo>
                    <a:cubicBezTo>
                      <a:pt x="28" y="23"/>
                      <a:pt x="28" y="23"/>
                      <a:pt x="28" y="23"/>
                    </a:cubicBezTo>
                    <a:cubicBezTo>
                      <a:pt x="28" y="23"/>
                      <a:pt x="42" y="26"/>
                      <a:pt x="41" y="10"/>
                    </a:cubicBezTo>
                    <a:cubicBezTo>
                      <a:pt x="41" y="10"/>
                      <a:pt x="38" y="0"/>
                      <a:pt x="2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0" name="iṡľïḍê">
                <a:extLst>
                  <a:ext uri="{FF2B5EF4-FFF2-40B4-BE49-F238E27FC236}">
                    <a16:creationId xmlns:a16="http://schemas.microsoft.com/office/drawing/2014/main" id="{B5015770-B335-4F12-B967-9A7DB8A5A64C}"/>
                  </a:ext>
                </a:extLst>
              </p:cNvPr>
              <p:cNvSpPr/>
              <p:nvPr/>
            </p:nvSpPr>
            <p:spPr bwMode="auto">
              <a:xfrm>
                <a:off x="6815138" y="3228975"/>
                <a:ext cx="227013" cy="377825"/>
              </a:xfrm>
              <a:custGeom>
                <a:avLst/>
                <a:gdLst>
                  <a:gd name="T0" fmla="*/ 35 w 69"/>
                  <a:gd name="T1" fmla="*/ 11 h 114"/>
                  <a:gd name="T2" fmla="*/ 30 w 69"/>
                  <a:gd name="T3" fmla="*/ 23 h 114"/>
                  <a:gd name="T4" fmla="*/ 30 w 69"/>
                  <a:gd name="T5" fmla="*/ 48 h 114"/>
                  <a:gd name="T6" fmla="*/ 19 w 69"/>
                  <a:gd name="T7" fmla="*/ 56 h 114"/>
                  <a:gd name="T8" fmla="*/ 11 w 69"/>
                  <a:gd name="T9" fmla="*/ 54 h 114"/>
                  <a:gd name="T10" fmla="*/ 4 w 69"/>
                  <a:gd name="T11" fmla="*/ 64 h 114"/>
                  <a:gd name="T12" fmla="*/ 10 w 69"/>
                  <a:gd name="T13" fmla="*/ 76 h 114"/>
                  <a:gd name="T14" fmla="*/ 22 w 69"/>
                  <a:gd name="T15" fmla="*/ 76 h 114"/>
                  <a:gd name="T16" fmla="*/ 18 w 69"/>
                  <a:gd name="T17" fmla="*/ 84 h 114"/>
                  <a:gd name="T18" fmla="*/ 17 w 69"/>
                  <a:gd name="T19" fmla="*/ 100 h 114"/>
                  <a:gd name="T20" fmla="*/ 25 w 69"/>
                  <a:gd name="T21" fmla="*/ 87 h 114"/>
                  <a:gd name="T22" fmla="*/ 36 w 69"/>
                  <a:gd name="T23" fmla="*/ 69 h 114"/>
                  <a:gd name="T24" fmla="*/ 54 w 69"/>
                  <a:gd name="T25" fmla="*/ 68 h 114"/>
                  <a:gd name="T26" fmla="*/ 52 w 69"/>
                  <a:gd name="T27" fmla="*/ 84 h 114"/>
                  <a:gd name="T28" fmla="*/ 49 w 69"/>
                  <a:gd name="T29" fmla="*/ 77 h 114"/>
                  <a:gd name="T30" fmla="*/ 43 w 69"/>
                  <a:gd name="T31" fmla="*/ 82 h 114"/>
                  <a:gd name="T32" fmla="*/ 62 w 69"/>
                  <a:gd name="T33" fmla="*/ 104 h 114"/>
                  <a:gd name="T34" fmla="*/ 61 w 69"/>
                  <a:gd name="T35" fmla="*/ 58 h 114"/>
                  <a:gd name="T36" fmla="*/ 64 w 69"/>
                  <a:gd name="T37" fmla="*/ 51 h 114"/>
                  <a:gd name="T38" fmla="*/ 63 w 69"/>
                  <a:gd name="T39" fmla="*/ 43 h 114"/>
                  <a:gd name="T40" fmla="*/ 60 w 69"/>
                  <a:gd name="T41" fmla="*/ 36 h 114"/>
                  <a:gd name="T42" fmla="*/ 63 w 69"/>
                  <a:gd name="T43" fmla="*/ 23 h 114"/>
                  <a:gd name="T44" fmla="*/ 67 w 69"/>
                  <a:gd name="T45" fmla="*/ 16 h 114"/>
                  <a:gd name="T46" fmla="*/ 65 w 69"/>
                  <a:gd name="T47" fmla="*/ 9 h 114"/>
                  <a:gd name="T48" fmla="*/ 51 w 69"/>
                  <a:gd name="T49" fmla="*/ 6 h 114"/>
                  <a:gd name="T50" fmla="*/ 43 w 69"/>
                  <a:gd name="T51" fmla="*/ 16 h 114"/>
                  <a:gd name="T52" fmla="*/ 53 w 69"/>
                  <a:gd name="T53" fmla="*/ 16 h 114"/>
                  <a:gd name="T54" fmla="*/ 56 w 69"/>
                  <a:gd name="T55" fmla="*/ 20 h 114"/>
                  <a:gd name="T56" fmla="*/ 52 w 69"/>
                  <a:gd name="T57" fmla="*/ 30 h 114"/>
                  <a:gd name="T58" fmla="*/ 43 w 69"/>
                  <a:gd name="T59" fmla="*/ 29 h 114"/>
                  <a:gd name="T60" fmla="*/ 38 w 69"/>
                  <a:gd name="T61" fmla="*/ 27 h 114"/>
                  <a:gd name="T62" fmla="*/ 35 w 69"/>
                  <a:gd name="T63" fmla="*/ 11 h 114"/>
                  <a:gd name="T64" fmla="*/ 38 w 69"/>
                  <a:gd name="T65" fmla="*/ 36 h 114"/>
                  <a:gd name="T66" fmla="*/ 44 w 69"/>
                  <a:gd name="T67" fmla="*/ 45 h 114"/>
                  <a:gd name="T68" fmla="*/ 38 w 69"/>
                  <a:gd name="T69" fmla="*/ 51 h 114"/>
                  <a:gd name="T70" fmla="*/ 38 w 69"/>
                  <a:gd name="T7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114">
                    <a:moveTo>
                      <a:pt x="35" y="11"/>
                    </a:moveTo>
                    <a:cubicBezTo>
                      <a:pt x="35" y="11"/>
                      <a:pt x="27" y="13"/>
                      <a:pt x="30" y="23"/>
                    </a:cubicBezTo>
                    <a:cubicBezTo>
                      <a:pt x="30" y="48"/>
                      <a:pt x="30" y="48"/>
                      <a:pt x="30" y="48"/>
                    </a:cubicBezTo>
                    <a:cubicBezTo>
                      <a:pt x="30" y="48"/>
                      <a:pt x="28" y="59"/>
                      <a:pt x="19" y="56"/>
                    </a:cubicBezTo>
                    <a:cubicBezTo>
                      <a:pt x="11" y="54"/>
                      <a:pt x="11" y="54"/>
                      <a:pt x="11" y="54"/>
                    </a:cubicBezTo>
                    <a:cubicBezTo>
                      <a:pt x="11" y="54"/>
                      <a:pt x="7" y="51"/>
                      <a:pt x="4" y="64"/>
                    </a:cubicBezTo>
                    <a:cubicBezTo>
                      <a:pt x="4" y="64"/>
                      <a:pt x="0" y="78"/>
                      <a:pt x="10" y="76"/>
                    </a:cubicBezTo>
                    <a:cubicBezTo>
                      <a:pt x="10" y="76"/>
                      <a:pt x="17" y="72"/>
                      <a:pt x="22" y="76"/>
                    </a:cubicBezTo>
                    <a:cubicBezTo>
                      <a:pt x="18" y="84"/>
                      <a:pt x="18" y="84"/>
                      <a:pt x="18" y="84"/>
                    </a:cubicBezTo>
                    <a:cubicBezTo>
                      <a:pt x="18" y="84"/>
                      <a:pt x="12" y="90"/>
                      <a:pt x="17" y="100"/>
                    </a:cubicBezTo>
                    <a:cubicBezTo>
                      <a:pt x="17" y="100"/>
                      <a:pt x="22" y="100"/>
                      <a:pt x="25" y="87"/>
                    </a:cubicBezTo>
                    <a:cubicBezTo>
                      <a:pt x="25" y="87"/>
                      <a:pt x="29" y="68"/>
                      <a:pt x="36" y="69"/>
                    </a:cubicBezTo>
                    <a:cubicBezTo>
                      <a:pt x="36" y="69"/>
                      <a:pt x="52" y="55"/>
                      <a:pt x="54" y="68"/>
                    </a:cubicBezTo>
                    <a:cubicBezTo>
                      <a:pt x="54" y="68"/>
                      <a:pt x="58" y="82"/>
                      <a:pt x="52" y="84"/>
                    </a:cubicBezTo>
                    <a:cubicBezTo>
                      <a:pt x="52" y="84"/>
                      <a:pt x="50" y="83"/>
                      <a:pt x="49" y="77"/>
                    </a:cubicBezTo>
                    <a:cubicBezTo>
                      <a:pt x="49" y="77"/>
                      <a:pt x="44" y="71"/>
                      <a:pt x="43" y="82"/>
                    </a:cubicBezTo>
                    <a:cubicBezTo>
                      <a:pt x="43" y="82"/>
                      <a:pt x="54" y="114"/>
                      <a:pt x="62" y="104"/>
                    </a:cubicBezTo>
                    <a:cubicBezTo>
                      <a:pt x="62" y="104"/>
                      <a:pt x="67" y="73"/>
                      <a:pt x="61" y="58"/>
                    </a:cubicBezTo>
                    <a:cubicBezTo>
                      <a:pt x="61" y="58"/>
                      <a:pt x="60" y="54"/>
                      <a:pt x="64" y="51"/>
                    </a:cubicBezTo>
                    <a:cubicBezTo>
                      <a:pt x="64" y="51"/>
                      <a:pt x="68" y="43"/>
                      <a:pt x="63" y="43"/>
                    </a:cubicBezTo>
                    <a:cubicBezTo>
                      <a:pt x="63" y="43"/>
                      <a:pt x="55" y="44"/>
                      <a:pt x="60" y="36"/>
                    </a:cubicBezTo>
                    <a:cubicBezTo>
                      <a:pt x="60" y="36"/>
                      <a:pt x="65" y="28"/>
                      <a:pt x="63" y="23"/>
                    </a:cubicBezTo>
                    <a:cubicBezTo>
                      <a:pt x="63" y="23"/>
                      <a:pt x="63" y="18"/>
                      <a:pt x="67" y="16"/>
                    </a:cubicBezTo>
                    <a:cubicBezTo>
                      <a:pt x="67" y="16"/>
                      <a:pt x="69" y="14"/>
                      <a:pt x="65" y="9"/>
                    </a:cubicBezTo>
                    <a:cubicBezTo>
                      <a:pt x="65" y="9"/>
                      <a:pt x="59" y="0"/>
                      <a:pt x="51" y="6"/>
                    </a:cubicBezTo>
                    <a:cubicBezTo>
                      <a:pt x="51" y="6"/>
                      <a:pt x="42" y="11"/>
                      <a:pt x="43" y="16"/>
                    </a:cubicBezTo>
                    <a:cubicBezTo>
                      <a:pt x="53" y="16"/>
                      <a:pt x="53" y="16"/>
                      <a:pt x="53" y="16"/>
                    </a:cubicBezTo>
                    <a:cubicBezTo>
                      <a:pt x="53" y="16"/>
                      <a:pt x="56" y="16"/>
                      <a:pt x="56" y="20"/>
                    </a:cubicBezTo>
                    <a:cubicBezTo>
                      <a:pt x="56" y="20"/>
                      <a:pt x="59" y="31"/>
                      <a:pt x="52" y="30"/>
                    </a:cubicBezTo>
                    <a:cubicBezTo>
                      <a:pt x="52" y="30"/>
                      <a:pt x="48" y="26"/>
                      <a:pt x="43" y="29"/>
                    </a:cubicBezTo>
                    <a:cubicBezTo>
                      <a:pt x="43" y="29"/>
                      <a:pt x="38" y="32"/>
                      <a:pt x="38" y="27"/>
                    </a:cubicBezTo>
                    <a:cubicBezTo>
                      <a:pt x="38" y="27"/>
                      <a:pt x="42" y="15"/>
                      <a:pt x="35" y="11"/>
                    </a:cubicBezTo>
                    <a:close/>
                    <a:moveTo>
                      <a:pt x="38" y="36"/>
                    </a:moveTo>
                    <a:cubicBezTo>
                      <a:pt x="43" y="35"/>
                      <a:pt x="44" y="45"/>
                      <a:pt x="44" y="45"/>
                    </a:cubicBezTo>
                    <a:cubicBezTo>
                      <a:pt x="44" y="54"/>
                      <a:pt x="38" y="51"/>
                      <a:pt x="38" y="51"/>
                    </a:cubicBezTo>
                    <a:cubicBezTo>
                      <a:pt x="38" y="48"/>
                      <a:pt x="38" y="36"/>
                      <a:pt x="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1" name="iṥľíḑe">
                <a:extLst>
                  <a:ext uri="{FF2B5EF4-FFF2-40B4-BE49-F238E27FC236}">
                    <a16:creationId xmlns:a16="http://schemas.microsoft.com/office/drawing/2014/main" id="{BE83116A-8ED3-42C6-ACB0-954635F4A3A5}"/>
                  </a:ext>
                </a:extLst>
              </p:cNvPr>
              <p:cNvSpPr/>
              <p:nvPr/>
            </p:nvSpPr>
            <p:spPr bwMode="auto">
              <a:xfrm>
                <a:off x="7132638" y="3165475"/>
                <a:ext cx="114300" cy="88900"/>
              </a:xfrm>
              <a:custGeom>
                <a:avLst/>
                <a:gdLst>
                  <a:gd name="T0" fmla="*/ 27 w 35"/>
                  <a:gd name="T1" fmla="*/ 0 h 27"/>
                  <a:gd name="T2" fmla="*/ 33 w 35"/>
                  <a:gd name="T3" fmla="*/ 9 h 27"/>
                  <a:gd name="T4" fmla="*/ 25 w 35"/>
                  <a:gd name="T5" fmla="*/ 21 h 27"/>
                  <a:gd name="T6" fmla="*/ 1 w 35"/>
                  <a:gd name="T7" fmla="*/ 13 h 27"/>
                  <a:gd name="T8" fmla="*/ 9 w 35"/>
                  <a:gd name="T9" fmla="*/ 2 h 27"/>
                  <a:gd name="T10" fmla="*/ 27 w 35"/>
                  <a:gd name="T11" fmla="*/ 0 h 27"/>
                </a:gdLst>
                <a:ahLst/>
                <a:cxnLst>
                  <a:cxn ang="0">
                    <a:pos x="T0" y="T1"/>
                  </a:cxn>
                  <a:cxn ang="0">
                    <a:pos x="T2" y="T3"/>
                  </a:cxn>
                  <a:cxn ang="0">
                    <a:pos x="T4" y="T5"/>
                  </a:cxn>
                  <a:cxn ang="0">
                    <a:pos x="T6" y="T7"/>
                  </a:cxn>
                  <a:cxn ang="0">
                    <a:pos x="T8" y="T9"/>
                  </a:cxn>
                  <a:cxn ang="0">
                    <a:pos x="T10" y="T11"/>
                  </a:cxn>
                </a:cxnLst>
                <a:rect l="0" t="0" r="r" b="b"/>
                <a:pathLst>
                  <a:path w="35" h="27">
                    <a:moveTo>
                      <a:pt x="27" y="0"/>
                    </a:moveTo>
                    <a:cubicBezTo>
                      <a:pt x="27" y="0"/>
                      <a:pt x="35" y="1"/>
                      <a:pt x="33" y="9"/>
                    </a:cubicBezTo>
                    <a:cubicBezTo>
                      <a:pt x="25" y="21"/>
                      <a:pt x="25" y="21"/>
                      <a:pt x="25" y="21"/>
                    </a:cubicBezTo>
                    <a:cubicBezTo>
                      <a:pt x="25" y="21"/>
                      <a:pt x="7" y="27"/>
                      <a:pt x="1" y="13"/>
                    </a:cubicBezTo>
                    <a:cubicBezTo>
                      <a:pt x="1" y="13"/>
                      <a:pt x="0" y="4"/>
                      <a:pt x="9" y="2"/>
                    </a:cubicBezTo>
                    <a:cubicBezTo>
                      <a:pt x="9" y="2"/>
                      <a:pt x="23" y="4"/>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2" name="íṥḷîḍé">
                <a:extLst>
                  <a:ext uri="{FF2B5EF4-FFF2-40B4-BE49-F238E27FC236}">
                    <a16:creationId xmlns:a16="http://schemas.microsoft.com/office/drawing/2014/main" id="{D986422A-DA18-4318-BC92-F496E165CFD8}"/>
                  </a:ext>
                </a:extLst>
              </p:cNvPr>
              <p:cNvSpPr/>
              <p:nvPr/>
            </p:nvSpPr>
            <p:spPr bwMode="auto">
              <a:xfrm>
                <a:off x="7059613" y="3217863"/>
                <a:ext cx="244475" cy="123825"/>
              </a:xfrm>
              <a:custGeom>
                <a:avLst/>
                <a:gdLst>
                  <a:gd name="T0" fmla="*/ 2 w 74"/>
                  <a:gd name="T1" fmla="*/ 25 h 37"/>
                  <a:gd name="T2" fmla="*/ 43 w 74"/>
                  <a:gd name="T3" fmla="*/ 14 h 37"/>
                  <a:gd name="T4" fmla="*/ 63 w 74"/>
                  <a:gd name="T5" fmla="*/ 2 h 37"/>
                  <a:gd name="T6" fmla="*/ 70 w 74"/>
                  <a:gd name="T7" fmla="*/ 4 h 37"/>
                  <a:gd name="T8" fmla="*/ 70 w 74"/>
                  <a:gd name="T9" fmla="*/ 12 h 37"/>
                  <a:gd name="T10" fmla="*/ 18 w 74"/>
                  <a:gd name="T11" fmla="*/ 31 h 37"/>
                  <a:gd name="T12" fmla="*/ 13 w 74"/>
                  <a:gd name="T13" fmla="*/ 34 h 37"/>
                  <a:gd name="T14" fmla="*/ 8 w 74"/>
                  <a:gd name="T15" fmla="*/ 34 h 37"/>
                  <a:gd name="T16" fmla="*/ 1 w 74"/>
                  <a:gd name="T17" fmla="*/ 30 h 37"/>
                  <a:gd name="T18" fmla="*/ 2 w 74"/>
                  <a:gd name="T19"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7">
                    <a:moveTo>
                      <a:pt x="2" y="25"/>
                    </a:moveTo>
                    <a:cubicBezTo>
                      <a:pt x="43" y="14"/>
                      <a:pt x="43" y="14"/>
                      <a:pt x="43" y="14"/>
                    </a:cubicBezTo>
                    <a:cubicBezTo>
                      <a:pt x="43" y="14"/>
                      <a:pt x="61" y="5"/>
                      <a:pt x="63" y="2"/>
                    </a:cubicBezTo>
                    <a:cubicBezTo>
                      <a:pt x="63" y="2"/>
                      <a:pt x="66" y="0"/>
                      <a:pt x="70" y="4"/>
                    </a:cubicBezTo>
                    <a:cubicBezTo>
                      <a:pt x="70" y="4"/>
                      <a:pt x="74" y="9"/>
                      <a:pt x="70" y="12"/>
                    </a:cubicBezTo>
                    <a:cubicBezTo>
                      <a:pt x="70" y="12"/>
                      <a:pt x="19" y="31"/>
                      <a:pt x="18" y="31"/>
                    </a:cubicBezTo>
                    <a:cubicBezTo>
                      <a:pt x="18" y="31"/>
                      <a:pt x="15" y="30"/>
                      <a:pt x="13" y="34"/>
                    </a:cubicBezTo>
                    <a:cubicBezTo>
                      <a:pt x="13" y="34"/>
                      <a:pt x="12" y="37"/>
                      <a:pt x="8" y="34"/>
                    </a:cubicBezTo>
                    <a:cubicBezTo>
                      <a:pt x="8" y="34"/>
                      <a:pt x="2" y="36"/>
                      <a:pt x="1" y="30"/>
                    </a:cubicBezTo>
                    <a:cubicBezTo>
                      <a:pt x="1" y="30"/>
                      <a:pt x="0" y="26"/>
                      <a:pt x="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3" name="íṩľiḓé">
                <a:extLst>
                  <a:ext uri="{FF2B5EF4-FFF2-40B4-BE49-F238E27FC236}">
                    <a16:creationId xmlns:a16="http://schemas.microsoft.com/office/drawing/2014/main" id="{8FA8C87C-993F-4F7F-9106-CACBEDF86A31}"/>
                  </a:ext>
                </a:extLst>
              </p:cNvPr>
              <p:cNvSpPr/>
              <p:nvPr/>
            </p:nvSpPr>
            <p:spPr bwMode="auto">
              <a:xfrm>
                <a:off x="7045326" y="3308350"/>
                <a:ext cx="293688" cy="261938"/>
              </a:xfrm>
              <a:custGeom>
                <a:avLst/>
                <a:gdLst>
                  <a:gd name="T0" fmla="*/ 29 w 89"/>
                  <a:gd name="T1" fmla="*/ 13 h 79"/>
                  <a:gd name="T2" fmla="*/ 43 w 89"/>
                  <a:gd name="T3" fmla="*/ 9 h 79"/>
                  <a:gd name="T4" fmla="*/ 58 w 89"/>
                  <a:gd name="T5" fmla="*/ 7 h 79"/>
                  <a:gd name="T6" fmla="*/ 56 w 89"/>
                  <a:gd name="T7" fmla="*/ 13 h 79"/>
                  <a:gd name="T8" fmla="*/ 56 w 89"/>
                  <a:gd name="T9" fmla="*/ 14 h 79"/>
                  <a:gd name="T10" fmla="*/ 51 w 89"/>
                  <a:gd name="T11" fmla="*/ 28 h 79"/>
                  <a:gd name="T12" fmla="*/ 60 w 89"/>
                  <a:gd name="T13" fmla="*/ 55 h 79"/>
                  <a:gd name="T14" fmla="*/ 77 w 89"/>
                  <a:gd name="T15" fmla="*/ 50 h 79"/>
                  <a:gd name="T16" fmla="*/ 80 w 89"/>
                  <a:gd name="T17" fmla="*/ 43 h 79"/>
                  <a:gd name="T18" fmla="*/ 85 w 89"/>
                  <a:gd name="T19" fmla="*/ 45 h 79"/>
                  <a:gd name="T20" fmla="*/ 89 w 89"/>
                  <a:gd name="T21" fmla="*/ 63 h 79"/>
                  <a:gd name="T22" fmla="*/ 68 w 89"/>
                  <a:gd name="T23" fmla="*/ 72 h 79"/>
                  <a:gd name="T24" fmla="*/ 43 w 89"/>
                  <a:gd name="T25" fmla="*/ 46 h 79"/>
                  <a:gd name="T26" fmla="*/ 42 w 89"/>
                  <a:gd name="T27" fmla="*/ 28 h 79"/>
                  <a:gd name="T28" fmla="*/ 38 w 89"/>
                  <a:gd name="T29" fmla="*/ 22 h 79"/>
                  <a:gd name="T30" fmla="*/ 32 w 89"/>
                  <a:gd name="T31" fmla="*/ 30 h 79"/>
                  <a:gd name="T32" fmla="*/ 10 w 89"/>
                  <a:gd name="T33" fmla="*/ 64 h 79"/>
                  <a:gd name="T34" fmla="*/ 1 w 89"/>
                  <a:gd name="T35" fmla="*/ 62 h 79"/>
                  <a:gd name="T36" fmla="*/ 8 w 89"/>
                  <a:gd name="T37" fmla="*/ 57 h 79"/>
                  <a:gd name="T38" fmla="*/ 21 w 89"/>
                  <a:gd name="T39" fmla="*/ 29 h 79"/>
                  <a:gd name="T40" fmla="*/ 17 w 89"/>
                  <a:gd name="T41" fmla="*/ 18 h 79"/>
                  <a:gd name="T42" fmla="*/ 29 w 89"/>
                  <a:gd name="T43" fmla="*/ 1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79">
                    <a:moveTo>
                      <a:pt x="29" y="13"/>
                    </a:moveTo>
                    <a:cubicBezTo>
                      <a:pt x="29" y="13"/>
                      <a:pt x="39" y="17"/>
                      <a:pt x="43" y="9"/>
                    </a:cubicBezTo>
                    <a:cubicBezTo>
                      <a:pt x="43" y="9"/>
                      <a:pt x="52" y="0"/>
                      <a:pt x="58" y="7"/>
                    </a:cubicBezTo>
                    <a:cubicBezTo>
                      <a:pt x="58" y="7"/>
                      <a:pt x="61" y="9"/>
                      <a:pt x="56" y="13"/>
                    </a:cubicBezTo>
                    <a:cubicBezTo>
                      <a:pt x="56" y="13"/>
                      <a:pt x="56" y="13"/>
                      <a:pt x="56" y="14"/>
                    </a:cubicBezTo>
                    <a:cubicBezTo>
                      <a:pt x="51" y="18"/>
                      <a:pt x="51" y="17"/>
                      <a:pt x="51" y="28"/>
                    </a:cubicBezTo>
                    <a:cubicBezTo>
                      <a:pt x="51" y="28"/>
                      <a:pt x="50" y="50"/>
                      <a:pt x="60" y="55"/>
                    </a:cubicBezTo>
                    <a:cubicBezTo>
                      <a:pt x="60" y="55"/>
                      <a:pt x="72" y="62"/>
                      <a:pt x="77" y="50"/>
                    </a:cubicBezTo>
                    <a:cubicBezTo>
                      <a:pt x="80" y="43"/>
                      <a:pt x="80" y="43"/>
                      <a:pt x="80" y="43"/>
                    </a:cubicBezTo>
                    <a:cubicBezTo>
                      <a:pt x="80" y="43"/>
                      <a:pt x="82" y="38"/>
                      <a:pt x="85" y="45"/>
                    </a:cubicBezTo>
                    <a:cubicBezTo>
                      <a:pt x="89" y="63"/>
                      <a:pt x="89" y="63"/>
                      <a:pt x="89" y="63"/>
                    </a:cubicBezTo>
                    <a:cubicBezTo>
                      <a:pt x="89" y="63"/>
                      <a:pt x="84" y="79"/>
                      <a:pt x="68" y="72"/>
                    </a:cubicBezTo>
                    <a:cubicBezTo>
                      <a:pt x="68" y="72"/>
                      <a:pt x="46" y="64"/>
                      <a:pt x="43" y="46"/>
                    </a:cubicBezTo>
                    <a:cubicBezTo>
                      <a:pt x="42" y="28"/>
                      <a:pt x="42" y="28"/>
                      <a:pt x="42" y="28"/>
                    </a:cubicBezTo>
                    <a:cubicBezTo>
                      <a:pt x="42" y="28"/>
                      <a:pt x="45" y="19"/>
                      <a:pt x="38" y="22"/>
                    </a:cubicBezTo>
                    <a:cubicBezTo>
                      <a:pt x="38" y="22"/>
                      <a:pt x="33" y="23"/>
                      <a:pt x="32" y="30"/>
                    </a:cubicBezTo>
                    <a:cubicBezTo>
                      <a:pt x="32" y="30"/>
                      <a:pt x="27" y="60"/>
                      <a:pt x="10" y="64"/>
                    </a:cubicBezTo>
                    <a:cubicBezTo>
                      <a:pt x="10" y="64"/>
                      <a:pt x="2" y="67"/>
                      <a:pt x="1" y="62"/>
                    </a:cubicBezTo>
                    <a:cubicBezTo>
                      <a:pt x="1" y="62"/>
                      <a:pt x="0" y="59"/>
                      <a:pt x="8" y="57"/>
                    </a:cubicBezTo>
                    <a:cubicBezTo>
                      <a:pt x="8" y="57"/>
                      <a:pt x="23" y="47"/>
                      <a:pt x="21" y="29"/>
                    </a:cubicBezTo>
                    <a:cubicBezTo>
                      <a:pt x="21" y="29"/>
                      <a:pt x="19" y="20"/>
                      <a:pt x="17" y="18"/>
                    </a:cubicBezTo>
                    <a:cubicBezTo>
                      <a:pt x="17" y="18"/>
                      <a:pt x="15" y="7"/>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4" name="ïŝļîdê">
                <a:extLst>
                  <a:ext uri="{FF2B5EF4-FFF2-40B4-BE49-F238E27FC236}">
                    <a16:creationId xmlns:a16="http://schemas.microsoft.com/office/drawing/2014/main" id="{DFF9428A-1C50-4571-8466-946FB369DB5E}"/>
                  </a:ext>
                </a:extLst>
              </p:cNvPr>
              <p:cNvSpPr/>
              <p:nvPr/>
            </p:nvSpPr>
            <p:spPr bwMode="auto">
              <a:xfrm>
                <a:off x="7421563" y="3122613"/>
                <a:ext cx="512763" cy="460375"/>
              </a:xfrm>
              <a:custGeom>
                <a:avLst/>
                <a:gdLst>
                  <a:gd name="T0" fmla="*/ 34 w 155"/>
                  <a:gd name="T1" fmla="*/ 20 h 139"/>
                  <a:gd name="T2" fmla="*/ 79 w 155"/>
                  <a:gd name="T3" fmla="*/ 6 h 139"/>
                  <a:gd name="T4" fmla="*/ 92 w 155"/>
                  <a:gd name="T5" fmla="*/ 11 h 139"/>
                  <a:gd name="T6" fmla="*/ 78 w 155"/>
                  <a:gd name="T7" fmla="*/ 30 h 139"/>
                  <a:gd name="T8" fmla="*/ 68 w 155"/>
                  <a:gd name="T9" fmla="*/ 37 h 139"/>
                  <a:gd name="T10" fmla="*/ 74 w 155"/>
                  <a:gd name="T11" fmla="*/ 45 h 139"/>
                  <a:gd name="T12" fmla="*/ 86 w 155"/>
                  <a:gd name="T13" fmla="*/ 44 h 139"/>
                  <a:gd name="T14" fmla="*/ 101 w 155"/>
                  <a:gd name="T15" fmla="*/ 49 h 139"/>
                  <a:gd name="T16" fmla="*/ 85 w 155"/>
                  <a:gd name="T17" fmla="*/ 59 h 139"/>
                  <a:gd name="T18" fmla="*/ 70 w 155"/>
                  <a:gd name="T19" fmla="*/ 70 h 139"/>
                  <a:gd name="T20" fmla="*/ 73 w 155"/>
                  <a:gd name="T21" fmla="*/ 75 h 139"/>
                  <a:gd name="T22" fmla="*/ 75 w 155"/>
                  <a:gd name="T23" fmla="*/ 77 h 139"/>
                  <a:gd name="T24" fmla="*/ 149 w 155"/>
                  <a:gd name="T25" fmla="*/ 116 h 139"/>
                  <a:gd name="T26" fmla="*/ 148 w 155"/>
                  <a:gd name="T27" fmla="*/ 120 h 139"/>
                  <a:gd name="T28" fmla="*/ 95 w 155"/>
                  <a:gd name="T29" fmla="*/ 119 h 139"/>
                  <a:gd name="T30" fmla="*/ 60 w 155"/>
                  <a:gd name="T31" fmla="*/ 90 h 139"/>
                  <a:gd name="T32" fmla="*/ 54 w 155"/>
                  <a:gd name="T33" fmla="*/ 92 h 139"/>
                  <a:gd name="T34" fmla="*/ 26 w 155"/>
                  <a:gd name="T35" fmla="*/ 116 h 139"/>
                  <a:gd name="T36" fmla="*/ 2 w 155"/>
                  <a:gd name="T37" fmla="*/ 114 h 139"/>
                  <a:gd name="T38" fmla="*/ 8 w 155"/>
                  <a:gd name="T39" fmla="*/ 108 h 139"/>
                  <a:gd name="T40" fmla="*/ 38 w 155"/>
                  <a:gd name="T41" fmla="*/ 85 h 139"/>
                  <a:gd name="T42" fmla="*/ 26 w 155"/>
                  <a:gd name="T43" fmla="*/ 75 h 139"/>
                  <a:gd name="T44" fmla="*/ 22 w 155"/>
                  <a:gd name="T45" fmla="*/ 66 h 139"/>
                  <a:gd name="T46" fmla="*/ 33 w 155"/>
                  <a:gd name="T47" fmla="*/ 58 h 139"/>
                  <a:gd name="T48" fmla="*/ 49 w 155"/>
                  <a:gd name="T49" fmla="*/ 50 h 139"/>
                  <a:gd name="T50" fmla="*/ 37 w 155"/>
                  <a:gd name="T51" fmla="*/ 33 h 139"/>
                  <a:gd name="T52" fmla="*/ 30 w 155"/>
                  <a:gd name="T53" fmla="*/ 27 h 139"/>
                  <a:gd name="T54" fmla="*/ 34 w 155"/>
                  <a:gd name="T55"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5" h="139">
                    <a:moveTo>
                      <a:pt x="34" y="20"/>
                    </a:moveTo>
                    <a:cubicBezTo>
                      <a:pt x="34" y="20"/>
                      <a:pt x="67" y="13"/>
                      <a:pt x="79" y="6"/>
                    </a:cubicBezTo>
                    <a:cubicBezTo>
                      <a:pt x="79" y="6"/>
                      <a:pt x="89" y="0"/>
                      <a:pt x="92" y="11"/>
                    </a:cubicBezTo>
                    <a:cubicBezTo>
                      <a:pt x="92" y="11"/>
                      <a:pt x="89" y="26"/>
                      <a:pt x="78" y="30"/>
                    </a:cubicBezTo>
                    <a:cubicBezTo>
                      <a:pt x="78" y="30"/>
                      <a:pt x="68" y="30"/>
                      <a:pt x="68" y="37"/>
                    </a:cubicBezTo>
                    <a:cubicBezTo>
                      <a:pt x="68" y="37"/>
                      <a:pt x="65" y="43"/>
                      <a:pt x="74" y="45"/>
                    </a:cubicBezTo>
                    <a:cubicBezTo>
                      <a:pt x="74" y="45"/>
                      <a:pt x="80" y="46"/>
                      <a:pt x="86" y="44"/>
                    </a:cubicBezTo>
                    <a:cubicBezTo>
                      <a:pt x="86" y="44"/>
                      <a:pt x="97" y="40"/>
                      <a:pt x="101" y="49"/>
                    </a:cubicBezTo>
                    <a:cubicBezTo>
                      <a:pt x="101" y="49"/>
                      <a:pt x="100" y="55"/>
                      <a:pt x="85" y="59"/>
                    </a:cubicBezTo>
                    <a:cubicBezTo>
                      <a:pt x="85" y="59"/>
                      <a:pt x="71" y="61"/>
                      <a:pt x="70" y="70"/>
                    </a:cubicBezTo>
                    <a:cubicBezTo>
                      <a:pt x="70" y="70"/>
                      <a:pt x="69" y="72"/>
                      <a:pt x="73" y="75"/>
                    </a:cubicBezTo>
                    <a:cubicBezTo>
                      <a:pt x="74" y="76"/>
                      <a:pt x="75" y="76"/>
                      <a:pt x="75" y="77"/>
                    </a:cubicBezTo>
                    <a:cubicBezTo>
                      <a:pt x="75" y="77"/>
                      <a:pt x="118" y="117"/>
                      <a:pt x="149" y="116"/>
                    </a:cubicBezTo>
                    <a:cubicBezTo>
                      <a:pt x="149" y="116"/>
                      <a:pt x="155" y="118"/>
                      <a:pt x="148" y="120"/>
                    </a:cubicBezTo>
                    <a:cubicBezTo>
                      <a:pt x="148" y="120"/>
                      <a:pt x="118" y="139"/>
                      <a:pt x="95" y="119"/>
                    </a:cubicBezTo>
                    <a:cubicBezTo>
                      <a:pt x="60" y="90"/>
                      <a:pt x="60" y="90"/>
                      <a:pt x="60" y="90"/>
                    </a:cubicBezTo>
                    <a:cubicBezTo>
                      <a:pt x="60" y="90"/>
                      <a:pt x="56" y="87"/>
                      <a:pt x="54" y="92"/>
                    </a:cubicBezTo>
                    <a:cubicBezTo>
                      <a:pt x="54" y="92"/>
                      <a:pt x="43" y="113"/>
                      <a:pt x="26" y="116"/>
                    </a:cubicBezTo>
                    <a:cubicBezTo>
                      <a:pt x="26" y="116"/>
                      <a:pt x="3" y="124"/>
                      <a:pt x="2" y="114"/>
                    </a:cubicBezTo>
                    <a:cubicBezTo>
                      <a:pt x="2" y="114"/>
                      <a:pt x="0" y="108"/>
                      <a:pt x="8" y="108"/>
                    </a:cubicBezTo>
                    <a:cubicBezTo>
                      <a:pt x="8" y="108"/>
                      <a:pt x="38" y="104"/>
                      <a:pt x="38" y="85"/>
                    </a:cubicBezTo>
                    <a:cubicBezTo>
                      <a:pt x="38" y="85"/>
                      <a:pt x="35" y="76"/>
                      <a:pt x="26" y="75"/>
                    </a:cubicBezTo>
                    <a:cubicBezTo>
                      <a:pt x="26" y="75"/>
                      <a:pt x="20" y="75"/>
                      <a:pt x="22" y="66"/>
                    </a:cubicBezTo>
                    <a:cubicBezTo>
                      <a:pt x="22" y="66"/>
                      <a:pt x="22" y="58"/>
                      <a:pt x="33" y="58"/>
                    </a:cubicBezTo>
                    <a:cubicBezTo>
                      <a:pt x="33" y="58"/>
                      <a:pt x="51" y="60"/>
                      <a:pt x="49" y="50"/>
                    </a:cubicBezTo>
                    <a:cubicBezTo>
                      <a:pt x="49" y="50"/>
                      <a:pt x="42" y="34"/>
                      <a:pt x="37" y="33"/>
                    </a:cubicBezTo>
                    <a:cubicBezTo>
                      <a:pt x="37" y="33"/>
                      <a:pt x="31" y="33"/>
                      <a:pt x="30" y="27"/>
                    </a:cubicBezTo>
                    <a:cubicBezTo>
                      <a:pt x="30" y="27"/>
                      <a:pt x="30" y="21"/>
                      <a:pt x="3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5" name="iṡľîḑé">
                <a:extLst>
                  <a:ext uri="{FF2B5EF4-FFF2-40B4-BE49-F238E27FC236}">
                    <a16:creationId xmlns:a16="http://schemas.microsoft.com/office/drawing/2014/main" id="{F1F4706B-073C-4CA7-AC23-1ECA496AA87D}"/>
                  </a:ext>
                </a:extLst>
              </p:cNvPr>
              <p:cNvSpPr/>
              <p:nvPr/>
            </p:nvSpPr>
            <p:spPr bwMode="auto">
              <a:xfrm>
                <a:off x="7966076" y="3138488"/>
                <a:ext cx="465138" cy="434975"/>
              </a:xfrm>
              <a:custGeom>
                <a:avLst/>
                <a:gdLst>
                  <a:gd name="T0" fmla="*/ 54 w 141"/>
                  <a:gd name="T1" fmla="*/ 0 h 131"/>
                  <a:gd name="T2" fmla="*/ 44 w 141"/>
                  <a:gd name="T3" fmla="*/ 14 h 131"/>
                  <a:gd name="T4" fmla="*/ 49 w 141"/>
                  <a:gd name="T5" fmla="*/ 25 h 131"/>
                  <a:gd name="T6" fmla="*/ 45 w 141"/>
                  <a:gd name="T7" fmla="*/ 47 h 131"/>
                  <a:gd name="T8" fmla="*/ 17 w 141"/>
                  <a:gd name="T9" fmla="*/ 51 h 131"/>
                  <a:gd name="T10" fmla="*/ 1 w 141"/>
                  <a:gd name="T11" fmla="*/ 60 h 131"/>
                  <a:gd name="T12" fmla="*/ 16 w 141"/>
                  <a:gd name="T13" fmla="*/ 68 h 131"/>
                  <a:gd name="T14" fmla="*/ 43 w 141"/>
                  <a:gd name="T15" fmla="*/ 76 h 131"/>
                  <a:gd name="T16" fmla="*/ 17 w 141"/>
                  <a:gd name="T17" fmla="*/ 102 h 131"/>
                  <a:gd name="T18" fmla="*/ 0 w 141"/>
                  <a:gd name="T19" fmla="*/ 113 h 131"/>
                  <a:gd name="T20" fmla="*/ 38 w 141"/>
                  <a:gd name="T21" fmla="*/ 110 h 131"/>
                  <a:gd name="T22" fmla="*/ 52 w 141"/>
                  <a:gd name="T23" fmla="*/ 87 h 131"/>
                  <a:gd name="T24" fmla="*/ 63 w 141"/>
                  <a:gd name="T25" fmla="*/ 85 h 131"/>
                  <a:gd name="T26" fmla="*/ 94 w 141"/>
                  <a:gd name="T27" fmla="*/ 120 h 131"/>
                  <a:gd name="T28" fmla="*/ 109 w 141"/>
                  <a:gd name="T29" fmla="*/ 123 h 131"/>
                  <a:gd name="T30" fmla="*/ 138 w 141"/>
                  <a:gd name="T31" fmla="*/ 117 h 131"/>
                  <a:gd name="T32" fmla="*/ 114 w 141"/>
                  <a:gd name="T33" fmla="*/ 102 h 131"/>
                  <a:gd name="T34" fmla="*/ 82 w 141"/>
                  <a:gd name="T35" fmla="*/ 79 h 131"/>
                  <a:gd name="T36" fmla="*/ 73 w 141"/>
                  <a:gd name="T37" fmla="*/ 58 h 131"/>
                  <a:gd name="T38" fmla="*/ 92 w 141"/>
                  <a:gd name="T39" fmla="*/ 51 h 131"/>
                  <a:gd name="T40" fmla="*/ 102 w 141"/>
                  <a:gd name="T41" fmla="*/ 41 h 131"/>
                  <a:gd name="T42" fmla="*/ 96 w 141"/>
                  <a:gd name="T43" fmla="*/ 33 h 131"/>
                  <a:gd name="T44" fmla="*/ 85 w 141"/>
                  <a:gd name="T45" fmla="*/ 35 h 131"/>
                  <a:gd name="T46" fmla="*/ 69 w 141"/>
                  <a:gd name="T47" fmla="*/ 34 h 131"/>
                  <a:gd name="T48" fmla="*/ 72 w 141"/>
                  <a:gd name="T49" fmla="*/ 25 h 131"/>
                  <a:gd name="T50" fmla="*/ 70 w 141"/>
                  <a:gd name="T51" fmla="*/ 5 h 131"/>
                  <a:gd name="T52" fmla="*/ 61 w 141"/>
                  <a:gd name="T53" fmla="*/ 3 h 131"/>
                  <a:gd name="T54" fmla="*/ 54 w 141"/>
                  <a:gd name="T5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31">
                    <a:moveTo>
                      <a:pt x="54" y="0"/>
                    </a:moveTo>
                    <a:cubicBezTo>
                      <a:pt x="54" y="0"/>
                      <a:pt x="40" y="3"/>
                      <a:pt x="44" y="14"/>
                    </a:cubicBezTo>
                    <a:cubicBezTo>
                      <a:pt x="44" y="14"/>
                      <a:pt x="45" y="22"/>
                      <a:pt x="49" y="25"/>
                    </a:cubicBezTo>
                    <a:cubicBezTo>
                      <a:pt x="49" y="25"/>
                      <a:pt x="55" y="45"/>
                      <a:pt x="45" y="47"/>
                    </a:cubicBezTo>
                    <a:cubicBezTo>
                      <a:pt x="45" y="47"/>
                      <a:pt x="27" y="54"/>
                      <a:pt x="17" y="51"/>
                    </a:cubicBezTo>
                    <a:cubicBezTo>
                      <a:pt x="17" y="51"/>
                      <a:pt x="2" y="49"/>
                      <a:pt x="1" y="60"/>
                    </a:cubicBezTo>
                    <a:cubicBezTo>
                      <a:pt x="1" y="60"/>
                      <a:pt x="0" y="70"/>
                      <a:pt x="16" y="68"/>
                    </a:cubicBezTo>
                    <a:cubicBezTo>
                      <a:pt x="16" y="68"/>
                      <a:pt x="43" y="65"/>
                      <a:pt x="43" y="76"/>
                    </a:cubicBezTo>
                    <a:cubicBezTo>
                      <a:pt x="43" y="76"/>
                      <a:pt x="45" y="96"/>
                      <a:pt x="17" y="102"/>
                    </a:cubicBezTo>
                    <a:cubicBezTo>
                      <a:pt x="17" y="102"/>
                      <a:pt x="0" y="104"/>
                      <a:pt x="0" y="113"/>
                    </a:cubicBezTo>
                    <a:cubicBezTo>
                      <a:pt x="0" y="113"/>
                      <a:pt x="13" y="130"/>
                      <a:pt x="38" y="110"/>
                    </a:cubicBezTo>
                    <a:cubicBezTo>
                      <a:pt x="38" y="110"/>
                      <a:pt x="49" y="95"/>
                      <a:pt x="52" y="87"/>
                    </a:cubicBezTo>
                    <a:cubicBezTo>
                      <a:pt x="52" y="87"/>
                      <a:pt x="56" y="79"/>
                      <a:pt x="63" y="85"/>
                    </a:cubicBezTo>
                    <a:cubicBezTo>
                      <a:pt x="94" y="120"/>
                      <a:pt x="94" y="120"/>
                      <a:pt x="94" y="120"/>
                    </a:cubicBezTo>
                    <a:cubicBezTo>
                      <a:pt x="94" y="120"/>
                      <a:pt x="98" y="125"/>
                      <a:pt x="109" y="123"/>
                    </a:cubicBezTo>
                    <a:cubicBezTo>
                      <a:pt x="109" y="123"/>
                      <a:pt x="141" y="131"/>
                      <a:pt x="138" y="117"/>
                    </a:cubicBezTo>
                    <a:cubicBezTo>
                      <a:pt x="138" y="117"/>
                      <a:pt x="125" y="111"/>
                      <a:pt x="114" y="102"/>
                    </a:cubicBezTo>
                    <a:cubicBezTo>
                      <a:pt x="114" y="102"/>
                      <a:pt x="84" y="80"/>
                      <a:pt x="82" y="79"/>
                    </a:cubicBezTo>
                    <a:cubicBezTo>
                      <a:pt x="82" y="79"/>
                      <a:pt x="68" y="70"/>
                      <a:pt x="73" y="58"/>
                    </a:cubicBezTo>
                    <a:cubicBezTo>
                      <a:pt x="73" y="58"/>
                      <a:pt x="78" y="49"/>
                      <a:pt x="92" y="51"/>
                    </a:cubicBezTo>
                    <a:cubicBezTo>
                      <a:pt x="92" y="51"/>
                      <a:pt x="108" y="48"/>
                      <a:pt x="102" y="41"/>
                    </a:cubicBezTo>
                    <a:cubicBezTo>
                      <a:pt x="102" y="41"/>
                      <a:pt x="97" y="36"/>
                      <a:pt x="96" y="33"/>
                    </a:cubicBezTo>
                    <a:cubicBezTo>
                      <a:pt x="96" y="33"/>
                      <a:pt x="94" y="30"/>
                      <a:pt x="85" y="35"/>
                    </a:cubicBezTo>
                    <a:cubicBezTo>
                      <a:pt x="85" y="35"/>
                      <a:pt x="70" y="44"/>
                      <a:pt x="69" y="34"/>
                    </a:cubicBezTo>
                    <a:cubicBezTo>
                      <a:pt x="69" y="34"/>
                      <a:pt x="67" y="30"/>
                      <a:pt x="72" y="25"/>
                    </a:cubicBezTo>
                    <a:cubicBezTo>
                      <a:pt x="72" y="25"/>
                      <a:pt x="82" y="14"/>
                      <a:pt x="70" y="5"/>
                    </a:cubicBezTo>
                    <a:cubicBezTo>
                      <a:pt x="70" y="5"/>
                      <a:pt x="62" y="3"/>
                      <a:pt x="61" y="3"/>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6" name="iṩ1íḋè">
                <a:extLst>
                  <a:ext uri="{FF2B5EF4-FFF2-40B4-BE49-F238E27FC236}">
                    <a16:creationId xmlns:a16="http://schemas.microsoft.com/office/drawing/2014/main" id="{BED35661-884D-4693-9842-41C6167A0A3B}"/>
                  </a:ext>
                </a:extLst>
              </p:cNvPr>
              <p:cNvSpPr/>
              <p:nvPr/>
            </p:nvSpPr>
            <p:spPr bwMode="auto">
              <a:xfrm>
                <a:off x="8455026" y="3019425"/>
                <a:ext cx="458788" cy="395288"/>
              </a:xfrm>
              <a:custGeom>
                <a:avLst/>
                <a:gdLst>
                  <a:gd name="T0" fmla="*/ 16 w 139"/>
                  <a:gd name="T1" fmla="*/ 30 h 119"/>
                  <a:gd name="T2" fmla="*/ 29 w 139"/>
                  <a:gd name="T3" fmla="*/ 53 h 119"/>
                  <a:gd name="T4" fmla="*/ 31 w 139"/>
                  <a:gd name="T5" fmla="*/ 79 h 119"/>
                  <a:gd name="T6" fmla="*/ 40 w 139"/>
                  <a:gd name="T7" fmla="*/ 76 h 119"/>
                  <a:gd name="T8" fmla="*/ 36 w 139"/>
                  <a:gd name="T9" fmla="*/ 40 h 119"/>
                  <a:gd name="T10" fmla="*/ 39 w 139"/>
                  <a:gd name="T11" fmla="*/ 29 h 119"/>
                  <a:gd name="T12" fmla="*/ 49 w 139"/>
                  <a:gd name="T13" fmla="*/ 37 h 119"/>
                  <a:gd name="T14" fmla="*/ 47 w 139"/>
                  <a:gd name="T15" fmla="*/ 58 h 119"/>
                  <a:gd name="T16" fmla="*/ 47 w 139"/>
                  <a:gd name="T17" fmla="*/ 72 h 119"/>
                  <a:gd name="T18" fmla="*/ 52 w 139"/>
                  <a:gd name="T19" fmla="*/ 72 h 119"/>
                  <a:gd name="T20" fmla="*/ 58 w 139"/>
                  <a:gd name="T21" fmla="*/ 61 h 119"/>
                  <a:gd name="T22" fmla="*/ 58 w 139"/>
                  <a:gd name="T23" fmla="*/ 54 h 119"/>
                  <a:gd name="T24" fmla="*/ 65 w 139"/>
                  <a:gd name="T25" fmla="*/ 50 h 119"/>
                  <a:gd name="T26" fmla="*/ 60 w 139"/>
                  <a:gd name="T27" fmla="*/ 50 h 119"/>
                  <a:gd name="T28" fmla="*/ 54 w 139"/>
                  <a:gd name="T29" fmla="*/ 47 h 119"/>
                  <a:gd name="T30" fmla="*/ 53 w 139"/>
                  <a:gd name="T31" fmla="*/ 34 h 119"/>
                  <a:gd name="T32" fmla="*/ 61 w 139"/>
                  <a:gd name="T33" fmla="*/ 31 h 119"/>
                  <a:gd name="T34" fmla="*/ 66 w 139"/>
                  <a:gd name="T35" fmla="*/ 22 h 119"/>
                  <a:gd name="T36" fmla="*/ 73 w 139"/>
                  <a:gd name="T37" fmla="*/ 11 h 119"/>
                  <a:gd name="T38" fmla="*/ 86 w 139"/>
                  <a:gd name="T39" fmla="*/ 22 h 119"/>
                  <a:gd name="T40" fmla="*/ 77 w 139"/>
                  <a:gd name="T41" fmla="*/ 28 h 119"/>
                  <a:gd name="T42" fmla="*/ 74 w 139"/>
                  <a:gd name="T43" fmla="*/ 35 h 119"/>
                  <a:gd name="T44" fmla="*/ 77 w 139"/>
                  <a:gd name="T45" fmla="*/ 38 h 119"/>
                  <a:gd name="T46" fmla="*/ 80 w 139"/>
                  <a:gd name="T47" fmla="*/ 46 h 119"/>
                  <a:gd name="T48" fmla="*/ 79 w 139"/>
                  <a:gd name="T49" fmla="*/ 69 h 119"/>
                  <a:gd name="T50" fmla="*/ 87 w 139"/>
                  <a:gd name="T51" fmla="*/ 65 h 119"/>
                  <a:gd name="T52" fmla="*/ 82 w 139"/>
                  <a:gd name="T53" fmla="*/ 55 h 119"/>
                  <a:gd name="T54" fmla="*/ 95 w 139"/>
                  <a:gd name="T55" fmla="*/ 49 h 119"/>
                  <a:gd name="T56" fmla="*/ 84 w 139"/>
                  <a:gd name="T57" fmla="*/ 41 h 119"/>
                  <a:gd name="T58" fmla="*/ 85 w 139"/>
                  <a:gd name="T59" fmla="*/ 36 h 119"/>
                  <a:gd name="T60" fmla="*/ 101 w 139"/>
                  <a:gd name="T61" fmla="*/ 30 h 119"/>
                  <a:gd name="T62" fmla="*/ 95 w 139"/>
                  <a:gd name="T63" fmla="*/ 20 h 119"/>
                  <a:gd name="T64" fmla="*/ 97 w 139"/>
                  <a:gd name="T65" fmla="*/ 15 h 119"/>
                  <a:gd name="T66" fmla="*/ 108 w 139"/>
                  <a:gd name="T67" fmla="*/ 4 h 119"/>
                  <a:gd name="T68" fmla="*/ 112 w 139"/>
                  <a:gd name="T69" fmla="*/ 4 h 119"/>
                  <a:gd name="T70" fmla="*/ 126 w 139"/>
                  <a:gd name="T71" fmla="*/ 11 h 119"/>
                  <a:gd name="T72" fmla="*/ 118 w 139"/>
                  <a:gd name="T73" fmla="*/ 21 h 119"/>
                  <a:gd name="T74" fmla="*/ 113 w 139"/>
                  <a:gd name="T75" fmla="*/ 31 h 119"/>
                  <a:gd name="T76" fmla="*/ 103 w 139"/>
                  <a:gd name="T77" fmla="*/ 55 h 119"/>
                  <a:gd name="T78" fmla="*/ 109 w 139"/>
                  <a:gd name="T79" fmla="*/ 64 h 119"/>
                  <a:gd name="T80" fmla="*/ 126 w 139"/>
                  <a:gd name="T81" fmla="*/ 59 h 119"/>
                  <a:gd name="T82" fmla="*/ 135 w 139"/>
                  <a:gd name="T83" fmla="*/ 63 h 119"/>
                  <a:gd name="T84" fmla="*/ 138 w 139"/>
                  <a:gd name="T85" fmla="*/ 68 h 119"/>
                  <a:gd name="T86" fmla="*/ 139 w 139"/>
                  <a:gd name="T87" fmla="*/ 75 h 119"/>
                  <a:gd name="T88" fmla="*/ 97 w 139"/>
                  <a:gd name="T89" fmla="*/ 78 h 119"/>
                  <a:gd name="T90" fmla="*/ 87 w 139"/>
                  <a:gd name="T91" fmla="*/ 74 h 119"/>
                  <a:gd name="T92" fmla="*/ 79 w 139"/>
                  <a:gd name="T93" fmla="*/ 74 h 119"/>
                  <a:gd name="T94" fmla="*/ 67 w 139"/>
                  <a:gd name="T95" fmla="*/ 77 h 119"/>
                  <a:gd name="T96" fmla="*/ 48 w 139"/>
                  <a:gd name="T97" fmla="*/ 87 h 119"/>
                  <a:gd name="T98" fmla="*/ 33 w 139"/>
                  <a:gd name="T99" fmla="*/ 95 h 119"/>
                  <a:gd name="T100" fmla="*/ 20 w 139"/>
                  <a:gd name="T101" fmla="*/ 106 h 119"/>
                  <a:gd name="T102" fmla="*/ 3 w 139"/>
                  <a:gd name="T103" fmla="*/ 108 h 119"/>
                  <a:gd name="T104" fmla="*/ 11 w 139"/>
                  <a:gd name="T105" fmla="*/ 80 h 119"/>
                  <a:gd name="T106" fmla="*/ 19 w 139"/>
                  <a:gd name="T107" fmla="*/ 81 h 119"/>
                  <a:gd name="T108" fmla="*/ 23 w 139"/>
                  <a:gd name="T109" fmla="*/ 85 h 119"/>
                  <a:gd name="T110" fmla="*/ 24 w 139"/>
                  <a:gd name="T111" fmla="*/ 85 h 119"/>
                  <a:gd name="T112" fmla="*/ 24 w 139"/>
                  <a:gd name="T113" fmla="*/ 80 h 119"/>
                  <a:gd name="T114" fmla="*/ 23 w 139"/>
                  <a:gd name="T115" fmla="*/ 70 h 119"/>
                  <a:gd name="T116" fmla="*/ 21 w 139"/>
                  <a:gd name="T117" fmla="*/ 60 h 119"/>
                  <a:gd name="T118" fmla="*/ 20 w 139"/>
                  <a:gd name="T119" fmla="*/ 54 h 119"/>
                  <a:gd name="T120" fmla="*/ 18 w 139"/>
                  <a:gd name="T121" fmla="*/ 48 h 119"/>
                  <a:gd name="T122" fmla="*/ 16 w 139"/>
                  <a:gd name="T123"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119">
                    <a:moveTo>
                      <a:pt x="16" y="30"/>
                    </a:moveTo>
                    <a:cubicBezTo>
                      <a:pt x="16" y="30"/>
                      <a:pt x="29" y="37"/>
                      <a:pt x="29" y="53"/>
                    </a:cubicBezTo>
                    <a:cubicBezTo>
                      <a:pt x="31" y="79"/>
                      <a:pt x="31" y="79"/>
                      <a:pt x="31" y="79"/>
                    </a:cubicBezTo>
                    <a:cubicBezTo>
                      <a:pt x="31" y="79"/>
                      <a:pt x="37" y="86"/>
                      <a:pt x="40" y="76"/>
                    </a:cubicBezTo>
                    <a:cubicBezTo>
                      <a:pt x="36" y="40"/>
                      <a:pt x="36" y="40"/>
                      <a:pt x="36" y="40"/>
                    </a:cubicBezTo>
                    <a:cubicBezTo>
                      <a:pt x="36" y="40"/>
                      <a:pt x="29" y="30"/>
                      <a:pt x="39" y="29"/>
                    </a:cubicBezTo>
                    <a:cubicBezTo>
                      <a:pt x="39" y="29"/>
                      <a:pt x="48" y="26"/>
                      <a:pt x="49" y="37"/>
                    </a:cubicBezTo>
                    <a:cubicBezTo>
                      <a:pt x="47" y="58"/>
                      <a:pt x="47" y="58"/>
                      <a:pt x="47" y="58"/>
                    </a:cubicBezTo>
                    <a:cubicBezTo>
                      <a:pt x="47" y="72"/>
                      <a:pt x="47" y="72"/>
                      <a:pt x="47" y="72"/>
                    </a:cubicBezTo>
                    <a:cubicBezTo>
                      <a:pt x="47" y="72"/>
                      <a:pt x="49" y="75"/>
                      <a:pt x="52" y="72"/>
                    </a:cubicBezTo>
                    <a:cubicBezTo>
                      <a:pt x="52" y="72"/>
                      <a:pt x="59" y="72"/>
                      <a:pt x="58" y="61"/>
                    </a:cubicBezTo>
                    <a:cubicBezTo>
                      <a:pt x="58" y="61"/>
                      <a:pt x="55" y="54"/>
                      <a:pt x="58" y="54"/>
                    </a:cubicBezTo>
                    <a:cubicBezTo>
                      <a:pt x="58" y="54"/>
                      <a:pt x="66" y="54"/>
                      <a:pt x="65" y="50"/>
                    </a:cubicBezTo>
                    <a:cubicBezTo>
                      <a:pt x="65" y="50"/>
                      <a:pt x="63" y="48"/>
                      <a:pt x="60" y="50"/>
                    </a:cubicBezTo>
                    <a:cubicBezTo>
                      <a:pt x="60" y="50"/>
                      <a:pt x="54" y="51"/>
                      <a:pt x="54" y="47"/>
                    </a:cubicBezTo>
                    <a:cubicBezTo>
                      <a:pt x="53" y="34"/>
                      <a:pt x="53" y="34"/>
                      <a:pt x="53" y="34"/>
                    </a:cubicBezTo>
                    <a:cubicBezTo>
                      <a:pt x="61" y="31"/>
                      <a:pt x="61" y="31"/>
                      <a:pt x="61" y="31"/>
                    </a:cubicBezTo>
                    <a:cubicBezTo>
                      <a:pt x="61" y="31"/>
                      <a:pt x="66" y="29"/>
                      <a:pt x="66" y="22"/>
                    </a:cubicBezTo>
                    <a:cubicBezTo>
                      <a:pt x="66" y="22"/>
                      <a:pt x="64" y="12"/>
                      <a:pt x="73" y="11"/>
                    </a:cubicBezTo>
                    <a:cubicBezTo>
                      <a:pt x="73" y="11"/>
                      <a:pt x="86" y="8"/>
                      <a:pt x="86" y="22"/>
                    </a:cubicBezTo>
                    <a:cubicBezTo>
                      <a:pt x="86" y="22"/>
                      <a:pt x="84" y="26"/>
                      <a:pt x="77" y="28"/>
                    </a:cubicBezTo>
                    <a:cubicBezTo>
                      <a:pt x="77" y="28"/>
                      <a:pt x="73" y="32"/>
                      <a:pt x="74" y="35"/>
                    </a:cubicBezTo>
                    <a:cubicBezTo>
                      <a:pt x="74" y="35"/>
                      <a:pt x="73" y="38"/>
                      <a:pt x="77" y="38"/>
                    </a:cubicBezTo>
                    <a:cubicBezTo>
                      <a:pt x="77" y="38"/>
                      <a:pt x="83" y="41"/>
                      <a:pt x="80" y="46"/>
                    </a:cubicBezTo>
                    <a:cubicBezTo>
                      <a:pt x="80" y="46"/>
                      <a:pt x="66" y="62"/>
                      <a:pt x="79" y="69"/>
                    </a:cubicBezTo>
                    <a:cubicBezTo>
                      <a:pt x="79" y="69"/>
                      <a:pt x="89" y="71"/>
                      <a:pt x="87" y="65"/>
                    </a:cubicBezTo>
                    <a:cubicBezTo>
                      <a:pt x="87" y="65"/>
                      <a:pt x="80" y="60"/>
                      <a:pt x="82" y="55"/>
                    </a:cubicBezTo>
                    <a:cubicBezTo>
                      <a:pt x="82" y="55"/>
                      <a:pt x="98" y="53"/>
                      <a:pt x="95" y="49"/>
                    </a:cubicBezTo>
                    <a:cubicBezTo>
                      <a:pt x="95" y="49"/>
                      <a:pt x="86" y="47"/>
                      <a:pt x="84" y="41"/>
                    </a:cubicBezTo>
                    <a:cubicBezTo>
                      <a:pt x="84" y="41"/>
                      <a:pt x="80" y="34"/>
                      <a:pt x="85" y="36"/>
                    </a:cubicBezTo>
                    <a:cubicBezTo>
                      <a:pt x="85" y="36"/>
                      <a:pt x="103" y="39"/>
                      <a:pt x="101" y="30"/>
                    </a:cubicBezTo>
                    <a:cubicBezTo>
                      <a:pt x="101" y="30"/>
                      <a:pt x="103" y="23"/>
                      <a:pt x="95" y="20"/>
                    </a:cubicBezTo>
                    <a:cubicBezTo>
                      <a:pt x="95" y="20"/>
                      <a:pt x="92" y="15"/>
                      <a:pt x="97" y="15"/>
                    </a:cubicBezTo>
                    <a:cubicBezTo>
                      <a:pt x="97" y="15"/>
                      <a:pt x="107" y="9"/>
                      <a:pt x="108" y="4"/>
                    </a:cubicBezTo>
                    <a:cubicBezTo>
                      <a:pt x="108" y="4"/>
                      <a:pt x="109" y="3"/>
                      <a:pt x="112" y="4"/>
                    </a:cubicBezTo>
                    <a:cubicBezTo>
                      <a:pt x="112" y="4"/>
                      <a:pt x="123" y="0"/>
                      <a:pt x="126" y="11"/>
                    </a:cubicBezTo>
                    <a:cubicBezTo>
                      <a:pt x="126" y="11"/>
                      <a:pt x="127" y="17"/>
                      <a:pt x="118" y="21"/>
                    </a:cubicBezTo>
                    <a:cubicBezTo>
                      <a:pt x="118" y="21"/>
                      <a:pt x="114" y="26"/>
                      <a:pt x="113" y="31"/>
                    </a:cubicBezTo>
                    <a:cubicBezTo>
                      <a:pt x="103" y="55"/>
                      <a:pt x="103" y="55"/>
                      <a:pt x="103" y="55"/>
                    </a:cubicBezTo>
                    <a:cubicBezTo>
                      <a:pt x="103" y="55"/>
                      <a:pt x="97" y="66"/>
                      <a:pt x="109" y="64"/>
                    </a:cubicBezTo>
                    <a:cubicBezTo>
                      <a:pt x="126" y="59"/>
                      <a:pt x="126" y="59"/>
                      <a:pt x="126" y="59"/>
                    </a:cubicBezTo>
                    <a:cubicBezTo>
                      <a:pt x="126" y="59"/>
                      <a:pt x="131" y="57"/>
                      <a:pt x="135" y="63"/>
                    </a:cubicBezTo>
                    <a:cubicBezTo>
                      <a:pt x="135" y="63"/>
                      <a:pt x="139" y="64"/>
                      <a:pt x="138" y="68"/>
                    </a:cubicBezTo>
                    <a:cubicBezTo>
                      <a:pt x="139" y="75"/>
                      <a:pt x="139" y="75"/>
                      <a:pt x="139" y="75"/>
                    </a:cubicBezTo>
                    <a:cubicBezTo>
                      <a:pt x="139" y="75"/>
                      <a:pt x="110" y="81"/>
                      <a:pt x="97" y="78"/>
                    </a:cubicBezTo>
                    <a:cubicBezTo>
                      <a:pt x="97" y="78"/>
                      <a:pt x="89" y="76"/>
                      <a:pt x="87" y="74"/>
                    </a:cubicBezTo>
                    <a:cubicBezTo>
                      <a:pt x="87" y="74"/>
                      <a:pt x="82" y="71"/>
                      <a:pt x="79" y="74"/>
                    </a:cubicBezTo>
                    <a:cubicBezTo>
                      <a:pt x="79" y="74"/>
                      <a:pt x="73" y="80"/>
                      <a:pt x="67" y="77"/>
                    </a:cubicBezTo>
                    <a:cubicBezTo>
                      <a:pt x="67" y="77"/>
                      <a:pt x="55" y="87"/>
                      <a:pt x="48" y="87"/>
                    </a:cubicBezTo>
                    <a:cubicBezTo>
                      <a:pt x="48" y="87"/>
                      <a:pt x="39" y="89"/>
                      <a:pt x="33" y="95"/>
                    </a:cubicBezTo>
                    <a:cubicBezTo>
                      <a:pt x="33" y="95"/>
                      <a:pt x="24" y="100"/>
                      <a:pt x="20" y="106"/>
                    </a:cubicBezTo>
                    <a:cubicBezTo>
                      <a:pt x="20" y="106"/>
                      <a:pt x="9" y="119"/>
                      <a:pt x="3" y="108"/>
                    </a:cubicBezTo>
                    <a:cubicBezTo>
                      <a:pt x="3" y="108"/>
                      <a:pt x="0" y="94"/>
                      <a:pt x="11" y="80"/>
                    </a:cubicBezTo>
                    <a:cubicBezTo>
                      <a:pt x="11" y="80"/>
                      <a:pt x="17" y="74"/>
                      <a:pt x="19" y="81"/>
                    </a:cubicBezTo>
                    <a:cubicBezTo>
                      <a:pt x="19" y="81"/>
                      <a:pt x="19" y="85"/>
                      <a:pt x="23" y="85"/>
                    </a:cubicBezTo>
                    <a:cubicBezTo>
                      <a:pt x="26" y="85"/>
                      <a:pt x="24" y="85"/>
                      <a:pt x="24" y="85"/>
                    </a:cubicBezTo>
                    <a:cubicBezTo>
                      <a:pt x="24" y="85"/>
                      <a:pt x="26" y="84"/>
                      <a:pt x="24" y="80"/>
                    </a:cubicBezTo>
                    <a:cubicBezTo>
                      <a:pt x="24" y="80"/>
                      <a:pt x="22" y="74"/>
                      <a:pt x="23" y="70"/>
                    </a:cubicBezTo>
                    <a:cubicBezTo>
                      <a:pt x="23" y="70"/>
                      <a:pt x="24" y="63"/>
                      <a:pt x="21" y="60"/>
                    </a:cubicBezTo>
                    <a:cubicBezTo>
                      <a:pt x="21" y="60"/>
                      <a:pt x="18" y="55"/>
                      <a:pt x="20" y="54"/>
                    </a:cubicBezTo>
                    <a:cubicBezTo>
                      <a:pt x="20" y="54"/>
                      <a:pt x="21" y="51"/>
                      <a:pt x="18" y="48"/>
                    </a:cubicBezTo>
                    <a:cubicBezTo>
                      <a:pt x="18" y="48"/>
                      <a:pt x="11" y="38"/>
                      <a:pt x="1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37" name="íṣľíḍè">
                <a:extLst>
                  <a:ext uri="{FF2B5EF4-FFF2-40B4-BE49-F238E27FC236}">
                    <a16:creationId xmlns:a16="http://schemas.microsoft.com/office/drawing/2014/main" id="{926F5F48-BA54-4DBA-807E-9426C4F0C1EF}"/>
                  </a:ext>
                </a:extLst>
              </p:cNvPr>
              <p:cNvSpPr/>
              <p:nvPr/>
            </p:nvSpPr>
            <p:spPr bwMode="auto">
              <a:xfrm>
                <a:off x="8537576" y="3284538"/>
                <a:ext cx="280988" cy="342900"/>
              </a:xfrm>
              <a:custGeom>
                <a:avLst/>
                <a:gdLst>
                  <a:gd name="T0" fmla="*/ 24 w 85"/>
                  <a:gd name="T1" fmla="*/ 14 h 103"/>
                  <a:gd name="T2" fmla="*/ 47 w 85"/>
                  <a:gd name="T3" fmla="*/ 7 h 103"/>
                  <a:gd name="T4" fmla="*/ 64 w 85"/>
                  <a:gd name="T5" fmla="*/ 3 h 103"/>
                  <a:gd name="T6" fmla="*/ 71 w 85"/>
                  <a:gd name="T7" fmla="*/ 7 h 103"/>
                  <a:gd name="T8" fmla="*/ 60 w 85"/>
                  <a:gd name="T9" fmla="*/ 13 h 103"/>
                  <a:gd name="T10" fmla="*/ 48 w 85"/>
                  <a:gd name="T11" fmla="*/ 26 h 103"/>
                  <a:gd name="T12" fmla="*/ 55 w 85"/>
                  <a:gd name="T13" fmla="*/ 32 h 103"/>
                  <a:gd name="T14" fmla="*/ 72 w 85"/>
                  <a:gd name="T15" fmla="*/ 27 h 103"/>
                  <a:gd name="T16" fmla="*/ 83 w 85"/>
                  <a:gd name="T17" fmla="*/ 33 h 103"/>
                  <a:gd name="T18" fmla="*/ 77 w 85"/>
                  <a:gd name="T19" fmla="*/ 40 h 103"/>
                  <a:gd name="T20" fmla="*/ 71 w 85"/>
                  <a:gd name="T21" fmla="*/ 38 h 103"/>
                  <a:gd name="T22" fmla="*/ 58 w 85"/>
                  <a:gd name="T23" fmla="*/ 42 h 103"/>
                  <a:gd name="T24" fmla="*/ 56 w 85"/>
                  <a:gd name="T25" fmla="*/ 53 h 103"/>
                  <a:gd name="T26" fmla="*/ 50 w 85"/>
                  <a:gd name="T27" fmla="*/ 84 h 103"/>
                  <a:gd name="T28" fmla="*/ 50 w 85"/>
                  <a:gd name="T29" fmla="*/ 84 h 103"/>
                  <a:gd name="T30" fmla="*/ 29 w 85"/>
                  <a:gd name="T31" fmla="*/ 92 h 103"/>
                  <a:gd name="T32" fmla="*/ 14 w 85"/>
                  <a:gd name="T33" fmla="*/ 72 h 103"/>
                  <a:gd name="T34" fmla="*/ 21 w 85"/>
                  <a:gd name="T35" fmla="*/ 71 h 103"/>
                  <a:gd name="T36" fmla="*/ 44 w 85"/>
                  <a:gd name="T37" fmla="*/ 66 h 103"/>
                  <a:gd name="T38" fmla="*/ 43 w 85"/>
                  <a:gd name="T39" fmla="*/ 57 h 103"/>
                  <a:gd name="T40" fmla="*/ 34 w 85"/>
                  <a:gd name="T41" fmla="*/ 49 h 103"/>
                  <a:gd name="T42" fmla="*/ 13 w 85"/>
                  <a:gd name="T43" fmla="*/ 52 h 103"/>
                  <a:gd name="T44" fmla="*/ 0 w 85"/>
                  <a:gd name="T45" fmla="*/ 44 h 103"/>
                  <a:gd name="T46" fmla="*/ 12 w 85"/>
                  <a:gd name="T47" fmla="*/ 40 h 103"/>
                  <a:gd name="T48" fmla="*/ 38 w 85"/>
                  <a:gd name="T49" fmla="*/ 35 h 103"/>
                  <a:gd name="T50" fmla="*/ 39 w 85"/>
                  <a:gd name="T51" fmla="*/ 20 h 103"/>
                  <a:gd name="T52" fmla="*/ 30 w 85"/>
                  <a:gd name="T53" fmla="*/ 21 h 103"/>
                  <a:gd name="T54" fmla="*/ 16 w 85"/>
                  <a:gd name="T55" fmla="*/ 22 h 103"/>
                  <a:gd name="T56" fmla="*/ 24 w 85"/>
                  <a:gd name="T57"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103">
                    <a:moveTo>
                      <a:pt x="24" y="14"/>
                    </a:moveTo>
                    <a:cubicBezTo>
                      <a:pt x="26" y="14"/>
                      <a:pt x="36" y="14"/>
                      <a:pt x="47" y="7"/>
                    </a:cubicBezTo>
                    <a:cubicBezTo>
                      <a:pt x="47" y="7"/>
                      <a:pt x="58" y="0"/>
                      <a:pt x="64" y="3"/>
                    </a:cubicBezTo>
                    <a:cubicBezTo>
                      <a:pt x="64" y="3"/>
                      <a:pt x="72" y="3"/>
                      <a:pt x="71" y="7"/>
                    </a:cubicBezTo>
                    <a:cubicBezTo>
                      <a:pt x="71" y="7"/>
                      <a:pt x="69" y="12"/>
                      <a:pt x="60" y="13"/>
                    </a:cubicBezTo>
                    <a:cubicBezTo>
                      <a:pt x="60" y="13"/>
                      <a:pt x="48" y="17"/>
                      <a:pt x="48" y="26"/>
                    </a:cubicBezTo>
                    <a:cubicBezTo>
                      <a:pt x="48" y="26"/>
                      <a:pt x="47" y="32"/>
                      <a:pt x="55" y="32"/>
                    </a:cubicBezTo>
                    <a:cubicBezTo>
                      <a:pt x="72" y="27"/>
                      <a:pt x="72" y="27"/>
                      <a:pt x="72" y="27"/>
                    </a:cubicBezTo>
                    <a:cubicBezTo>
                      <a:pt x="72" y="27"/>
                      <a:pt x="79" y="24"/>
                      <a:pt x="83" y="33"/>
                    </a:cubicBezTo>
                    <a:cubicBezTo>
                      <a:pt x="83" y="33"/>
                      <a:pt x="85" y="40"/>
                      <a:pt x="77" y="40"/>
                    </a:cubicBezTo>
                    <a:cubicBezTo>
                      <a:pt x="77" y="40"/>
                      <a:pt x="75" y="37"/>
                      <a:pt x="71" y="38"/>
                    </a:cubicBezTo>
                    <a:cubicBezTo>
                      <a:pt x="58" y="42"/>
                      <a:pt x="58" y="42"/>
                      <a:pt x="58" y="42"/>
                    </a:cubicBezTo>
                    <a:cubicBezTo>
                      <a:pt x="58" y="42"/>
                      <a:pt x="53" y="44"/>
                      <a:pt x="56" y="53"/>
                    </a:cubicBezTo>
                    <a:cubicBezTo>
                      <a:pt x="56" y="53"/>
                      <a:pt x="56" y="78"/>
                      <a:pt x="50" y="84"/>
                    </a:cubicBezTo>
                    <a:cubicBezTo>
                      <a:pt x="50" y="84"/>
                      <a:pt x="50" y="84"/>
                      <a:pt x="50" y="84"/>
                    </a:cubicBezTo>
                    <a:cubicBezTo>
                      <a:pt x="43" y="90"/>
                      <a:pt x="38" y="103"/>
                      <a:pt x="29" y="92"/>
                    </a:cubicBezTo>
                    <a:cubicBezTo>
                      <a:pt x="29" y="92"/>
                      <a:pt x="15" y="84"/>
                      <a:pt x="14" y="72"/>
                    </a:cubicBezTo>
                    <a:cubicBezTo>
                      <a:pt x="14" y="72"/>
                      <a:pt x="15" y="68"/>
                      <a:pt x="21" y="71"/>
                    </a:cubicBezTo>
                    <a:cubicBezTo>
                      <a:pt x="21" y="71"/>
                      <a:pt x="38" y="77"/>
                      <a:pt x="44" y="66"/>
                    </a:cubicBezTo>
                    <a:cubicBezTo>
                      <a:pt x="44" y="66"/>
                      <a:pt x="44" y="59"/>
                      <a:pt x="43" y="57"/>
                    </a:cubicBezTo>
                    <a:cubicBezTo>
                      <a:pt x="43" y="57"/>
                      <a:pt x="42" y="48"/>
                      <a:pt x="34" y="49"/>
                    </a:cubicBezTo>
                    <a:cubicBezTo>
                      <a:pt x="34" y="49"/>
                      <a:pt x="20" y="49"/>
                      <a:pt x="13" y="52"/>
                    </a:cubicBezTo>
                    <a:cubicBezTo>
                      <a:pt x="13" y="52"/>
                      <a:pt x="5" y="58"/>
                      <a:pt x="0" y="44"/>
                    </a:cubicBezTo>
                    <a:cubicBezTo>
                      <a:pt x="0" y="44"/>
                      <a:pt x="5" y="39"/>
                      <a:pt x="12" y="40"/>
                    </a:cubicBezTo>
                    <a:cubicBezTo>
                      <a:pt x="12" y="40"/>
                      <a:pt x="34" y="44"/>
                      <a:pt x="38" y="35"/>
                    </a:cubicBezTo>
                    <a:cubicBezTo>
                      <a:pt x="39" y="20"/>
                      <a:pt x="39" y="20"/>
                      <a:pt x="39" y="20"/>
                    </a:cubicBezTo>
                    <a:cubicBezTo>
                      <a:pt x="39" y="20"/>
                      <a:pt x="36" y="18"/>
                      <a:pt x="30" y="21"/>
                    </a:cubicBezTo>
                    <a:cubicBezTo>
                      <a:pt x="30" y="21"/>
                      <a:pt x="20" y="30"/>
                      <a:pt x="16" y="22"/>
                    </a:cubicBezTo>
                    <a:cubicBezTo>
                      <a:pt x="16" y="22"/>
                      <a:pt x="10" y="16"/>
                      <a:pt x="2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grpSp>
        <p:grpSp>
          <p:nvGrpSpPr>
            <p:cNvPr id="199" name="íṥľíḓé">
              <a:extLst>
                <a:ext uri="{FF2B5EF4-FFF2-40B4-BE49-F238E27FC236}">
                  <a16:creationId xmlns:a16="http://schemas.microsoft.com/office/drawing/2014/main" id="{D87840FA-09AD-47EA-B02E-ACC9A50F5ABD}"/>
                </a:ext>
              </a:extLst>
            </p:cNvPr>
            <p:cNvGrpSpPr/>
            <p:nvPr/>
          </p:nvGrpSpPr>
          <p:grpSpPr>
            <a:xfrm>
              <a:off x="3645458" y="3873595"/>
              <a:ext cx="7018182" cy="227590"/>
              <a:chOff x="4624388" y="3695700"/>
              <a:chExt cx="4210051" cy="136526"/>
            </a:xfrm>
            <a:grpFill/>
          </p:grpSpPr>
          <p:sp>
            <p:nvSpPr>
              <p:cNvPr id="200" name="îš1îde">
                <a:extLst>
                  <a:ext uri="{FF2B5EF4-FFF2-40B4-BE49-F238E27FC236}">
                    <a16:creationId xmlns:a16="http://schemas.microsoft.com/office/drawing/2014/main" id="{93B4CCFF-C635-4641-983B-0B2D4566D4D9}"/>
                  </a:ext>
                </a:extLst>
              </p:cNvPr>
              <p:cNvSpPr/>
              <p:nvPr/>
            </p:nvSpPr>
            <p:spPr bwMode="auto">
              <a:xfrm>
                <a:off x="4624388" y="3700463"/>
                <a:ext cx="98425" cy="131763"/>
              </a:xfrm>
              <a:custGeom>
                <a:avLst/>
                <a:gdLst>
                  <a:gd name="T0" fmla="*/ 0 w 30"/>
                  <a:gd name="T1" fmla="*/ 40 h 40"/>
                  <a:gd name="T2" fmla="*/ 0 w 30"/>
                  <a:gd name="T3" fmla="*/ 0 h 40"/>
                  <a:gd name="T4" fmla="*/ 15 w 30"/>
                  <a:gd name="T5" fmla="*/ 0 h 40"/>
                  <a:gd name="T6" fmla="*/ 22 w 30"/>
                  <a:gd name="T7" fmla="*/ 1 h 40"/>
                  <a:gd name="T8" fmla="*/ 27 w 30"/>
                  <a:gd name="T9" fmla="*/ 5 h 40"/>
                  <a:gd name="T10" fmla="*/ 28 w 30"/>
                  <a:gd name="T11" fmla="*/ 10 h 40"/>
                  <a:gd name="T12" fmla="*/ 27 w 30"/>
                  <a:gd name="T13" fmla="*/ 15 h 40"/>
                  <a:gd name="T14" fmla="*/ 23 w 30"/>
                  <a:gd name="T15" fmla="*/ 19 h 40"/>
                  <a:gd name="T16" fmla="*/ 28 w 30"/>
                  <a:gd name="T17" fmla="*/ 22 h 40"/>
                  <a:gd name="T18" fmla="*/ 30 w 30"/>
                  <a:gd name="T19" fmla="*/ 28 h 40"/>
                  <a:gd name="T20" fmla="*/ 29 w 30"/>
                  <a:gd name="T21" fmla="*/ 33 h 40"/>
                  <a:gd name="T22" fmla="*/ 26 w 30"/>
                  <a:gd name="T23" fmla="*/ 37 h 40"/>
                  <a:gd name="T24" fmla="*/ 22 w 30"/>
                  <a:gd name="T25" fmla="*/ 39 h 40"/>
                  <a:gd name="T26" fmla="*/ 15 w 30"/>
                  <a:gd name="T27" fmla="*/ 40 h 40"/>
                  <a:gd name="T28" fmla="*/ 0 w 30"/>
                  <a:gd name="T29" fmla="*/ 40 h 40"/>
                  <a:gd name="T30" fmla="*/ 5 w 30"/>
                  <a:gd name="T31" fmla="*/ 17 h 40"/>
                  <a:gd name="T32" fmla="*/ 14 w 30"/>
                  <a:gd name="T33" fmla="*/ 17 h 40"/>
                  <a:gd name="T34" fmla="*/ 19 w 30"/>
                  <a:gd name="T35" fmla="*/ 16 h 40"/>
                  <a:gd name="T36" fmla="*/ 22 w 30"/>
                  <a:gd name="T37" fmla="*/ 14 h 40"/>
                  <a:gd name="T38" fmla="*/ 23 w 30"/>
                  <a:gd name="T39" fmla="*/ 11 h 40"/>
                  <a:gd name="T40" fmla="*/ 22 w 30"/>
                  <a:gd name="T41" fmla="*/ 7 h 40"/>
                  <a:gd name="T42" fmla="*/ 19 w 30"/>
                  <a:gd name="T43" fmla="*/ 5 h 40"/>
                  <a:gd name="T44" fmla="*/ 13 w 30"/>
                  <a:gd name="T45" fmla="*/ 5 h 40"/>
                  <a:gd name="T46" fmla="*/ 5 w 30"/>
                  <a:gd name="T47" fmla="*/ 5 h 40"/>
                  <a:gd name="T48" fmla="*/ 5 w 30"/>
                  <a:gd name="T49" fmla="*/ 17 h 40"/>
                  <a:gd name="T50" fmla="*/ 5 w 30"/>
                  <a:gd name="T51" fmla="*/ 35 h 40"/>
                  <a:gd name="T52" fmla="*/ 15 w 30"/>
                  <a:gd name="T53" fmla="*/ 35 h 40"/>
                  <a:gd name="T54" fmla="*/ 19 w 30"/>
                  <a:gd name="T55" fmla="*/ 35 h 40"/>
                  <a:gd name="T56" fmla="*/ 22 w 30"/>
                  <a:gd name="T57" fmla="*/ 34 h 40"/>
                  <a:gd name="T58" fmla="*/ 24 w 30"/>
                  <a:gd name="T59" fmla="*/ 31 h 40"/>
                  <a:gd name="T60" fmla="*/ 25 w 30"/>
                  <a:gd name="T61" fmla="*/ 28 h 40"/>
                  <a:gd name="T62" fmla="*/ 23 w 30"/>
                  <a:gd name="T63" fmla="*/ 24 h 40"/>
                  <a:gd name="T64" fmla="*/ 20 w 30"/>
                  <a:gd name="T65" fmla="*/ 22 h 40"/>
                  <a:gd name="T66" fmla="*/ 15 w 30"/>
                  <a:gd name="T67" fmla="*/ 21 h 40"/>
                  <a:gd name="T68" fmla="*/ 5 w 30"/>
                  <a:gd name="T69" fmla="*/ 21 h 40"/>
                  <a:gd name="T70" fmla="*/ 5 w 30"/>
                  <a:gd name="T7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40">
                    <a:moveTo>
                      <a:pt x="0" y="40"/>
                    </a:moveTo>
                    <a:cubicBezTo>
                      <a:pt x="0" y="0"/>
                      <a:pt x="0" y="0"/>
                      <a:pt x="0" y="0"/>
                    </a:cubicBezTo>
                    <a:cubicBezTo>
                      <a:pt x="15" y="0"/>
                      <a:pt x="15" y="0"/>
                      <a:pt x="15" y="0"/>
                    </a:cubicBezTo>
                    <a:cubicBezTo>
                      <a:pt x="18" y="0"/>
                      <a:pt x="20" y="0"/>
                      <a:pt x="22" y="1"/>
                    </a:cubicBezTo>
                    <a:cubicBezTo>
                      <a:pt x="24" y="2"/>
                      <a:pt x="25" y="3"/>
                      <a:pt x="27" y="5"/>
                    </a:cubicBezTo>
                    <a:cubicBezTo>
                      <a:pt x="28" y="7"/>
                      <a:pt x="28" y="8"/>
                      <a:pt x="28" y="10"/>
                    </a:cubicBezTo>
                    <a:cubicBezTo>
                      <a:pt x="28" y="12"/>
                      <a:pt x="28" y="13"/>
                      <a:pt x="27" y="15"/>
                    </a:cubicBezTo>
                    <a:cubicBezTo>
                      <a:pt x="26" y="16"/>
                      <a:pt x="24" y="18"/>
                      <a:pt x="23" y="19"/>
                    </a:cubicBezTo>
                    <a:cubicBezTo>
                      <a:pt x="25" y="19"/>
                      <a:pt x="27" y="20"/>
                      <a:pt x="28" y="22"/>
                    </a:cubicBezTo>
                    <a:cubicBezTo>
                      <a:pt x="29" y="24"/>
                      <a:pt x="30" y="26"/>
                      <a:pt x="30" y="28"/>
                    </a:cubicBezTo>
                    <a:cubicBezTo>
                      <a:pt x="30" y="30"/>
                      <a:pt x="30" y="32"/>
                      <a:pt x="29" y="33"/>
                    </a:cubicBezTo>
                    <a:cubicBezTo>
                      <a:pt x="28" y="35"/>
                      <a:pt x="27" y="36"/>
                      <a:pt x="26" y="37"/>
                    </a:cubicBezTo>
                    <a:cubicBezTo>
                      <a:pt x="25" y="38"/>
                      <a:pt x="23" y="39"/>
                      <a:pt x="22" y="39"/>
                    </a:cubicBezTo>
                    <a:cubicBezTo>
                      <a:pt x="20" y="39"/>
                      <a:pt x="18" y="40"/>
                      <a:pt x="15" y="40"/>
                    </a:cubicBezTo>
                    <a:cubicBezTo>
                      <a:pt x="0" y="40"/>
                      <a:pt x="0" y="40"/>
                      <a:pt x="0" y="40"/>
                    </a:cubicBezTo>
                    <a:close/>
                    <a:moveTo>
                      <a:pt x="5" y="17"/>
                    </a:moveTo>
                    <a:cubicBezTo>
                      <a:pt x="14" y="17"/>
                      <a:pt x="14" y="17"/>
                      <a:pt x="14" y="17"/>
                    </a:cubicBezTo>
                    <a:cubicBezTo>
                      <a:pt x="16" y="17"/>
                      <a:pt x="18" y="17"/>
                      <a:pt x="19" y="16"/>
                    </a:cubicBezTo>
                    <a:cubicBezTo>
                      <a:pt x="20" y="16"/>
                      <a:pt x="21" y="15"/>
                      <a:pt x="22" y="14"/>
                    </a:cubicBezTo>
                    <a:cubicBezTo>
                      <a:pt x="23" y="13"/>
                      <a:pt x="23" y="12"/>
                      <a:pt x="23" y="11"/>
                    </a:cubicBezTo>
                    <a:cubicBezTo>
                      <a:pt x="23" y="10"/>
                      <a:pt x="23" y="8"/>
                      <a:pt x="22" y="7"/>
                    </a:cubicBezTo>
                    <a:cubicBezTo>
                      <a:pt x="21" y="6"/>
                      <a:pt x="20" y="6"/>
                      <a:pt x="19" y="5"/>
                    </a:cubicBezTo>
                    <a:cubicBezTo>
                      <a:pt x="18" y="5"/>
                      <a:pt x="16" y="5"/>
                      <a:pt x="13" y="5"/>
                    </a:cubicBezTo>
                    <a:cubicBezTo>
                      <a:pt x="5" y="5"/>
                      <a:pt x="5" y="5"/>
                      <a:pt x="5" y="5"/>
                    </a:cubicBezTo>
                    <a:cubicBezTo>
                      <a:pt x="5" y="17"/>
                      <a:pt x="5" y="17"/>
                      <a:pt x="5" y="17"/>
                    </a:cubicBezTo>
                    <a:close/>
                    <a:moveTo>
                      <a:pt x="5" y="35"/>
                    </a:moveTo>
                    <a:cubicBezTo>
                      <a:pt x="15" y="35"/>
                      <a:pt x="15" y="35"/>
                      <a:pt x="15" y="35"/>
                    </a:cubicBezTo>
                    <a:cubicBezTo>
                      <a:pt x="17" y="35"/>
                      <a:pt x="18" y="35"/>
                      <a:pt x="19" y="35"/>
                    </a:cubicBezTo>
                    <a:cubicBezTo>
                      <a:pt x="20" y="35"/>
                      <a:pt x="21" y="34"/>
                      <a:pt x="22" y="34"/>
                    </a:cubicBezTo>
                    <a:cubicBezTo>
                      <a:pt x="23" y="33"/>
                      <a:pt x="23" y="32"/>
                      <a:pt x="24" y="31"/>
                    </a:cubicBezTo>
                    <a:cubicBezTo>
                      <a:pt x="24" y="31"/>
                      <a:pt x="25" y="29"/>
                      <a:pt x="25" y="28"/>
                    </a:cubicBezTo>
                    <a:cubicBezTo>
                      <a:pt x="25" y="27"/>
                      <a:pt x="24" y="25"/>
                      <a:pt x="23" y="24"/>
                    </a:cubicBezTo>
                    <a:cubicBezTo>
                      <a:pt x="23" y="23"/>
                      <a:pt x="22" y="22"/>
                      <a:pt x="20" y="22"/>
                    </a:cubicBezTo>
                    <a:cubicBezTo>
                      <a:pt x="19" y="22"/>
                      <a:pt x="17" y="21"/>
                      <a:pt x="15" y="21"/>
                    </a:cubicBezTo>
                    <a:cubicBezTo>
                      <a:pt x="5" y="21"/>
                      <a:pt x="5" y="21"/>
                      <a:pt x="5" y="21"/>
                    </a:cubicBezTo>
                    <a:lnTo>
                      <a:pt x="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1" name="íSļïďé">
                <a:extLst>
                  <a:ext uri="{FF2B5EF4-FFF2-40B4-BE49-F238E27FC236}">
                    <a16:creationId xmlns:a16="http://schemas.microsoft.com/office/drawing/2014/main" id="{DA863DE3-6D56-4A05-97F1-01B5CEAA492A}"/>
                  </a:ext>
                </a:extLst>
              </p:cNvPr>
              <p:cNvSpPr/>
              <p:nvPr/>
            </p:nvSpPr>
            <p:spPr bwMode="auto">
              <a:xfrm>
                <a:off x="4887913" y="3700463"/>
                <a:ext cx="100013" cy="131763"/>
              </a:xfrm>
              <a:custGeom>
                <a:avLst/>
                <a:gdLst>
                  <a:gd name="T0" fmla="*/ 0 w 63"/>
                  <a:gd name="T1" fmla="*/ 83 h 83"/>
                  <a:gd name="T2" fmla="*/ 0 w 63"/>
                  <a:gd name="T3" fmla="*/ 0 h 83"/>
                  <a:gd name="T4" fmla="*/ 61 w 63"/>
                  <a:gd name="T5" fmla="*/ 0 h 83"/>
                  <a:gd name="T6" fmla="*/ 61 w 63"/>
                  <a:gd name="T7" fmla="*/ 10 h 83"/>
                  <a:gd name="T8" fmla="*/ 13 w 63"/>
                  <a:gd name="T9" fmla="*/ 10 h 83"/>
                  <a:gd name="T10" fmla="*/ 13 w 63"/>
                  <a:gd name="T11" fmla="*/ 35 h 83"/>
                  <a:gd name="T12" fmla="*/ 56 w 63"/>
                  <a:gd name="T13" fmla="*/ 35 h 83"/>
                  <a:gd name="T14" fmla="*/ 56 w 63"/>
                  <a:gd name="T15" fmla="*/ 43 h 83"/>
                  <a:gd name="T16" fmla="*/ 13 w 63"/>
                  <a:gd name="T17" fmla="*/ 43 h 83"/>
                  <a:gd name="T18" fmla="*/ 13 w 63"/>
                  <a:gd name="T19" fmla="*/ 73 h 83"/>
                  <a:gd name="T20" fmla="*/ 63 w 63"/>
                  <a:gd name="T21" fmla="*/ 73 h 83"/>
                  <a:gd name="T22" fmla="*/ 63 w 63"/>
                  <a:gd name="T23" fmla="*/ 83 h 83"/>
                  <a:gd name="T24" fmla="*/ 0 w 63"/>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3">
                    <a:moveTo>
                      <a:pt x="0" y="83"/>
                    </a:moveTo>
                    <a:lnTo>
                      <a:pt x="0" y="0"/>
                    </a:lnTo>
                    <a:lnTo>
                      <a:pt x="61" y="0"/>
                    </a:lnTo>
                    <a:lnTo>
                      <a:pt x="61" y="10"/>
                    </a:lnTo>
                    <a:lnTo>
                      <a:pt x="13" y="10"/>
                    </a:lnTo>
                    <a:lnTo>
                      <a:pt x="13" y="35"/>
                    </a:lnTo>
                    <a:lnTo>
                      <a:pt x="56" y="35"/>
                    </a:lnTo>
                    <a:lnTo>
                      <a:pt x="56" y="43"/>
                    </a:lnTo>
                    <a:lnTo>
                      <a:pt x="13" y="43"/>
                    </a:lnTo>
                    <a:lnTo>
                      <a:pt x="13" y="73"/>
                    </a:lnTo>
                    <a:lnTo>
                      <a:pt x="63" y="73"/>
                    </a:lnTo>
                    <a:lnTo>
                      <a:pt x="63"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2" name="íṥľîḍe">
                <a:extLst>
                  <a:ext uri="{FF2B5EF4-FFF2-40B4-BE49-F238E27FC236}">
                    <a16:creationId xmlns:a16="http://schemas.microsoft.com/office/drawing/2014/main" id="{E761C7B5-8D98-48C0-A12E-85950795ABB2}"/>
                  </a:ext>
                </a:extLst>
              </p:cNvPr>
              <p:cNvSpPr/>
              <p:nvPr/>
            </p:nvSpPr>
            <p:spPr bwMode="auto">
              <a:xfrm>
                <a:off x="515620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endParaRPr>
              </a:p>
            </p:txBody>
          </p:sp>
          <p:sp>
            <p:nvSpPr>
              <p:cNvPr id="203" name="îṧ1iḍê">
                <a:extLst>
                  <a:ext uri="{FF2B5EF4-FFF2-40B4-BE49-F238E27FC236}">
                    <a16:creationId xmlns:a16="http://schemas.microsoft.com/office/drawing/2014/main" id="{0FDA0912-E751-42B5-9671-9564FD2BDA5A}"/>
                  </a:ext>
                </a:extLst>
              </p:cNvPr>
              <p:cNvSpPr/>
              <p:nvPr/>
            </p:nvSpPr>
            <p:spPr bwMode="auto">
              <a:xfrm>
                <a:off x="5346701" y="3700463"/>
                <a:ext cx="103188" cy="131763"/>
              </a:xfrm>
              <a:custGeom>
                <a:avLst/>
                <a:gdLst>
                  <a:gd name="T0" fmla="*/ 0 w 65"/>
                  <a:gd name="T1" fmla="*/ 83 h 83"/>
                  <a:gd name="T2" fmla="*/ 0 w 65"/>
                  <a:gd name="T3" fmla="*/ 0 h 83"/>
                  <a:gd name="T4" fmla="*/ 11 w 65"/>
                  <a:gd name="T5" fmla="*/ 0 h 83"/>
                  <a:gd name="T6" fmla="*/ 11 w 65"/>
                  <a:gd name="T7" fmla="*/ 33 h 83"/>
                  <a:gd name="T8" fmla="*/ 52 w 65"/>
                  <a:gd name="T9" fmla="*/ 33 h 83"/>
                  <a:gd name="T10" fmla="*/ 52 w 65"/>
                  <a:gd name="T11" fmla="*/ 0 h 83"/>
                  <a:gd name="T12" fmla="*/ 65 w 65"/>
                  <a:gd name="T13" fmla="*/ 0 h 83"/>
                  <a:gd name="T14" fmla="*/ 65 w 65"/>
                  <a:gd name="T15" fmla="*/ 83 h 83"/>
                  <a:gd name="T16" fmla="*/ 52 w 65"/>
                  <a:gd name="T17" fmla="*/ 83 h 83"/>
                  <a:gd name="T18" fmla="*/ 52 w 65"/>
                  <a:gd name="T19" fmla="*/ 43 h 83"/>
                  <a:gd name="T20" fmla="*/ 11 w 65"/>
                  <a:gd name="T21" fmla="*/ 43 h 83"/>
                  <a:gd name="T22" fmla="*/ 11 w 65"/>
                  <a:gd name="T23" fmla="*/ 83 h 83"/>
                  <a:gd name="T24" fmla="*/ 0 w 65"/>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83">
                    <a:moveTo>
                      <a:pt x="0" y="83"/>
                    </a:moveTo>
                    <a:lnTo>
                      <a:pt x="0" y="0"/>
                    </a:lnTo>
                    <a:lnTo>
                      <a:pt x="11" y="0"/>
                    </a:lnTo>
                    <a:lnTo>
                      <a:pt x="11" y="33"/>
                    </a:lnTo>
                    <a:lnTo>
                      <a:pt x="52" y="33"/>
                    </a:lnTo>
                    <a:lnTo>
                      <a:pt x="52" y="0"/>
                    </a:lnTo>
                    <a:lnTo>
                      <a:pt x="65" y="0"/>
                    </a:lnTo>
                    <a:lnTo>
                      <a:pt x="65" y="83"/>
                    </a:lnTo>
                    <a:lnTo>
                      <a:pt x="52" y="83"/>
                    </a:lnTo>
                    <a:lnTo>
                      <a:pt x="52" y="43"/>
                    </a:lnTo>
                    <a:lnTo>
                      <a:pt x="11" y="43"/>
                    </a:lnTo>
                    <a:lnTo>
                      <a:pt x="11"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4" name="îšlïḓe">
                <a:extLst>
                  <a:ext uri="{FF2B5EF4-FFF2-40B4-BE49-F238E27FC236}">
                    <a16:creationId xmlns:a16="http://schemas.microsoft.com/office/drawing/2014/main" id="{B8487026-237D-40DE-83B0-F423E50FF762}"/>
                  </a:ext>
                </a:extLst>
              </p:cNvPr>
              <p:cNvSpPr/>
              <p:nvPr/>
            </p:nvSpPr>
            <p:spPr bwMode="auto">
              <a:xfrm>
                <a:off x="5603876" y="3700463"/>
                <a:ext cx="122238" cy="131763"/>
              </a:xfrm>
              <a:custGeom>
                <a:avLst/>
                <a:gdLst>
                  <a:gd name="T0" fmla="*/ 0 w 37"/>
                  <a:gd name="T1" fmla="*/ 40 h 40"/>
                  <a:gd name="T2" fmla="*/ 15 w 37"/>
                  <a:gd name="T3" fmla="*/ 0 h 40"/>
                  <a:gd name="T4" fmla="*/ 21 w 37"/>
                  <a:gd name="T5" fmla="*/ 0 h 40"/>
                  <a:gd name="T6" fmla="*/ 37 w 37"/>
                  <a:gd name="T7" fmla="*/ 40 h 40"/>
                  <a:gd name="T8" fmla="*/ 31 w 37"/>
                  <a:gd name="T9" fmla="*/ 40 h 40"/>
                  <a:gd name="T10" fmla="*/ 26 w 37"/>
                  <a:gd name="T11" fmla="*/ 28 h 40"/>
                  <a:gd name="T12" fmla="*/ 10 w 37"/>
                  <a:gd name="T13" fmla="*/ 28 h 40"/>
                  <a:gd name="T14" fmla="*/ 6 w 37"/>
                  <a:gd name="T15" fmla="*/ 40 h 40"/>
                  <a:gd name="T16" fmla="*/ 0 w 37"/>
                  <a:gd name="T17" fmla="*/ 40 h 40"/>
                  <a:gd name="T18" fmla="*/ 11 w 37"/>
                  <a:gd name="T19" fmla="*/ 23 h 40"/>
                  <a:gd name="T20" fmla="*/ 25 w 37"/>
                  <a:gd name="T21" fmla="*/ 23 h 40"/>
                  <a:gd name="T22" fmla="*/ 21 w 37"/>
                  <a:gd name="T23" fmla="*/ 12 h 40"/>
                  <a:gd name="T24" fmla="*/ 18 w 37"/>
                  <a:gd name="T25" fmla="*/ 4 h 40"/>
                  <a:gd name="T26" fmla="*/ 16 w 37"/>
                  <a:gd name="T27" fmla="*/ 12 h 40"/>
                  <a:gd name="T28" fmla="*/ 11 w 37"/>
                  <a:gd name="T29"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40">
                    <a:moveTo>
                      <a:pt x="0" y="40"/>
                    </a:moveTo>
                    <a:cubicBezTo>
                      <a:pt x="15" y="0"/>
                      <a:pt x="15" y="0"/>
                      <a:pt x="15" y="0"/>
                    </a:cubicBezTo>
                    <a:cubicBezTo>
                      <a:pt x="21" y="0"/>
                      <a:pt x="21" y="0"/>
                      <a:pt x="21" y="0"/>
                    </a:cubicBezTo>
                    <a:cubicBezTo>
                      <a:pt x="37" y="40"/>
                      <a:pt x="37" y="40"/>
                      <a:pt x="37" y="40"/>
                    </a:cubicBezTo>
                    <a:cubicBezTo>
                      <a:pt x="31" y="40"/>
                      <a:pt x="31" y="40"/>
                      <a:pt x="31" y="40"/>
                    </a:cubicBezTo>
                    <a:cubicBezTo>
                      <a:pt x="26" y="28"/>
                      <a:pt x="26" y="28"/>
                      <a:pt x="26" y="28"/>
                    </a:cubicBezTo>
                    <a:cubicBezTo>
                      <a:pt x="10" y="28"/>
                      <a:pt x="10" y="28"/>
                      <a:pt x="10" y="28"/>
                    </a:cubicBezTo>
                    <a:cubicBezTo>
                      <a:pt x="6" y="40"/>
                      <a:pt x="6" y="40"/>
                      <a:pt x="6" y="40"/>
                    </a:cubicBezTo>
                    <a:cubicBezTo>
                      <a:pt x="0" y="40"/>
                      <a:pt x="0" y="40"/>
                      <a:pt x="0" y="40"/>
                    </a:cubicBezTo>
                    <a:close/>
                    <a:moveTo>
                      <a:pt x="11" y="23"/>
                    </a:moveTo>
                    <a:cubicBezTo>
                      <a:pt x="25" y="23"/>
                      <a:pt x="25" y="23"/>
                      <a:pt x="25" y="23"/>
                    </a:cubicBezTo>
                    <a:cubicBezTo>
                      <a:pt x="21" y="12"/>
                      <a:pt x="21" y="12"/>
                      <a:pt x="21" y="12"/>
                    </a:cubicBezTo>
                    <a:cubicBezTo>
                      <a:pt x="19" y="9"/>
                      <a:pt x="18" y="6"/>
                      <a:pt x="18" y="4"/>
                    </a:cubicBezTo>
                    <a:cubicBezTo>
                      <a:pt x="17" y="7"/>
                      <a:pt x="17" y="9"/>
                      <a:pt x="16" y="12"/>
                    </a:cubicBezTo>
                    <a:lnTo>
                      <a:pt x="1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5" name="iṩľiďe">
                <a:extLst>
                  <a:ext uri="{FF2B5EF4-FFF2-40B4-BE49-F238E27FC236}">
                    <a16:creationId xmlns:a16="http://schemas.microsoft.com/office/drawing/2014/main" id="{2E58BD3A-8580-4BC0-AECF-3817AF59C45E}"/>
                  </a:ext>
                </a:extLst>
              </p:cNvPr>
              <p:cNvSpPr/>
              <p:nvPr/>
            </p:nvSpPr>
            <p:spPr bwMode="auto">
              <a:xfrm>
                <a:off x="5881688"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6" name="ïṩlíḋè">
                <a:extLst>
                  <a:ext uri="{FF2B5EF4-FFF2-40B4-BE49-F238E27FC236}">
                    <a16:creationId xmlns:a16="http://schemas.microsoft.com/office/drawing/2014/main" id="{EA1DFD8F-22DD-4A04-A3EA-0FC743F332AE}"/>
                  </a:ext>
                </a:extLst>
              </p:cNvPr>
              <p:cNvSpPr/>
              <p:nvPr/>
            </p:nvSpPr>
            <p:spPr bwMode="auto">
              <a:xfrm>
                <a:off x="6151563" y="3695700"/>
                <a:ext cx="119063" cy="136525"/>
              </a:xfrm>
              <a:custGeom>
                <a:avLst/>
                <a:gdLst>
                  <a:gd name="T0" fmla="*/ 20 w 36"/>
                  <a:gd name="T1" fmla="*/ 25 h 41"/>
                  <a:gd name="T2" fmla="*/ 20 w 36"/>
                  <a:gd name="T3" fmla="*/ 20 h 41"/>
                  <a:gd name="T4" fmla="*/ 36 w 36"/>
                  <a:gd name="T5" fmla="*/ 20 h 41"/>
                  <a:gd name="T6" fmla="*/ 36 w 36"/>
                  <a:gd name="T7" fmla="*/ 35 h 41"/>
                  <a:gd name="T8" fmla="*/ 28 w 36"/>
                  <a:gd name="T9" fmla="*/ 40 h 41"/>
                  <a:gd name="T10" fmla="*/ 20 w 36"/>
                  <a:gd name="T11" fmla="*/ 41 h 41"/>
                  <a:gd name="T12" fmla="*/ 9 w 36"/>
                  <a:gd name="T13" fmla="*/ 39 h 41"/>
                  <a:gd name="T14" fmla="*/ 2 w 36"/>
                  <a:gd name="T15" fmla="*/ 32 h 41"/>
                  <a:gd name="T16" fmla="*/ 0 w 36"/>
                  <a:gd name="T17" fmla="*/ 21 h 41"/>
                  <a:gd name="T18" fmla="*/ 2 w 36"/>
                  <a:gd name="T19" fmla="*/ 10 h 41"/>
                  <a:gd name="T20" fmla="*/ 9 w 36"/>
                  <a:gd name="T21" fmla="*/ 3 h 41"/>
                  <a:gd name="T22" fmla="*/ 20 w 36"/>
                  <a:gd name="T23" fmla="*/ 0 h 41"/>
                  <a:gd name="T24" fmla="*/ 27 w 36"/>
                  <a:gd name="T25" fmla="*/ 2 h 41"/>
                  <a:gd name="T26" fmla="*/ 33 w 36"/>
                  <a:gd name="T27" fmla="*/ 6 h 41"/>
                  <a:gd name="T28" fmla="*/ 36 w 36"/>
                  <a:gd name="T29" fmla="*/ 12 h 41"/>
                  <a:gd name="T30" fmla="*/ 31 w 36"/>
                  <a:gd name="T31" fmla="*/ 13 h 41"/>
                  <a:gd name="T32" fmla="*/ 29 w 36"/>
                  <a:gd name="T33" fmla="*/ 9 h 41"/>
                  <a:gd name="T34" fmla="*/ 25 w 36"/>
                  <a:gd name="T35" fmla="*/ 6 h 41"/>
                  <a:gd name="T36" fmla="*/ 20 w 36"/>
                  <a:gd name="T37" fmla="*/ 5 h 41"/>
                  <a:gd name="T38" fmla="*/ 13 w 36"/>
                  <a:gd name="T39" fmla="*/ 6 h 41"/>
                  <a:gd name="T40" fmla="*/ 9 w 36"/>
                  <a:gd name="T41" fmla="*/ 9 h 41"/>
                  <a:gd name="T42" fmla="*/ 7 w 36"/>
                  <a:gd name="T43" fmla="*/ 13 h 41"/>
                  <a:gd name="T44" fmla="*/ 5 w 36"/>
                  <a:gd name="T45" fmla="*/ 21 h 41"/>
                  <a:gd name="T46" fmla="*/ 7 w 36"/>
                  <a:gd name="T47" fmla="*/ 30 h 41"/>
                  <a:gd name="T48" fmla="*/ 12 w 36"/>
                  <a:gd name="T49" fmla="*/ 35 h 41"/>
                  <a:gd name="T50" fmla="*/ 20 w 36"/>
                  <a:gd name="T51" fmla="*/ 37 h 41"/>
                  <a:gd name="T52" fmla="*/ 26 w 36"/>
                  <a:gd name="T53" fmla="*/ 35 h 41"/>
                  <a:gd name="T54" fmla="*/ 31 w 36"/>
                  <a:gd name="T55" fmla="*/ 32 h 41"/>
                  <a:gd name="T56" fmla="*/ 31 w 36"/>
                  <a:gd name="T57" fmla="*/ 25 h 41"/>
                  <a:gd name="T58" fmla="*/ 20 w 36"/>
                  <a:gd name="T59"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1">
                    <a:moveTo>
                      <a:pt x="20" y="25"/>
                    </a:moveTo>
                    <a:cubicBezTo>
                      <a:pt x="20" y="20"/>
                      <a:pt x="20" y="20"/>
                      <a:pt x="20" y="20"/>
                    </a:cubicBezTo>
                    <a:cubicBezTo>
                      <a:pt x="36" y="20"/>
                      <a:pt x="36" y="20"/>
                      <a:pt x="36" y="20"/>
                    </a:cubicBezTo>
                    <a:cubicBezTo>
                      <a:pt x="36" y="35"/>
                      <a:pt x="36" y="35"/>
                      <a:pt x="36" y="35"/>
                    </a:cubicBezTo>
                    <a:cubicBezTo>
                      <a:pt x="34" y="37"/>
                      <a:pt x="31" y="39"/>
                      <a:pt x="28" y="40"/>
                    </a:cubicBezTo>
                    <a:cubicBezTo>
                      <a:pt x="26" y="41"/>
                      <a:pt x="23" y="41"/>
                      <a:pt x="20" y="41"/>
                    </a:cubicBezTo>
                    <a:cubicBezTo>
                      <a:pt x="16" y="41"/>
                      <a:pt x="13" y="40"/>
                      <a:pt x="9" y="39"/>
                    </a:cubicBezTo>
                    <a:cubicBezTo>
                      <a:pt x="6" y="37"/>
                      <a:pt x="4" y="35"/>
                      <a:pt x="2" y="32"/>
                    </a:cubicBezTo>
                    <a:cubicBezTo>
                      <a:pt x="1" y="28"/>
                      <a:pt x="0" y="25"/>
                      <a:pt x="0" y="21"/>
                    </a:cubicBezTo>
                    <a:cubicBezTo>
                      <a:pt x="0" y="17"/>
                      <a:pt x="1" y="14"/>
                      <a:pt x="2" y="10"/>
                    </a:cubicBezTo>
                    <a:cubicBezTo>
                      <a:pt x="4" y="7"/>
                      <a:pt x="6" y="4"/>
                      <a:pt x="9" y="3"/>
                    </a:cubicBezTo>
                    <a:cubicBezTo>
                      <a:pt x="12" y="1"/>
                      <a:pt x="16" y="0"/>
                      <a:pt x="20" y="0"/>
                    </a:cubicBezTo>
                    <a:cubicBezTo>
                      <a:pt x="22" y="0"/>
                      <a:pt x="25" y="1"/>
                      <a:pt x="27" y="2"/>
                    </a:cubicBezTo>
                    <a:cubicBezTo>
                      <a:pt x="30" y="3"/>
                      <a:pt x="31" y="4"/>
                      <a:pt x="33" y="6"/>
                    </a:cubicBezTo>
                    <a:cubicBezTo>
                      <a:pt x="34" y="7"/>
                      <a:pt x="35" y="9"/>
                      <a:pt x="36" y="12"/>
                    </a:cubicBezTo>
                    <a:cubicBezTo>
                      <a:pt x="31" y="13"/>
                      <a:pt x="31" y="13"/>
                      <a:pt x="31" y="13"/>
                    </a:cubicBezTo>
                    <a:cubicBezTo>
                      <a:pt x="30" y="11"/>
                      <a:pt x="30" y="10"/>
                      <a:pt x="29" y="9"/>
                    </a:cubicBezTo>
                    <a:cubicBezTo>
                      <a:pt x="28" y="8"/>
                      <a:pt x="27" y="7"/>
                      <a:pt x="25" y="6"/>
                    </a:cubicBezTo>
                    <a:cubicBezTo>
                      <a:pt x="23" y="5"/>
                      <a:pt x="22" y="5"/>
                      <a:pt x="20" y="5"/>
                    </a:cubicBezTo>
                    <a:cubicBezTo>
                      <a:pt x="17" y="5"/>
                      <a:pt x="15" y="5"/>
                      <a:pt x="13" y="6"/>
                    </a:cubicBezTo>
                    <a:cubicBezTo>
                      <a:pt x="12" y="7"/>
                      <a:pt x="10" y="8"/>
                      <a:pt x="9" y="9"/>
                    </a:cubicBezTo>
                    <a:cubicBezTo>
                      <a:pt x="8" y="10"/>
                      <a:pt x="7" y="11"/>
                      <a:pt x="7" y="13"/>
                    </a:cubicBezTo>
                    <a:cubicBezTo>
                      <a:pt x="6" y="15"/>
                      <a:pt x="5" y="18"/>
                      <a:pt x="5" y="21"/>
                    </a:cubicBezTo>
                    <a:cubicBezTo>
                      <a:pt x="5" y="24"/>
                      <a:pt x="6" y="27"/>
                      <a:pt x="7" y="30"/>
                    </a:cubicBezTo>
                    <a:cubicBezTo>
                      <a:pt x="8" y="32"/>
                      <a:pt x="10" y="34"/>
                      <a:pt x="12" y="35"/>
                    </a:cubicBezTo>
                    <a:cubicBezTo>
                      <a:pt x="15" y="36"/>
                      <a:pt x="17" y="37"/>
                      <a:pt x="20" y="37"/>
                    </a:cubicBezTo>
                    <a:cubicBezTo>
                      <a:pt x="22" y="37"/>
                      <a:pt x="24" y="36"/>
                      <a:pt x="26" y="35"/>
                    </a:cubicBezTo>
                    <a:cubicBezTo>
                      <a:pt x="28" y="34"/>
                      <a:pt x="30" y="33"/>
                      <a:pt x="31" y="32"/>
                    </a:cubicBezTo>
                    <a:cubicBezTo>
                      <a:pt x="31" y="25"/>
                      <a:pt x="31" y="25"/>
                      <a:pt x="31" y="25"/>
                    </a:cubicBezTo>
                    <a:lnTo>
                      <a:pt x="2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7" name="iṩľíḋé">
                <a:extLst>
                  <a:ext uri="{FF2B5EF4-FFF2-40B4-BE49-F238E27FC236}">
                    <a16:creationId xmlns:a16="http://schemas.microsoft.com/office/drawing/2014/main" id="{60A6E24E-D3EB-418D-ADE0-753A68BB883A}"/>
                  </a:ext>
                </a:extLst>
              </p:cNvPr>
              <p:cNvSpPr/>
              <p:nvPr/>
            </p:nvSpPr>
            <p:spPr bwMode="auto">
              <a:xfrm>
                <a:off x="6478588" y="3700463"/>
                <a:ext cx="106363" cy="131763"/>
              </a:xfrm>
              <a:custGeom>
                <a:avLst/>
                <a:gdLst>
                  <a:gd name="T0" fmla="*/ 26 w 32"/>
                  <a:gd name="T1" fmla="*/ 0 h 40"/>
                  <a:gd name="T2" fmla="*/ 32 w 32"/>
                  <a:gd name="T3" fmla="*/ 0 h 40"/>
                  <a:gd name="T4" fmla="*/ 32 w 32"/>
                  <a:gd name="T5" fmla="*/ 23 h 40"/>
                  <a:gd name="T6" fmla="*/ 30 w 32"/>
                  <a:gd name="T7" fmla="*/ 32 h 40"/>
                  <a:gd name="T8" fmla="*/ 25 w 32"/>
                  <a:gd name="T9" fmla="*/ 38 h 40"/>
                  <a:gd name="T10" fmla="*/ 16 w 32"/>
                  <a:gd name="T11" fmla="*/ 40 h 40"/>
                  <a:gd name="T12" fmla="*/ 7 w 32"/>
                  <a:gd name="T13" fmla="*/ 38 h 40"/>
                  <a:gd name="T14" fmla="*/ 2 w 32"/>
                  <a:gd name="T15" fmla="*/ 33 h 40"/>
                  <a:gd name="T16" fmla="*/ 0 w 32"/>
                  <a:gd name="T17" fmla="*/ 23 h 40"/>
                  <a:gd name="T18" fmla="*/ 0 w 32"/>
                  <a:gd name="T19" fmla="*/ 0 h 40"/>
                  <a:gd name="T20" fmla="*/ 6 w 32"/>
                  <a:gd name="T21" fmla="*/ 0 h 40"/>
                  <a:gd name="T22" fmla="*/ 6 w 32"/>
                  <a:gd name="T23" fmla="*/ 23 h 40"/>
                  <a:gd name="T24" fmla="*/ 7 w 32"/>
                  <a:gd name="T25" fmla="*/ 30 h 40"/>
                  <a:gd name="T26" fmla="*/ 10 w 32"/>
                  <a:gd name="T27" fmla="*/ 34 h 40"/>
                  <a:gd name="T28" fmla="*/ 16 w 32"/>
                  <a:gd name="T29" fmla="*/ 36 h 40"/>
                  <a:gd name="T30" fmla="*/ 24 w 32"/>
                  <a:gd name="T31" fmla="*/ 33 h 40"/>
                  <a:gd name="T32" fmla="*/ 26 w 32"/>
                  <a:gd name="T33" fmla="*/ 23 h 40"/>
                  <a:gd name="T34" fmla="*/ 26 w 32"/>
                  <a:gd name="T3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40">
                    <a:moveTo>
                      <a:pt x="26" y="0"/>
                    </a:moveTo>
                    <a:cubicBezTo>
                      <a:pt x="32" y="0"/>
                      <a:pt x="32" y="0"/>
                      <a:pt x="32" y="0"/>
                    </a:cubicBezTo>
                    <a:cubicBezTo>
                      <a:pt x="32" y="23"/>
                      <a:pt x="32" y="23"/>
                      <a:pt x="32" y="23"/>
                    </a:cubicBezTo>
                    <a:cubicBezTo>
                      <a:pt x="32" y="27"/>
                      <a:pt x="31" y="30"/>
                      <a:pt x="30" y="32"/>
                    </a:cubicBezTo>
                    <a:cubicBezTo>
                      <a:pt x="29" y="35"/>
                      <a:pt x="28" y="37"/>
                      <a:pt x="25" y="38"/>
                    </a:cubicBezTo>
                    <a:cubicBezTo>
                      <a:pt x="23" y="40"/>
                      <a:pt x="20" y="40"/>
                      <a:pt x="16" y="40"/>
                    </a:cubicBezTo>
                    <a:cubicBezTo>
                      <a:pt x="12" y="40"/>
                      <a:pt x="9" y="40"/>
                      <a:pt x="7" y="38"/>
                    </a:cubicBezTo>
                    <a:cubicBezTo>
                      <a:pt x="5" y="37"/>
                      <a:pt x="3" y="35"/>
                      <a:pt x="2" y="33"/>
                    </a:cubicBezTo>
                    <a:cubicBezTo>
                      <a:pt x="1" y="30"/>
                      <a:pt x="0" y="27"/>
                      <a:pt x="0" y="23"/>
                    </a:cubicBezTo>
                    <a:cubicBezTo>
                      <a:pt x="0" y="0"/>
                      <a:pt x="0" y="0"/>
                      <a:pt x="0" y="0"/>
                    </a:cubicBezTo>
                    <a:cubicBezTo>
                      <a:pt x="6" y="0"/>
                      <a:pt x="6" y="0"/>
                      <a:pt x="6" y="0"/>
                    </a:cubicBezTo>
                    <a:cubicBezTo>
                      <a:pt x="6" y="23"/>
                      <a:pt x="6" y="23"/>
                      <a:pt x="6" y="23"/>
                    </a:cubicBezTo>
                    <a:cubicBezTo>
                      <a:pt x="6" y="26"/>
                      <a:pt x="6" y="29"/>
                      <a:pt x="7" y="30"/>
                    </a:cubicBezTo>
                    <a:cubicBezTo>
                      <a:pt x="7" y="32"/>
                      <a:pt x="8" y="33"/>
                      <a:pt x="10" y="34"/>
                    </a:cubicBezTo>
                    <a:cubicBezTo>
                      <a:pt x="11" y="35"/>
                      <a:pt x="13" y="36"/>
                      <a:pt x="16" y="36"/>
                    </a:cubicBezTo>
                    <a:cubicBezTo>
                      <a:pt x="19" y="36"/>
                      <a:pt x="22" y="35"/>
                      <a:pt x="24" y="33"/>
                    </a:cubicBezTo>
                    <a:cubicBezTo>
                      <a:pt x="25" y="31"/>
                      <a:pt x="26" y="28"/>
                      <a:pt x="26" y="23"/>
                    </a:cubicBez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8" name="iṧlíḓé">
                <a:extLst>
                  <a:ext uri="{FF2B5EF4-FFF2-40B4-BE49-F238E27FC236}">
                    <a16:creationId xmlns:a16="http://schemas.microsoft.com/office/drawing/2014/main" id="{B946B683-88A7-474A-8FF7-F748B1257C71}"/>
                  </a:ext>
                </a:extLst>
              </p:cNvPr>
              <p:cNvSpPr/>
              <p:nvPr/>
            </p:nvSpPr>
            <p:spPr bwMode="auto">
              <a:xfrm>
                <a:off x="6753226" y="3700463"/>
                <a:ext cx="101600" cy="131763"/>
              </a:xfrm>
              <a:custGeom>
                <a:avLst/>
                <a:gdLst>
                  <a:gd name="T0" fmla="*/ 0 w 64"/>
                  <a:gd name="T1" fmla="*/ 83 h 83"/>
                  <a:gd name="T2" fmla="*/ 0 w 64"/>
                  <a:gd name="T3" fmla="*/ 0 h 83"/>
                  <a:gd name="T4" fmla="*/ 12 w 64"/>
                  <a:gd name="T5" fmla="*/ 0 h 83"/>
                  <a:gd name="T6" fmla="*/ 54 w 64"/>
                  <a:gd name="T7" fmla="*/ 64 h 83"/>
                  <a:gd name="T8" fmla="*/ 54 w 64"/>
                  <a:gd name="T9" fmla="*/ 0 h 83"/>
                  <a:gd name="T10" fmla="*/ 64 w 64"/>
                  <a:gd name="T11" fmla="*/ 0 h 83"/>
                  <a:gd name="T12" fmla="*/ 64 w 64"/>
                  <a:gd name="T13" fmla="*/ 83 h 83"/>
                  <a:gd name="T14" fmla="*/ 54 w 64"/>
                  <a:gd name="T15" fmla="*/ 83 h 83"/>
                  <a:gd name="T16" fmla="*/ 10 w 64"/>
                  <a:gd name="T17" fmla="*/ 18 h 83"/>
                  <a:gd name="T18" fmla="*/ 10 w 64"/>
                  <a:gd name="T19" fmla="*/ 83 h 83"/>
                  <a:gd name="T20" fmla="*/ 0 w 64"/>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83">
                    <a:moveTo>
                      <a:pt x="0" y="83"/>
                    </a:moveTo>
                    <a:lnTo>
                      <a:pt x="0" y="0"/>
                    </a:lnTo>
                    <a:lnTo>
                      <a:pt x="12" y="0"/>
                    </a:lnTo>
                    <a:lnTo>
                      <a:pt x="54" y="64"/>
                    </a:lnTo>
                    <a:lnTo>
                      <a:pt x="54" y="0"/>
                    </a:lnTo>
                    <a:lnTo>
                      <a:pt x="64" y="0"/>
                    </a:lnTo>
                    <a:lnTo>
                      <a:pt x="64" y="83"/>
                    </a:lnTo>
                    <a:lnTo>
                      <a:pt x="54" y="83"/>
                    </a:lnTo>
                    <a:lnTo>
                      <a:pt x="10" y="18"/>
                    </a:lnTo>
                    <a:lnTo>
                      <a:pt x="1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09" name="íṥľide">
                <a:extLst>
                  <a:ext uri="{FF2B5EF4-FFF2-40B4-BE49-F238E27FC236}">
                    <a16:creationId xmlns:a16="http://schemas.microsoft.com/office/drawing/2014/main" id="{2425F509-B7CD-431D-9FF9-B052FE689B72}"/>
                  </a:ext>
                </a:extLst>
              </p:cNvPr>
              <p:cNvSpPr/>
              <p:nvPr/>
            </p:nvSpPr>
            <p:spPr bwMode="auto">
              <a:xfrm>
                <a:off x="70294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endParaRPr>
              </a:p>
            </p:txBody>
          </p:sp>
          <p:sp>
            <p:nvSpPr>
              <p:cNvPr id="210" name="ïṩlîḑè">
                <a:extLst>
                  <a:ext uri="{FF2B5EF4-FFF2-40B4-BE49-F238E27FC236}">
                    <a16:creationId xmlns:a16="http://schemas.microsoft.com/office/drawing/2014/main" id="{8F5D666F-9FBB-4FF9-A6BD-A1389E334570}"/>
                  </a:ext>
                </a:extLst>
              </p:cNvPr>
              <p:cNvSpPr/>
              <p:nvPr/>
            </p:nvSpPr>
            <p:spPr bwMode="auto">
              <a:xfrm>
                <a:off x="7207251" y="3700463"/>
                <a:ext cx="119063" cy="131763"/>
              </a:xfrm>
              <a:custGeom>
                <a:avLst/>
                <a:gdLst>
                  <a:gd name="T0" fmla="*/ 15 w 36"/>
                  <a:gd name="T1" fmla="*/ 40 h 40"/>
                  <a:gd name="T2" fmla="*/ 0 w 36"/>
                  <a:gd name="T3" fmla="*/ 0 h 40"/>
                  <a:gd name="T4" fmla="*/ 5 w 36"/>
                  <a:gd name="T5" fmla="*/ 0 h 40"/>
                  <a:gd name="T6" fmla="*/ 15 w 36"/>
                  <a:gd name="T7" fmla="*/ 29 h 40"/>
                  <a:gd name="T8" fmla="*/ 18 w 36"/>
                  <a:gd name="T9" fmla="*/ 35 h 40"/>
                  <a:gd name="T10" fmla="*/ 20 w 36"/>
                  <a:gd name="T11" fmla="*/ 29 h 40"/>
                  <a:gd name="T12" fmla="*/ 30 w 36"/>
                  <a:gd name="T13" fmla="*/ 0 h 40"/>
                  <a:gd name="T14" fmla="*/ 36 w 36"/>
                  <a:gd name="T15" fmla="*/ 0 h 40"/>
                  <a:gd name="T16" fmla="*/ 20 w 36"/>
                  <a:gd name="T17" fmla="*/ 40 h 40"/>
                  <a:gd name="T18" fmla="*/ 15 w 36"/>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0">
                    <a:moveTo>
                      <a:pt x="15" y="40"/>
                    </a:moveTo>
                    <a:cubicBezTo>
                      <a:pt x="0" y="0"/>
                      <a:pt x="0" y="0"/>
                      <a:pt x="0" y="0"/>
                    </a:cubicBezTo>
                    <a:cubicBezTo>
                      <a:pt x="5" y="0"/>
                      <a:pt x="5" y="0"/>
                      <a:pt x="5" y="0"/>
                    </a:cubicBezTo>
                    <a:cubicBezTo>
                      <a:pt x="15" y="29"/>
                      <a:pt x="15" y="29"/>
                      <a:pt x="15" y="29"/>
                    </a:cubicBezTo>
                    <a:cubicBezTo>
                      <a:pt x="16" y="31"/>
                      <a:pt x="17" y="33"/>
                      <a:pt x="18" y="35"/>
                    </a:cubicBezTo>
                    <a:cubicBezTo>
                      <a:pt x="18" y="33"/>
                      <a:pt x="19" y="31"/>
                      <a:pt x="20" y="29"/>
                    </a:cubicBezTo>
                    <a:cubicBezTo>
                      <a:pt x="30" y="0"/>
                      <a:pt x="30" y="0"/>
                      <a:pt x="30" y="0"/>
                    </a:cubicBezTo>
                    <a:cubicBezTo>
                      <a:pt x="36" y="0"/>
                      <a:pt x="36" y="0"/>
                      <a:pt x="36" y="0"/>
                    </a:cubicBezTo>
                    <a:cubicBezTo>
                      <a:pt x="20" y="40"/>
                      <a:pt x="20" y="40"/>
                      <a:pt x="20"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1" name="í$ḷiḓê">
                <a:extLst>
                  <a:ext uri="{FF2B5EF4-FFF2-40B4-BE49-F238E27FC236}">
                    <a16:creationId xmlns:a16="http://schemas.microsoft.com/office/drawing/2014/main" id="{104804C5-B235-4771-AEDD-0A07DD36EA31}"/>
                  </a:ext>
                </a:extLst>
              </p:cNvPr>
              <p:cNvSpPr/>
              <p:nvPr/>
            </p:nvSpPr>
            <p:spPr bwMode="auto">
              <a:xfrm>
                <a:off x="7485063" y="3700463"/>
                <a:ext cx="95250" cy="131763"/>
              </a:xfrm>
              <a:custGeom>
                <a:avLst/>
                <a:gdLst>
                  <a:gd name="T0" fmla="*/ 0 w 60"/>
                  <a:gd name="T1" fmla="*/ 83 h 83"/>
                  <a:gd name="T2" fmla="*/ 0 w 60"/>
                  <a:gd name="T3" fmla="*/ 0 h 83"/>
                  <a:gd name="T4" fmla="*/ 58 w 60"/>
                  <a:gd name="T5" fmla="*/ 0 h 83"/>
                  <a:gd name="T6" fmla="*/ 58 w 60"/>
                  <a:gd name="T7" fmla="*/ 10 h 83"/>
                  <a:gd name="T8" fmla="*/ 10 w 60"/>
                  <a:gd name="T9" fmla="*/ 10 h 83"/>
                  <a:gd name="T10" fmla="*/ 10 w 60"/>
                  <a:gd name="T11" fmla="*/ 35 h 83"/>
                  <a:gd name="T12" fmla="*/ 56 w 60"/>
                  <a:gd name="T13" fmla="*/ 35 h 83"/>
                  <a:gd name="T14" fmla="*/ 56 w 60"/>
                  <a:gd name="T15" fmla="*/ 43 h 83"/>
                  <a:gd name="T16" fmla="*/ 10 w 60"/>
                  <a:gd name="T17" fmla="*/ 43 h 83"/>
                  <a:gd name="T18" fmla="*/ 10 w 60"/>
                  <a:gd name="T19" fmla="*/ 73 h 83"/>
                  <a:gd name="T20" fmla="*/ 60 w 60"/>
                  <a:gd name="T21" fmla="*/ 73 h 83"/>
                  <a:gd name="T22" fmla="*/ 60 w 60"/>
                  <a:gd name="T23" fmla="*/ 83 h 83"/>
                  <a:gd name="T24" fmla="*/ 0 w 6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3">
                    <a:moveTo>
                      <a:pt x="0" y="83"/>
                    </a:moveTo>
                    <a:lnTo>
                      <a:pt x="0" y="0"/>
                    </a:lnTo>
                    <a:lnTo>
                      <a:pt x="58" y="0"/>
                    </a:lnTo>
                    <a:lnTo>
                      <a:pt x="58" y="10"/>
                    </a:lnTo>
                    <a:lnTo>
                      <a:pt x="10" y="10"/>
                    </a:lnTo>
                    <a:lnTo>
                      <a:pt x="10" y="35"/>
                    </a:lnTo>
                    <a:lnTo>
                      <a:pt x="56" y="35"/>
                    </a:lnTo>
                    <a:lnTo>
                      <a:pt x="56" y="43"/>
                    </a:lnTo>
                    <a:lnTo>
                      <a:pt x="10" y="43"/>
                    </a:lnTo>
                    <a:lnTo>
                      <a:pt x="10" y="73"/>
                    </a:lnTo>
                    <a:lnTo>
                      <a:pt x="60" y="73"/>
                    </a:lnTo>
                    <a:lnTo>
                      <a:pt x="60" y="83"/>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2" name="ïṡļîdê">
                <a:extLst>
                  <a:ext uri="{FF2B5EF4-FFF2-40B4-BE49-F238E27FC236}">
                    <a16:creationId xmlns:a16="http://schemas.microsoft.com/office/drawing/2014/main" id="{FAF344D5-96C6-4554-BB17-1876061C1E89}"/>
                  </a:ext>
                </a:extLst>
              </p:cNvPr>
              <p:cNvSpPr/>
              <p:nvPr/>
            </p:nvSpPr>
            <p:spPr bwMode="auto">
              <a:xfrm>
                <a:off x="7745413" y="3700463"/>
                <a:ext cx="115888" cy="131763"/>
              </a:xfrm>
              <a:custGeom>
                <a:avLst/>
                <a:gdLst>
                  <a:gd name="T0" fmla="*/ 0 w 35"/>
                  <a:gd name="T1" fmla="*/ 40 h 40"/>
                  <a:gd name="T2" fmla="*/ 0 w 35"/>
                  <a:gd name="T3" fmla="*/ 0 h 40"/>
                  <a:gd name="T4" fmla="*/ 18 w 35"/>
                  <a:gd name="T5" fmla="*/ 0 h 40"/>
                  <a:gd name="T6" fmla="*/ 26 w 35"/>
                  <a:gd name="T7" fmla="*/ 1 h 40"/>
                  <a:gd name="T8" fmla="*/ 30 w 35"/>
                  <a:gd name="T9" fmla="*/ 5 h 40"/>
                  <a:gd name="T10" fmla="*/ 32 w 35"/>
                  <a:gd name="T11" fmla="*/ 11 h 40"/>
                  <a:gd name="T12" fmla="*/ 29 w 35"/>
                  <a:gd name="T13" fmla="*/ 18 h 40"/>
                  <a:gd name="T14" fmla="*/ 21 w 35"/>
                  <a:gd name="T15" fmla="*/ 22 h 40"/>
                  <a:gd name="T16" fmla="*/ 24 w 35"/>
                  <a:gd name="T17" fmla="*/ 24 h 40"/>
                  <a:gd name="T18" fmla="*/ 28 w 35"/>
                  <a:gd name="T19" fmla="*/ 29 h 40"/>
                  <a:gd name="T20" fmla="*/ 35 w 35"/>
                  <a:gd name="T21" fmla="*/ 40 h 40"/>
                  <a:gd name="T22" fmla="*/ 29 w 35"/>
                  <a:gd name="T23" fmla="*/ 40 h 40"/>
                  <a:gd name="T24" fmla="*/ 23 w 35"/>
                  <a:gd name="T25" fmla="*/ 31 h 40"/>
                  <a:gd name="T26" fmla="*/ 20 w 35"/>
                  <a:gd name="T27" fmla="*/ 26 h 40"/>
                  <a:gd name="T28" fmla="*/ 17 w 35"/>
                  <a:gd name="T29" fmla="*/ 23 h 40"/>
                  <a:gd name="T30" fmla="*/ 15 w 35"/>
                  <a:gd name="T31" fmla="*/ 22 h 40"/>
                  <a:gd name="T32" fmla="*/ 12 w 35"/>
                  <a:gd name="T33" fmla="*/ 22 h 40"/>
                  <a:gd name="T34" fmla="*/ 6 w 35"/>
                  <a:gd name="T35" fmla="*/ 22 h 40"/>
                  <a:gd name="T36" fmla="*/ 6 w 35"/>
                  <a:gd name="T37" fmla="*/ 40 h 40"/>
                  <a:gd name="T38" fmla="*/ 0 w 35"/>
                  <a:gd name="T39" fmla="*/ 40 h 40"/>
                  <a:gd name="T40" fmla="*/ 6 w 35"/>
                  <a:gd name="T41" fmla="*/ 18 h 40"/>
                  <a:gd name="T42" fmla="*/ 17 w 35"/>
                  <a:gd name="T43" fmla="*/ 18 h 40"/>
                  <a:gd name="T44" fmla="*/ 22 w 35"/>
                  <a:gd name="T45" fmla="*/ 17 h 40"/>
                  <a:gd name="T46" fmla="*/ 26 w 35"/>
                  <a:gd name="T47" fmla="*/ 14 h 40"/>
                  <a:gd name="T48" fmla="*/ 27 w 35"/>
                  <a:gd name="T49" fmla="*/ 11 h 40"/>
                  <a:gd name="T50" fmla="*/ 25 w 35"/>
                  <a:gd name="T51" fmla="*/ 6 h 40"/>
                  <a:gd name="T52" fmla="*/ 18 w 35"/>
                  <a:gd name="T53" fmla="*/ 4 h 40"/>
                  <a:gd name="T54" fmla="*/ 6 w 35"/>
                  <a:gd name="T55" fmla="*/ 4 h 40"/>
                  <a:gd name="T56" fmla="*/ 6 w 35"/>
                  <a:gd name="T57"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8" y="0"/>
                      <a:pt x="18" y="0"/>
                      <a:pt x="18" y="0"/>
                    </a:cubicBezTo>
                    <a:cubicBezTo>
                      <a:pt x="21" y="0"/>
                      <a:pt x="24" y="0"/>
                      <a:pt x="26" y="1"/>
                    </a:cubicBezTo>
                    <a:cubicBezTo>
                      <a:pt x="28" y="2"/>
                      <a:pt x="29" y="3"/>
                      <a:pt x="30" y="5"/>
                    </a:cubicBezTo>
                    <a:cubicBezTo>
                      <a:pt x="31" y="7"/>
                      <a:pt x="32" y="9"/>
                      <a:pt x="32" y="11"/>
                    </a:cubicBezTo>
                    <a:cubicBezTo>
                      <a:pt x="32" y="14"/>
                      <a:pt x="31" y="16"/>
                      <a:pt x="29" y="18"/>
                    </a:cubicBezTo>
                    <a:cubicBezTo>
                      <a:pt x="27" y="20"/>
                      <a:pt x="25" y="21"/>
                      <a:pt x="21" y="22"/>
                    </a:cubicBezTo>
                    <a:cubicBezTo>
                      <a:pt x="22" y="22"/>
                      <a:pt x="23" y="23"/>
                      <a:pt x="24" y="24"/>
                    </a:cubicBezTo>
                    <a:cubicBezTo>
                      <a:pt x="25" y="25"/>
                      <a:pt x="27" y="27"/>
                      <a:pt x="28" y="29"/>
                    </a:cubicBezTo>
                    <a:cubicBezTo>
                      <a:pt x="35" y="40"/>
                      <a:pt x="35" y="40"/>
                      <a:pt x="35" y="40"/>
                    </a:cubicBezTo>
                    <a:cubicBezTo>
                      <a:pt x="29" y="40"/>
                      <a:pt x="29" y="40"/>
                      <a:pt x="29" y="40"/>
                    </a:cubicBezTo>
                    <a:cubicBezTo>
                      <a:pt x="23" y="31"/>
                      <a:pt x="23" y="31"/>
                      <a:pt x="23" y="31"/>
                    </a:cubicBezTo>
                    <a:cubicBezTo>
                      <a:pt x="22" y="29"/>
                      <a:pt x="21" y="27"/>
                      <a:pt x="20" y="26"/>
                    </a:cubicBezTo>
                    <a:cubicBezTo>
                      <a:pt x="19" y="25"/>
                      <a:pt x="18" y="24"/>
                      <a:pt x="17" y="23"/>
                    </a:cubicBezTo>
                    <a:cubicBezTo>
                      <a:pt x="16" y="23"/>
                      <a:pt x="15" y="22"/>
                      <a:pt x="15" y="22"/>
                    </a:cubicBezTo>
                    <a:cubicBezTo>
                      <a:pt x="14" y="22"/>
                      <a:pt x="13" y="22"/>
                      <a:pt x="12" y="22"/>
                    </a:cubicBezTo>
                    <a:cubicBezTo>
                      <a:pt x="6" y="22"/>
                      <a:pt x="6" y="22"/>
                      <a:pt x="6" y="22"/>
                    </a:cubicBezTo>
                    <a:cubicBezTo>
                      <a:pt x="6" y="40"/>
                      <a:pt x="6" y="40"/>
                      <a:pt x="6" y="40"/>
                    </a:cubicBezTo>
                    <a:cubicBezTo>
                      <a:pt x="0" y="40"/>
                      <a:pt x="0" y="40"/>
                      <a:pt x="0" y="40"/>
                    </a:cubicBezTo>
                    <a:close/>
                    <a:moveTo>
                      <a:pt x="6" y="18"/>
                    </a:moveTo>
                    <a:cubicBezTo>
                      <a:pt x="17" y="18"/>
                      <a:pt x="17" y="18"/>
                      <a:pt x="17" y="18"/>
                    </a:cubicBezTo>
                    <a:cubicBezTo>
                      <a:pt x="19" y="18"/>
                      <a:pt x="21" y="17"/>
                      <a:pt x="22" y="17"/>
                    </a:cubicBezTo>
                    <a:cubicBezTo>
                      <a:pt x="24" y="16"/>
                      <a:pt x="25" y="15"/>
                      <a:pt x="26" y="14"/>
                    </a:cubicBezTo>
                    <a:cubicBezTo>
                      <a:pt x="26" y="13"/>
                      <a:pt x="27" y="12"/>
                      <a:pt x="27" y="11"/>
                    </a:cubicBezTo>
                    <a:cubicBezTo>
                      <a:pt x="27" y="9"/>
                      <a:pt x="26" y="7"/>
                      <a:pt x="25" y="6"/>
                    </a:cubicBezTo>
                    <a:cubicBezTo>
                      <a:pt x="23" y="5"/>
                      <a:pt x="21" y="4"/>
                      <a:pt x="18" y="4"/>
                    </a:cubicBezTo>
                    <a:cubicBezTo>
                      <a:pt x="6" y="4"/>
                      <a:pt x="6" y="4"/>
                      <a:pt x="6" y="4"/>
                    </a:cubicBezTo>
                    <a:lnTo>
                      <a:pt x="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3" name="ísḷíďê">
                <a:extLst>
                  <a:ext uri="{FF2B5EF4-FFF2-40B4-BE49-F238E27FC236}">
                    <a16:creationId xmlns:a16="http://schemas.microsoft.com/office/drawing/2014/main" id="{ECA8A5B8-0691-4E5E-8BA6-75F66AF35AD1}"/>
                  </a:ext>
                </a:extLst>
              </p:cNvPr>
              <p:cNvSpPr/>
              <p:nvPr/>
            </p:nvSpPr>
            <p:spPr bwMode="auto">
              <a:xfrm>
                <a:off x="8012113" y="3695700"/>
                <a:ext cx="106363" cy="136525"/>
              </a:xfrm>
              <a:custGeom>
                <a:avLst/>
                <a:gdLst>
                  <a:gd name="T0" fmla="*/ 0 w 32"/>
                  <a:gd name="T1" fmla="*/ 28 h 41"/>
                  <a:gd name="T2" fmla="*/ 5 w 32"/>
                  <a:gd name="T3" fmla="*/ 27 h 41"/>
                  <a:gd name="T4" fmla="*/ 7 w 32"/>
                  <a:gd name="T5" fmla="*/ 32 h 41"/>
                  <a:gd name="T6" fmla="*/ 11 w 32"/>
                  <a:gd name="T7" fmla="*/ 35 h 41"/>
                  <a:gd name="T8" fmla="*/ 17 w 32"/>
                  <a:gd name="T9" fmla="*/ 37 h 41"/>
                  <a:gd name="T10" fmla="*/ 22 w 32"/>
                  <a:gd name="T11" fmla="*/ 36 h 41"/>
                  <a:gd name="T12" fmla="*/ 26 w 32"/>
                  <a:gd name="T13" fmla="*/ 33 h 41"/>
                  <a:gd name="T14" fmla="*/ 27 w 32"/>
                  <a:gd name="T15" fmla="*/ 30 h 41"/>
                  <a:gd name="T16" fmla="*/ 26 w 32"/>
                  <a:gd name="T17" fmla="*/ 27 h 41"/>
                  <a:gd name="T18" fmla="*/ 22 w 32"/>
                  <a:gd name="T19" fmla="*/ 24 h 41"/>
                  <a:gd name="T20" fmla="*/ 15 w 32"/>
                  <a:gd name="T21" fmla="*/ 22 h 41"/>
                  <a:gd name="T22" fmla="*/ 8 w 32"/>
                  <a:gd name="T23" fmla="*/ 20 h 41"/>
                  <a:gd name="T24" fmla="*/ 3 w 32"/>
                  <a:gd name="T25" fmla="*/ 16 h 41"/>
                  <a:gd name="T26" fmla="*/ 2 w 32"/>
                  <a:gd name="T27" fmla="*/ 11 h 41"/>
                  <a:gd name="T28" fmla="*/ 4 w 32"/>
                  <a:gd name="T29" fmla="*/ 6 h 41"/>
                  <a:gd name="T30" fmla="*/ 9 w 32"/>
                  <a:gd name="T31" fmla="*/ 2 h 41"/>
                  <a:gd name="T32" fmla="*/ 16 w 32"/>
                  <a:gd name="T33" fmla="*/ 0 h 41"/>
                  <a:gd name="T34" fmla="*/ 24 w 32"/>
                  <a:gd name="T35" fmla="*/ 2 h 41"/>
                  <a:gd name="T36" fmla="*/ 29 w 32"/>
                  <a:gd name="T37" fmla="*/ 6 h 41"/>
                  <a:gd name="T38" fmla="*/ 31 w 32"/>
                  <a:gd name="T39" fmla="*/ 12 h 41"/>
                  <a:gd name="T40" fmla="*/ 26 w 32"/>
                  <a:gd name="T41" fmla="*/ 13 h 41"/>
                  <a:gd name="T42" fmla="*/ 23 w 32"/>
                  <a:gd name="T43" fmla="*/ 7 h 41"/>
                  <a:gd name="T44" fmla="*/ 16 w 32"/>
                  <a:gd name="T45" fmla="*/ 5 h 41"/>
                  <a:gd name="T46" fmla="*/ 9 w 32"/>
                  <a:gd name="T47" fmla="*/ 7 h 41"/>
                  <a:gd name="T48" fmla="*/ 7 w 32"/>
                  <a:gd name="T49" fmla="*/ 11 h 41"/>
                  <a:gd name="T50" fmla="*/ 8 w 32"/>
                  <a:gd name="T51" fmla="*/ 14 h 41"/>
                  <a:gd name="T52" fmla="*/ 16 w 32"/>
                  <a:gd name="T53" fmla="*/ 17 h 41"/>
                  <a:gd name="T54" fmla="*/ 25 w 32"/>
                  <a:gd name="T55" fmla="*/ 20 h 41"/>
                  <a:gd name="T56" fmla="*/ 30 w 32"/>
                  <a:gd name="T57" fmla="*/ 24 h 41"/>
                  <a:gd name="T58" fmla="*/ 32 w 32"/>
                  <a:gd name="T59" fmla="*/ 29 h 41"/>
                  <a:gd name="T60" fmla="*/ 30 w 32"/>
                  <a:gd name="T61" fmla="*/ 35 h 41"/>
                  <a:gd name="T62" fmla="*/ 25 w 32"/>
                  <a:gd name="T63" fmla="*/ 40 h 41"/>
                  <a:gd name="T64" fmla="*/ 17 w 32"/>
                  <a:gd name="T65" fmla="*/ 41 h 41"/>
                  <a:gd name="T66" fmla="*/ 8 w 32"/>
                  <a:gd name="T67" fmla="*/ 40 h 41"/>
                  <a:gd name="T68" fmla="*/ 3 w 32"/>
                  <a:gd name="T69" fmla="*/ 35 h 41"/>
                  <a:gd name="T70" fmla="*/ 0 w 32"/>
                  <a:gd name="T71"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41">
                    <a:moveTo>
                      <a:pt x="0" y="28"/>
                    </a:moveTo>
                    <a:cubicBezTo>
                      <a:pt x="5" y="27"/>
                      <a:pt x="5" y="27"/>
                      <a:pt x="5" y="27"/>
                    </a:cubicBezTo>
                    <a:cubicBezTo>
                      <a:pt x="6" y="29"/>
                      <a:pt x="6" y="31"/>
                      <a:pt x="7" y="32"/>
                    </a:cubicBezTo>
                    <a:cubicBezTo>
                      <a:pt x="8" y="34"/>
                      <a:pt x="9" y="35"/>
                      <a:pt x="11" y="35"/>
                    </a:cubicBezTo>
                    <a:cubicBezTo>
                      <a:pt x="13" y="36"/>
                      <a:pt x="15" y="37"/>
                      <a:pt x="17" y="37"/>
                    </a:cubicBezTo>
                    <a:cubicBezTo>
                      <a:pt x="19" y="37"/>
                      <a:pt x="21" y="36"/>
                      <a:pt x="22" y="36"/>
                    </a:cubicBezTo>
                    <a:cubicBezTo>
                      <a:pt x="24" y="35"/>
                      <a:pt x="25" y="34"/>
                      <a:pt x="26" y="33"/>
                    </a:cubicBezTo>
                    <a:cubicBezTo>
                      <a:pt x="26" y="32"/>
                      <a:pt x="27" y="31"/>
                      <a:pt x="27" y="30"/>
                    </a:cubicBezTo>
                    <a:cubicBezTo>
                      <a:pt x="27" y="29"/>
                      <a:pt x="26" y="28"/>
                      <a:pt x="26" y="27"/>
                    </a:cubicBezTo>
                    <a:cubicBezTo>
                      <a:pt x="25" y="26"/>
                      <a:pt x="24" y="25"/>
                      <a:pt x="22" y="24"/>
                    </a:cubicBezTo>
                    <a:cubicBezTo>
                      <a:pt x="21" y="24"/>
                      <a:pt x="19" y="23"/>
                      <a:pt x="15" y="22"/>
                    </a:cubicBezTo>
                    <a:cubicBezTo>
                      <a:pt x="12" y="21"/>
                      <a:pt x="9" y="21"/>
                      <a:pt x="8" y="20"/>
                    </a:cubicBezTo>
                    <a:cubicBezTo>
                      <a:pt x="6" y="19"/>
                      <a:pt x="4" y="18"/>
                      <a:pt x="3" y="16"/>
                    </a:cubicBezTo>
                    <a:cubicBezTo>
                      <a:pt x="2" y="15"/>
                      <a:pt x="2" y="13"/>
                      <a:pt x="2" y="11"/>
                    </a:cubicBezTo>
                    <a:cubicBezTo>
                      <a:pt x="2" y="9"/>
                      <a:pt x="2" y="7"/>
                      <a:pt x="4" y="6"/>
                    </a:cubicBezTo>
                    <a:cubicBezTo>
                      <a:pt x="5" y="4"/>
                      <a:pt x="6" y="3"/>
                      <a:pt x="9" y="2"/>
                    </a:cubicBezTo>
                    <a:cubicBezTo>
                      <a:pt x="11" y="1"/>
                      <a:pt x="13" y="0"/>
                      <a:pt x="16" y="0"/>
                    </a:cubicBezTo>
                    <a:cubicBezTo>
                      <a:pt x="19" y="0"/>
                      <a:pt x="21" y="1"/>
                      <a:pt x="24" y="2"/>
                    </a:cubicBezTo>
                    <a:cubicBezTo>
                      <a:pt x="26" y="3"/>
                      <a:pt x="28" y="4"/>
                      <a:pt x="29" y="6"/>
                    </a:cubicBezTo>
                    <a:cubicBezTo>
                      <a:pt x="30" y="8"/>
                      <a:pt x="31" y="10"/>
                      <a:pt x="31" y="12"/>
                    </a:cubicBezTo>
                    <a:cubicBezTo>
                      <a:pt x="26" y="13"/>
                      <a:pt x="26" y="13"/>
                      <a:pt x="26" y="13"/>
                    </a:cubicBezTo>
                    <a:cubicBezTo>
                      <a:pt x="25" y="10"/>
                      <a:pt x="24" y="8"/>
                      <a:pt x="23" y="7"/>
                    </a:cubicBezTo>
                    <a:cubicBezTo>
                      <a:pt x="21" y="6"/>
                      <a:pt x="19" y="5"/>
                      <a:pt x="16" y="5"/>
                    </a:cubicBezTo>
                    <a:cubicBezTo>
                      <a:pt x="13" y="5"/>
                      <a:pt x="11" y="6"/>
                      <a:pt x="9" y="7"/>
                    </a:cubicBezTo>
                    <a:cubicBezTo>
                      <a:pt x="8" y="8"/>
                      <a:pt x="7" y="9"/>
                      <a:pt x="7" y="11"/>
                    </a:cubicBezTo>
                    <a:cubicBezTo>
                      <a:pt x="7" y="12"/>
                      <a:pt x="7" y="14"/>
                      <a:pt x="8" y="14"/>
                    </a:cubicBezTo>
                    <a:cubicBezTo>
                      <a:pt x="9" y="15"/>
                      <a:pt x="12" y="16"/>
                      <a:pt x="16" y="17"/>
                    </a:cubicBezTo>
                    <a:cubicBezTo>
                      <a:pt x="21" y="18"/>
                      <a:pt x="24" y="19"/>
                      <a:pt x="25" y="20"/>
                    </a:cubicBezTo>
                    <a:cubicBezTo>
                      <a:pt x="27" y="21"/>
                      <a:pt x="29" y="22"/>
                      <a:pt x="30" y="24"/>
                    </a:cubicBezTo>
                    <a:cubicBezTo>
                      <a:pt x="31" y="25"/>
                      <a:pt x="32" y="27"/>
                      <a:pt x="32" y="29"/>
                    </a:cubicBezTo>
                    <a:cubicBezTo>
                      <a:pt x="32" y="32"/>
                      <a:pt x="31" y="34"/>
                      <a:pt x="30" y="35"/>
                    </a:cubicBezTo>
                    <a:cubicBezTo>
                      <a:pt x="29" y="37"/>
                      <a:pt x="27" y="39"/>
                      <a:pt x="25" y="40"/>
                    </a:cubicBezTo>
                    <a:cubicBezTo>
                      <a:pt x="23" y="41"/>
                      <a:pt x="20" y="41"/>
                      <a:pt x="17" y="41"/>
                    </a:cubicBezTo>
                    <a:cubicBezTo>
                      <a:pt x="14" y="41"/>
                      <a:pt x="11" y="41"/>
                      <a:pt x="8" y="40"/>
                    </a:cubicBezTo>
                    <a:cubicBezTo>
                      <a:pt x="6" y="39"/>
                      <a:pt x="4" y="37"/>
                      <a:pt x="3" y="35"/>
                    </a:cubicBezTo>
                    <a:cubicBezTo>
                      <a:pt x="1" y="33"/>
                      <a:pt x="0" y="31"/>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4" name="ïşḷïḑè">
                <a:extLst>
                  <a:ext uri="{FF2B5EF4-FFF2-40B4-BE49-F238E27FC236}">
                    <a16:creationId xmlns:a16="http://schemas.microsoft.com/office/drawing/2014/main" id="{4A66F242-56FB-4E52-A207-7B3AF34145CA}"/>
                  </a:ext>
                </a:extLst>
              </p:cNvPr>
              <p:cNvSpPr/>
              <p:nvPr/>
            </p:nvSpPr>
            <p:spPr bwMode="auto">
              <a:xfrm>
                <a:off x="8286751" y="3700463"/>
                <a:ext cx="15875" cy="131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n>
                    <a:solidFill>
                      <a:schemeClr val="bg1"/>
                    </a:solidFill>
                  </a:ln>
                  <a:solidFill>
                    <a:schemeClr val="bg1"/>
                  </a:solidFill>
                </a:endParaRPr>
              </a:p>
            </p:txBody>
          </p:sp>
          <p:sp>
            <p:nvSpPr>
              <p:cNvPr id="215" name="ïŝľiḍê">
                <a:extLst>
                  <a:ext uri="{FF2B5EF4-FFF2-40B4-BE49-F238E27FC236}">
                    <a16:creationId xmlns:a16="http://schemas.microsoft.com/office/drawing/2014/main" id="{7DBD749D-864A-454B-A9CC-A29A56F1ED62}"/>
                  </a:ext>
                </a:extLst>
              </p:cNvPr>
              <p:cNvSpPr/>
              <p:nvPr/>
            </p:nvSpPr>
            <p:spPr bwMode="auto">
              <a:xfrm>
                <a:off x="8464551" y="3700463"/>
                <a:ext cx="106363" cy="131763"/>
              </a:xfrm>
              <a:custGeom>
                <a:avLst/>
                <a:gdLst>
                  <a:gd name="T0" fmla="*/ 27 w 67"/>
                  <a:gd name="T1" fmla="*/ 83 h 83"/>
                  <a:gd name="T2" fmla="*/ 27 w 67"/>
                  <a:gd name="T3" fmla="*/ 10 h 83"/>
                  <a:gd name="T4" fmla="*/ 0 w 67"/>
                  <a:gd name="T5" fmla="*/ 10 h 83"/>
                  <a:gd name="T6" fmla="*/ 0 w 67"/>
                  <a:gd name="T7" fmla="*/ 0 h 83"/>
                  <a:gd name="T8" fmla="*/ 67 w 67"/>
                  <a:gd name="T9" fmla="*/ 0 h 83"/>
                  <a:gd name="T10" fmla="*/ 67 w 67"/>
                  <a:gd name="T11" fmla="*/ 10 h 83"/>
                  <a:gd name="T12" fmla="*/ 40 w 67"/>
                  <a:gd name="T13" fmla="*/ 10 h 83"/>
                  <a:gd name="T14" fmla="*/ 40 w 67"/>
                  <a:gd name="T15" fmla="*/ 83 h 83"/>
                  <a:gd name="T16" fmla="*/ 2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27" y="83"/>
                    </a:moveTo>
                    <a:lnTo>
                      <a:pt x="27" y="10"/>
                    </a:lnTo>
                    <a:lnTo>
                      <a:pt x="0" y="10"/>
                    </a:lnTo>
                    <a:lnTo>
                      <a:pt x="0" y="0"/>
                    </a:lnTo>
                    <a:lnTo>
                      <a:pt x="67" y="0"/>
                    </a:lnTo>
                    <a:lnTo>
                      <a:pt x="67" y="10"/>
                    </a:lnTo>
                    <a:lnTo>
                      <a:pt x="40" y="10"/>
                    </a:lnTo>
                    <a:lnTo>
                      <a:pt x="40" y="83"/>
                    </a:lnTo>
                    <a:lnTo>
                      <a:pt x="2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sp>
            <p:nvSpPr>
              <p:cNvPr id="216" name="iṥḻïdê">
                <a:extLst>
                  <a:ext uri="{FF2B5EF4-FFF2-40B4-BE49-F238E27FC236}">
                    <a16:creationId xmlns:a16="http://schemas.microsoft.com/office/drawing/2014/main" id="{FA1771DF-2876-496D-B0A5-483A0B07DA93}"/>
                  </a:ext>
                </a:extLst>
              </p:cNvPr>
              <p:cNvSpPr/>
              <p:nvPr/>
            </p:nvSpPr>
            <p:spPr bwMode="auto">
              <a:xfrm>
                <a:off x="8715376" y="3700463"/>
                <a:ext cx="119063" cy="131763"/>
              </a:xfrm>
              <a:custGeom>
                <a:avLst/>
                <a:gdLst>
                  <a:gd name="T0" fmla="*/ 15 w 36"/>
                  <a:gd name="T1" fmla="*/ 40 h 40"/>
                  <a:gd name="T2" fmla="*/ 15 w 36"/>
                  <a:gd name="T3" fmla="*/ 23 h 40"/>
                  <a:gd name="T4" fmla="*/ 0 w 36"/>
                  <a:gd name="T5" fmla="*/ 0 h 40"/>
                  <a:gd name="T6" fmla="*/ 6 w 36"/>
                  <a:gd name="T7" fmla="*/ 0 h 40"/>
                  <a:gd name="T8" fmla="*/ 14 w 36"/>
                  <a:gd name="T9" fmla="*/ 12 h 40"/>
                  <a:gd name="T10" fmla="*/ 18 w 36"/>
                  <a:gd name="T11" fmla="*/ 19 h 40"/>
                  <a:gd name="T12" fmla="*/ 23 w 36"/>
                  <a:gd name="T13" fmla="*/ 12 h 40"/>
                  <a:gd name="T14" fmla="*/ 30 w 36"/>
                  <a:gd name="T15" fmla="*/ 0 h 40"/>
                  <a:gd name="T16" fmla="*/ 36 w 36"/>
                  <a:gd name="T17" fmla="*/ 0 h 40"/>
                  <a:gd name="T18" fmla="*/ 21 w 36"/>
                  <a:gd name="T19" fmla="*/ 23 h 40"/>
                  <a:gd name="T20" fmla="*/ 21 w 36"/>
                  <a:gd name="T21" fmla="*/ 40 h 40"/>
                  <a:gd name="T22" fmla="*/ 15 w 3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15" y="40"/>
                    </a:moveTo>
                    <a:cubicBezTo>
                      <a:pt x="15" y="23"/>
                      <a:pt x="15" y="23"/>
                      <a:pt x="15" y="23"/>
                    </a:cubicBezTo>
                    <a:cubicBezTo>
                      <a:pt x="0" y="0"/>
                      <a:pt x="0" y="0"/>
                      <a:pt x="0" y="0"/>
                    </a:cubicBezTo>
                    <a:cubicBezTo>
                      <a:pt x="6" y="0"/>
                      <a:pt x="6" y="0"/>
                      <a:pt x="6" y="0"/>
                    </a:cubicBezTo>
                    <a:cubicBezTo>
                      <a:pt x="14" y="12"/>
                      <a:pt x="14" y="12"/>
                      <a:pt x="14" y="12"/>
                    </a:cubicBezTo>
                    <a:cubicBezTo>
                      <a:pt x="16" y="14"/>
                      <a:pt x="17" y="16"/>
                      <a:pt x="18" y="19"/>
                    </a:cubicBezTo>
                    <a:cubicBezTo>
                      <a:pt x="19" y="17"/>
                      <a:pt x="21" y="14"/>
                      <a:pt x="23" y="12"/>
                    </a:cubicBezTo>
                    <a:cubicBezTo>
                      <a:pt x="30" y="0"/>
                      <a:pt x="30" y="0"/>
                      <a:pt x="30" y="0"/>
                    </a:cubicBezTo>
                    <a:cubicBezTo>
                      <a:pt x="36" y="0"/>
                      <a:pt x="36" y="0"/>
                      <a:pt x="36" y="0"/>
                    </a:cubicBezTo>
                    <a:cubicBezTo>
                      <a:pt x="21" y="23"/>
                      <a:pt x="21" y="23"/>
                      <a:pt x="21" y="23"/>
                    </a:cubicBezTo>
                    <a:cubicBezTo>
                      <a:pt x="21" y="40"/>
                      <a:pt x="21" y="40"/>
                      <a:pt x="21" y="40"/>
                    </a:cubicBezTo>
                    <a:lnTo>
                      <a:pt x="1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n>
                    <a:solidFill>
                      <a:schemeClr val="bg1"/>
                    </a:solidFill>
                  </a:ln>
                  <a:solidFill>
                    <a:schemeClr val="bg1"/>
                  </a:solidFill>
                </a:endParaRPr>
              </a:p>
            </p:txBody>
          </p:sp>
        </p:grpSp>
      </p:grpSp>
      <p:sp>
        <p:nvSpPr>
          <p:cNvPr id="238" name="矩形 237">
            <a:extLst>
              <a:ext uri="{FF2B5EF4-FFF2-40B4-BE49-F238E27FC236}">
                <a16:creationId xmlns:a16="http://schemas.microsoft.com/office/drawing/2014/main" id="{B0C3C289-3675-46FA-9EE8-994C1180D91B}"/>
              </a:ext>
            </a:extLst>
          </p:cNvPr>
          <p:cNvSpPr/>
          <p:nvPr userDrawn="1"/>
        </p:nvSpPr>
        <p:spPr>
          <a:xfrm flipV="1">
            <a:off x="0" y="6627746"/>
            <a:ext cx="12192000" cy="243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9" name="文本框 238">
            <a:extLst>
              <a:ext uri="{FF2B5EF4-FFF2-40B4-BE49-F238E27FC236}">
                <a16:creationId xmlns:a16="http://schemas.microsoft.com/office/drawing/2014/main" id="{52AC2730-E121-4BFF-BA4D-6302DD3A3360}"/>
              </a:ext>
            </a:extLst>
          </p:cNvPr>
          <p:cNvSpPr txBox="1"/>
          <p:nvPr userDrawn="1"/>
        </p:nvSpPr>
        <p:spPr>
          <a:xfrm>
            <a:off x="655314" y="6642100"/>
            <a:ext cx="5486400" cy="184666"/>
          </a:xfrm>
          <a:prstGeom prst="rect">
            <a:avLst/>
          </a:prstGeom>
          <a:noFill/>
        </p:spPr>
        <p:txBody>
          <a:bodyPr wrap="square" lIns="0" tIns="0" rIns="0" bIns="0" rtlCol="0" anchor="b" anchorCtr="0">
            <a:spAutoFit/>
          </a:bodyPr>
          <a:lstStyle/>
          <a:p>
            <a:r>
              <a:rPr lang="zh-CN" altLang="en-US" sz="1200" b="0" spc="300" dirty="0">
                <a:solidFill>
                  <a:schemeClr val="bg1"/>
                </a:solidFill>
              </a:rPr>
              <a:t>德才兼备 知行合一</a:t>
            </a:r>
          </a:p>
        </p:txBody>
      </p:sp>
      <p:sp>
        <p:nvSpPr>
          <p:cNvPr id="7" name="灯片编号占位符 6">
            <a:extLst>
              <a:ext uri="{FF2B5EF4-FFF2-40B4-BE49-F238E27FC236}">
                <a16:creationId xmlns:a16="http://schemas.microsoft.com/office/drawing/2014/main" id="{71A23097-D24F-4C1A-8A0B-2F4109837B7D}"/>
              </a:ext>
            </a:extLst>
          </p:cNvPr>
          <p:cNvSpPr>
            <a:spLocks noGrp="1"/>
          </p:cNvSpPr>
          <p:nvPr>
            <p:ph type="sldNum" sz="quarter" idx="13"/>
          </p:nvPr>
        </p:nvSpPr>
        <p:spPr>
          <a:xfrm>
            <a:off x="8770663" y="6625735"/>
            <a:ext cx="2743200" cy="232265"/>
          </a:xfrm>
          <a:prstGeom prst="rect">
            <a:avLst/>
          </a:prstGeom>
        </p:spPr>
        <p:txBody>
          <a:bodyPr lIns="0" tIns="0" rIns="0" bIns="0" anchor="b" anchorCtr="0"/>
          <a:lstStyle>
            <a:lvl1pPr algn="r">
              <a:defRPr sz="1400">
                <a:solidFill>
                  <a:schemeClr val="bg1"/>
                </a:solidFill>
              </a:defRPr>
            </a:lvl1pPr>
          </a:lstStyle>
          <a:p>
            <a:fld id="{E16B16C1-6D5E-46C9-B419-8AFAA0B89E27}" type="slidenum">
              <a:rPr lang="zh-CN" altLang="en-US" smtClean="0"/>
              <a:pPr/>
              <a:t>‹#›</a:t>
            </a:fld>
            <a:endParaRPr lang="zh-CN" altLang="en-US" dirty="0"/>
          </a:p>
        </p:txBody>
      </p:sp>
      <p:sp>
        <p:nvSpPr>
          <p:cNvPr id="49" name="paper-plane_52119">
            <a:extLst>
              <a:ext uri="{FF2B5EF4-FFF2-40B4-BE49-F238E27FC236}">
                <a16:creationId xmlns:a16="http://schemas.microsoft.com/office/drawing/2014/main" id="{412CD67D-CC6C-43D8-A08B-3B901C4C8BD4}"/>
              </a:ext>
            </a:extLst>
          </p:cNvPr>
          <p:cNvSpPr>
            <a:spLocks noChangeAspect="1"/>
          </p:cNvSpPr>
          <p:nvPr userDrawn="1"/>
        </p:nvSpPr>
        <p:spPr bwMode="auto">
          <a:xfrm>
            <a:off x="209992" y="147147"/>
            <a:ext cx="403817" cy="397278"/>
          </a:xfrm>
          <a:custGeom>
            <a:avLst/>
            <a:gdLst>
              <a:gd name="T0" fmla="*/ 0 w 391"/>
              <a:gd name="T1" fmla="*/ 196 h 417"/>
              <a:gd name="T2" fmla="*/ 391 w 391"/>
              <a:gd name="T3" fmla="*/ 0 h 417"/>
              <a:gd name="T4" fmla="*/ 298 w 391"/>
              <a:gd name="T5" fmla="*/ 388 h 417"/>
              <a:gd name="T6" fmla="*/ 223 w 391"/>
              <a:gd name="T7" fmla="*/ 340 h 417"/>
              <a:gd name="T8" fmla="*/ 159 w 391"/>
              <a:gd name="T9" fmla="*/ 417 h 417"/>
              <a:gd name="T10" fmla="*/ 159 w 391"/>
              <a:gd name="T11" fmla="*/ 295 h 417"/>
              <a:gd name="T12" fmla="*/ 296 w 391"/>
              <a:gd name="T13" fmla="*/ 112 h 417"/>
              <a:gd name="T14" fmla="*/ 113 w 391"/>
              <a:gd name="T15" fmla="*/ 269 h 417"/>
              <a:gd name="T16" fmla="*/ 0 w 391"/>
              <a:gd name="T17" fmla="*/ 19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1" h="417">
                <a:moveTo>
                  <a:pt x="0" y="196"/>
                </a:moveTo>
                <a:lnTo>
                  <a:pt x="391" y="0"/>
                </a:lnTo>
                <a:lnTo>
                  <a:pt x="298" y="388"/>
                </a:lnTo>
                <a:lnTo>
                  <a:pt x="223" y="340"/>
                </a:lnTo>
                <a:lnTo>
                  <a:pt x="159" y="417"/>
                </a:lnTo>
                <a:lnTo>
                  <a:pt x="159" y="295"/>
                </a:lnTo>
                <a:lnTo>
                  <a:pt x="296" y="112"/>
                </a:lnTo>
                <a:lnTo>
                  <a:pt x="113" y="269"/>
                </a:lnTo>
                <a:lnTo>
                  <a:pt x="0" y="196"/>
                </a:lnTo>
                <a:close/>
              </a:path>
            </a:pathLst>
          </a:custGeom>
          <a:solidFill>
            <a:schemeClr val="accent1"/>
          </a:solidFill>
          <a:ln>
            <a:noFill/>
          </a:ln>
        </p:spPr>
      </p:sp>
    </p:spTree>
    <p:extLst>
      <p:ext uri="{BB962C8B-B14F-4D97-AF65-F5344CB8AC3E}">
        <p14:creationId xmlns:p14="http://schemas.microsoft.com/office/powerpoint/2010/main" val="17047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C97B5CF-8607-4BCD-A91B-8E822312C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89E7E48-9A67-4F28-A0EC-400425D5BC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FB253E30-E717-4391-930E-CA53594BDB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pitchFamily="34" charset="-122"/>
              </a:defRPr>
            </a:lvl1pPr>
          </a:lstStyle>
          <a:p>
            <a:fld id="{4BA54BC5-779A-4083-8E06-470749849398}" type="datetime1">
              <a:rPr lang="zh-CN" altLang="en-US" smtClean="0"/>
              <a:t>2023/6/9</a:t>
            </a:fld>
            <a:endParaRPr lang="zh-CN" altLang="en-US" dirty="0"/>
          </a:p>
        </p:txBody>
      </p:sp>
      <p:sp>
        <p:nvSpPr>
          <p:cNvPr id="5" name="页脚占位符 4">
            <a:extLst>
              <a:ext uri="{FF2B5EF4-FFF2-40B4-BE49-F238E27FC236}">
                <a16:creationId xmlns:a16="http://schemas.microsoft.com/office/drawing/2014/main" id="{E63A1055-4CF6-429D-92AC-35F5075931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DC2E8918-1669-48D2-9369-BF31D97C66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pitchFamily="34" charset="-122"/>
              </a:defRPr>
            </a:lvl1pPr>
          </a:lstStyle>
          <a:p>
            <a:fld id="{E16B16C1-6D5E-46C9-B419-8AFAA0B89E27}" type="slidenum">
              <a:rPr lang="zh-CN" altLang="en-US" smtClean="0"/>
              <a:pPr/>
              <a:t>‹#›</a:t>
            </a:fld>
            <a:endParaRPr lang="zh-CN" altLang="en-US" dirty="0"/>
          </a:p>
        </p:txBody>
      </p:sp>
      <p:pic>
        <p:nvPicPr>
          <p:cNvPr id="7" name="图片 6">
            <a:extLst>
              <a:ext uri="{FF2B5EF4-FFF2-40B4-BE49-F238E27FC236}">
                <a16:creationId xmlns:a16="http://schemas.microsoft.com/office/drawing/2014/main" id="{B4702EEC-397F-43BF-A52E-C83034F1A354}"/>
              </a:ext>
            </a:extLst>
          </p:cNvPr>
          <p:cNvPicPr>
            <a:picLocks noChangeAspect="1"/>
          </p:cNvPicPr>
          <p:nvPr userDrawn="1"/>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t="1467" b="14158"/>
          <a:stretch/>
        </p:blipFill>
        <p:spPr>
          <a:xfrm>
            <a:off x="0" y="0"/>
            <a:ext cx="12192000" cy="6858000"/>
          </a:xfrm>
          <a:prstGeom prst="rect">
            <a:avLst/>
          </a:prstGeom>
        </p:spPr>
      </p:pic>
      <p:sp>
        <p:nvSpPr>
          <p:cNvPr id="8" name="矩形 7">
            <a:extLst>
              <a:ext uri="{FF2B5EF4-FFF2-40B4-BE49-F238E27FC236}">
                <a16:creationId xmlns:a16="http://schemas.microsoft.com/office/drawing/2014/main" id="{FEE5332C-5A68-45C9-9291-09B90C1F2E15}"/>
              </a:ext>
            </a:extLst>
          </p:cNvPr>
          <p:cNvSpPr/>
          <p:nvPr userDrawn="1"/>
        </p:nvSpPr>
        <p:spPr>
          <a:xfrm>
            <a:off x="0" y="-72342"/>
            <a:ext cx="12192000" cy="7002684"/>
          </a:xfrm>
          <a:prstGeom prst="rect">
            <a:avLst/>
          </a:prstGeom>
          <a:solidFill>
            <a:schemeClr val="tx2">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Light" panose="020B0502040204020203" pitchFamily="34" charset="-122"/>
              </a:rPr>
              <a:t> </a:t>
            </a:r>
            <a:endParaRPr lang="zh-CN" altLang="en-US" dirty="0">
              <a:latin typeface="微软雅黑 Light" panose="020B0502040204020203" pitchFamily="34" charset="-122"/>
            </a:endParaRPr>
          </a:p>
        </p:txBody>
      </p:sp>
    </p:spTree>
    <p:extLst>
      <p:ext uri="{BB962C8B-B14F-4D97-AF65-F5344CB8AC3E}">
        <p14:creationId xmlns:p14="http://schemas.microsoft.com/office/powerpoint/2010/main" val="2060602222"/>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5" r:id="rId3"/>
    <p:sldLayoutId id="2147483656" r:id="rId4"/>
    <p:sldLayoutId id="2147483657" r:id="rId5"/>
    <p:sldLayoutId id="2147483661" r:id="rId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4">
          <p15:clr>
            <a:srgbClr val="F26B43"/>
          </p15:clr>
        </p15:guide>
        <p15:guide id="2" pos="416">
          <p15:clr>
            <a:srgbClr val="F26B43"/>
          </p15:clr>
        </p15:guide>
        <p15:guide id="3" pos="7256">
          <p15:clr>
            <a:srgbClr val="F26B43"/>
          </p15:clr>
        </p15:guide>
        <p15:guide id="4" orient="horz" pos="384">
          <p15:clr>
            <a:srgbClr val="F26B43"/>
          </p15:clr>
        </p15:guide>
        <p15:guide id="5" orient="horz" pos="600">
          <p15:clr>
            <a:srgbClr val="F26B43"/>
          </p15:clr>
        </p15:guide>
        <p15:guide id="6" orient="horz" pos="392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gitee.com/openeuler/rust_shyper"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gi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4.xml"/><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77C86DCB-610A-4F60-BF2A-4F7042B7A473}"/>
              </a:ext>
            </a:extLst>
          </p:cNvPr>
          <p:cNvSpPr>
            <a:spLocks noGrp="1"/>
          </p:cNvSpPr>
          <p:nvPr>
            <p:ph type="body" sz="quarter" idx="10"/>
          </p:nvPr>
        </p:nvSpPr>
        <p:spPr>
          <a:xfrm>
            <a:off x="5206882" y="1141350"/>
            <a:ext cx="6288931" cy="1311128"/>
          </a:xfrm>
        </p:spPr>
        <p:txBody>
          <a:bodyPr/>
          <a:lstStyle/>
          <a:p>
            <a:r>
              <a:rPr lang="en-US" altLang="zh-CN" dirty="0"/>
              <a:t>Rust-</a:t>
            </a:r>
            <a:r>
              <a:rPr lang="en-US" altLang="zh-CN" dirty="0" err="1"/>
              <a:t>Shyper</a:t>
            </a:r>
            <a:r>
              <a:rPr lang="en-US" altLang="zh-CN" dirty="0"/>
              <a:t> Monitor VM </a:t>
            </a:r>
            <a:r>
              <a:rPr lang="zh-CN" altLang="en-US" dirty="0"/>
              <a:t>设计</a:t>
            </a:r>
          </a:p>
        </p:txBody>
      </p:sp>
      <p:sp>
        <p:nvSpPr>
          <p:cNvPr id="5" name="文本占位符 4">
            <a:extLst>
              <a:ext uri="{FF2B5EF4-FFF2-40B4-BE49-F238E27FC236}">
                <a16:creationId xmlns:a16="http://schemas.microsoft.com/office/drawing/2014/main" id="{90A2ECF0-1EC3-4CC1-8F1D-0A5AB3CD1819}"/>
              </a:ext>
            </a:extLst>
          </p:cNvPr>
          <p:cNvSpPr>
            <a:spLocks noGrp="1"/>
          </p:cNvSpPr>
          <p:nvPr>
            <p:ph type="body" sz="quarter" idx="11"/>
          </p:nvPr>
        </p:nvSpPr>
        <p:spPr/>
        <p:txBody>
          <a:bodyPr>
            <a:normAutofit fontScale="92500" lnSpcReduction="10000"/>
          </a:bodyPr>
          <a:lstStyle/>
          <a:p>
            <a:r>
              <a:rPr lang="zh-CN" altLang="en-US" b="0" dirty="0"/>
              <a:t>北京航空航天大学 计算机学院 </a:t>
            </a:r>
            <a:r>
              <a:rPr lang="zh-CN" altLang="en-US" dirty="0"/>
              <a:t>胡柯洋</a:t>
            </a:r>
            <a:endParaRPr lang="en-US" altLang="zh-CN" dirty="0"/>
          </a:p>
          <a:p>
            <a:endParaRPr lang="zh-CN" altLang="en-US" dirty="0"/>
          </a:p>
        </p:txBody>
      </p:sp>
      <p:sp>
        <p:nvSpPr>
          <p:cNvPr id="6" name="文本占位符 5">
            <a:extLst>
              <a:ext uri="{FF2B5EF4-FFF2-40B4-BE49-F238E27FC236}">
                <a16:creationId xmlns:a16="http://schemas.microsoft.com/office/drawing/2014/main" id="{0E8584AA-2F1A-42E8-8C2E-E9F8CDC9717C}"/>
              </a:ext>
            </a:extLst>
          </p:cNvPr>
          <p:cNvSpPr>
            <a:spLocks noGrp="1"/>
          </p:cNvSpPr>
          <p:nvPr>
            <p:ph type="body" sz="quarter" idx="12"/>
          </p:nvPr>
        </p:nvSpPr>
        <p:spPr/>
        <p:txBody>
          <a:bodyPr>
            <a:normAutofit lnSpcReduction="10000"/>
          </a:bodyPr>
          <a:lstStyle/>
          <a:p>
            <a:r>
              <a:rPr lang="zh-CN" altLang="en-US" b="0" dirty="0"/>
              <a:t>指导老师：</a:t>
            </a:r>
            <a:r>
              <a:rPr lang="zh-CN" altLang="en-US" dirty="0"/>
              <a:t>王雷教授</a:t>
            </a:r>
          </a:p>
          <a:p>
            <a:endParaRPr lang="zh-CN" altLang="en-US" dirty="0"/>
          </a:p>
        </p:txBody>
      </p:sp>
      <p:sp>
        <p:nvSpPr>
          <p:cNvPr id="7" name="文本占位符 6">
            <a:extLst>
              <a:ext uri="{FF2B5EF4-FFF2-40B4-BE49-F238E27FC236}">
                <a16:creationId xmlns:a16="http://schemas.microsoft.com/office/drawing/2014/main" id="{8FA6DEBF-04B0-45FF-B6B0-5BB4D57423B7}"/>
              </a:ext>
            </a:extLst>
          </p:cNvPr>
          <p:cNvSpPr>
            <a:spLocks noGrp="1"/>
          </p:cNvSpPr>
          <p:nvPr>
            <p:ph type="body" sz="quarter" idx="13"/>
          </p:nvPr>
        </p:nvSpPr>
        <p:spPr>
          <a:xfrm>
            <a:off x="5181678" y="2454914"/>
            <a:ext cx="6301532" cy="978729"/>
          </a:xfrm>
        </p:spPr>
        <p:txBody>
          <a:bodyPr/>
          <a:lstStyle/>
          <a:p>
            <a:r>
              <a:rPr lang="zh-CN" altLang="en-US" sz="3200" dirty="0"/>
              <a:t>与基于</a:t>
            </a:r>
            <a:r>
              <a:rPr lang="en-US" altLang="zh-CN" sz="3200" dirty="0"/>
              <a:t>offload</a:t>
            </a:r>
            <a:r>
              <a:rPr lang="zh-CN" altLang="en-US" sz="3200" dirty="0"/>
              <a:t>思想的设备驱动虚拟化</a:t>
            </a:r>
          </a:p>
        </p:txBody>
      </p:sp>
      <p:sp>
        <p:nvSpPr>
          <p:cNvPr id="10" name="文本占位符 56">
            <a:extLst>
              <a:ext uri="{FF2B5EF4-FFF2-40B4-BE49-F238E27FC236}">
                <a16:creationId xmlns:a16="http://schemas.microsoft.com/office/drawing/2014/main" id="{71474C68-7991-99F2-52F1-448D495DCB3B}"/>
              </a:ext>
            </a:extLst>
          </p:cNvPr>
          <p:cNvSpPr>
            <a:spLocks noGrp="1"/>
          </p:cNvSpPr>
          <p:nvPr>
            <p:ph type="body" sz="quarter" idx="14" hasCustomPrompt="1"/>
          </p:nvPr>
        </p:nvSpPr>
        <p:spPr>
          <a:xfrm>
            <a:off x="5181678" y="4906391"/>
            <a:ext cx="6301532" cy="315214"/>
          </a:xfrm>
        </p:spPr>
        <p:txBody>
          <a:bodyPr>
            <a:normAutofit lnSpcReduction="10000"/>
          </a:bodyPr>
          <a:lstStyle>
            <a:lvl1pPr marL="0" indent="0" algn="r">
              <a:buFontTx/>
              <a:buNone/>
              <a:defRPr lang="zh-CN" altLang="en-US" sz="1800" b="1" kern="1200" spc="300" dirty="0" smtClean="0">
                <a:solidFill>
                  <a:schemeClr val="accent1"/>
                </a:solidFill>
                <a:latin typeface="+mn-ea"/>
                <a:ea typeface="+mn-ea"/>
                <a:cs typeface="+mn-cs"/>
              </a:defRPr>
            </a:lvl1pPr>
          </a:lstStyle>
          <a:p>
            <a:pPr algn="r"/>
            <a:fld id="{88923A3F-39D8-4AB1-B338-892A8D73259E}" type="datetime2">
              <a:rPr lang="zh-CN" altLang="en-US" b="0" spc="300" smtClean="0">
                <a:solidFill>
                  <a:schemeClr val="accent1"/>
                </a:solidFill>
                <a:latin typeface="+mn-ea"/>
              </a:rPr>
              <a:t>2023年6月9日</a:t>
            </a:fld>
            <a:endParaRPr lang="en-US" altLang="zh-CN" b="0" spc="300" dirty="0">
              <a:solidFill>
                <a:schemeClr val="accent1"/>
              </a:solidFill>
              <a:latin typeface="+mn-ea"/>
            </a:endParaRPr>
          </a:p>
        </p:txBody>
      </p:sp>
    </p:spTree>
    <p:extLst>
      <p:ext uri="{BB962C8B-B14F-4D97-AF65-F5344CB8AC3E}">
        <p14:creationId xmlns:p14="http://schemas.microsoft.com/office/powerpoint/2010/main" val="920988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a:xfrm>
            <a:off x="3523517" y="3765767"/>
            <a:ext cx="5144966" cy="587810"/>
          </a:xfrm>
        </p:spPr>
        <p:txBody>
          <a:bodyPr>
            <a:normAutofit fontScale="55000" lnSpcReduction="20000"/>
          </a:bodyPr>
          <a:lstStyle/>
          <a:p>
            <a:r>
              <a:rPr lang="en-US" altLang="zh-CN" dirty="0">
                <a:latin typeface="+mj-lt"/>
              </a:rPr>
              <a:t>Rust-</a:t>
            </a:r>
            <a:r>
              <a:rPr lang="en-US" altLang="zh-CN" dirty="0" err="1">
                <a:latin typeface="+mj-lt"/>
              </a:rPr>
              <a:t>Shyper</a:t>
            </a:r>
            <a:r>
              <a:rPr lang="en-US" altLang="zh-CN" dirty="0">
                <a:latin typeface="+mj-lt"/>
              </a:rPr>
              <a:t> Monitor VM</a:t>
            </a:r>
            <a:r>
              <a:rPr lang="zh-CN" altLang="en-US" dirty="0"/>
              <a:t>设计</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6BED31A5-BE86-3F7B-3577-E2BDA8BF912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301193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a:t>
            </a:r>
            <a:r>
              <a:rPr lang="en-US" altLang="zh-CN" dirty="0" err="1"/>
              <a:t>Shyper</a:t>
            </a:r>
            <a:r>
              <a:rPr lang="en-US" altLang="zh-CN" dirty="0"/>
              <a:t> Monitor VM</a:t>
            </a:r>
            <a:endParaRPr lang="zh-CN" altLang="en-US" dirty="0"/>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11</a:t>
            </a:fld>
            <a:endParaRPr lang="zh-CN" altLang="en-US" dirty="0"/>
          </a:p>
        </p:txBody>
      </p:sp>
      <p:sp>
        <p:nvSpPr>
          <p:cNvPr id="10" name="平行四边形 9">
            <a:extLst>
              <a:ext uri="{FF2B5EF4-FFF2-40B4-BE49-F238E27FC236}">
                <a16:creationId xmlns:a16="http://schemas.microsoft.com/office/drawing/2014/main" id="{DE89D37D-F210-CB60-EB4F-20BF79E727D6}"/>
              </a:ext>
            </a:extLst>
          </p:cNvPr>
          <p:cNvSpPr/>
          <p:nvPr/>
        </p:nvSpPr>
        <p:spPr>
          <a:xfrm>
            <a:off x="407416" y="865410"/>
            <a:ext cx="4100789"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Rust-</a:t>
            </a:r>
            <a:r>
              <a:rPr lang="en-US" altLang="zh-CN" sz="2000" b="1" spc="300" dirty="0" err="1">
                <a:solidFill>
                  <a:schemeClr val="bg1"/>
                </a:solidFill>
                <a:latin typeface="+mj-ea"/>
                <a:ea typeface="+mj-ea"/>
              </a:rPr>
              <a:t>Shyper</a:t>
            </a:r>
            <a:r>
              <a:rPr lang="en-US" altLang="zh-CN" sz="2000" b="1" spc="300" dirty="0">
                <a:solidFill>
                  <a:schemeClr val="bg1"/>
                </a:solidFill>
                <a:latin typeface="+mj-ea"/>
                <a:ea typeface="+mj-ea"/>
              </a:rPr>
              <a:t> VM </a:t>
            </a:r>
            <a:r>
              <a:rPr lang="zh-CN" altLang="en-US" sz="2000" b="1" spc="300" dirty="0">
                <a:solidFill>
                  <a:schemeClr val="bg1"/>
                </a:solidFill>
                <a:latin typeface="+mj-ea"/>
                <a:ea typeface="+mj-ea"/>
              </a:rPr>
              <a:t>类型</a:t>
            </a:r>
          </a:p>
        </p:txBody>
      </p:sp>
      <p:sp>
        <p:nvSpPr>
          <p:cNvPr id="11" name="文本框 10">
            <a:extLst>
              <a:ext uri="{FF2B5EF4-FFF2-40B4-BE49-F238E27FC236}">
                <a16:creationId xmlns:a16="http://schemas.microsoft.com/office/drawing/2014/main" id="{F1242140-D0A1-4E95-ABA0-D2CE729CD874}"/>
              </a:ext>
            </a:extLst>
          </p:cNvPr>
          <p:cNvSpPr txBox="1"/>
          <p:nvPr/>
        </p:nvSpPr>
        <p:spPr>
          <a:xfrm>
            <a:off x="464123" y="1577375"/>
            <a:ext cx="5435596" cy="5006307"/>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en-US" altLang="zh-CN" dirty="0">
                <a:latin typeface="+mj-ea"/>
                <a:ea typeface="+mj-ea"/>
              </a:rPr>
              <a:t>Monitor VM</a:t>
            </a:r>
            <a:r>
              <a:rPr lang="zh-CN" altLang="en-US" dirty="0">
                <a:latin typeface="+mj-ea"/>
                <a:ea typeface="+mj-ea"/>
              </a:rPr>
              <a:t>：一般来说为 </a:t>
            </a:r>
            <a:r>
              <a:rPr lang="en-US" altLang="zh-CN" dirty="0">
                <a:latin typeface="+mj-ea"/>
                <a:ea typeface="+mj-ea"/>
              </a:rPr>
              <a:t>VM[0]</a:t>
            </a:r>
            <a:r>
              <a:rPr lang="zh-CN" altLang="en-US" dirty="0">
                <a:latin typeface="+mj-ea"/>
                <a:ea typeface="+mj-ea"/>
              </a:rPr>
              <a:t>，通常为平台支持的原生</a:t>
            </a:r>
            <a:r>
              <a:rPr lang="en-US" altLang="zh-CN" dirty="0">
                <a:latin typeface="+mj-ea"/>
                <a:ea typeface="+mj-ea"/>
              </a:rPr>
              <a:t>Linux</a:t>
            </a:r>
            <a:r>
              <a:rPr lang="zh-CN" altLang="en-US" dirty="0">
                <a:latin typeface="+mj-ea"/>
                <a:ea typeface="+mj-ea"/>
              </a:rPr>
              <a:t>。通过调用</a:t>
            </a:r>
            <a:r>
              <a:rPr lang="en-US" altLang="zh-CN" dirty="0">
                <a:latin typeface="+mj-ea"/>
                <a:ea typeface="+mj-ea"/>
              </a:rPr>
              <a:t>hypervisor</a:t>
            </a:r>
            <a:r>
              <a:rPr lang="zh-CN" altLang="en-US" dirty="0">
                <a:latin typeface="+mj-ea"/>
                <a:ea typeface="+mj-ea"/>
              </a:rPr>
              <a:t>向下暴露的</a:t>
            </a:r>
            <a:r>
              <a:rPr lang="en-US" altLang="zh-CN" dirty="0" err="1">
                <a:latin typeface="+mj-ea"/>
                <a:ea typeface="+mj-ea"/>
              </a:rPr>
              <a:t>hvc</a:t>
            </a:r>
            <a:r>
              <a:rPr lang="zh-CN" altLang="en-US" dirty="0">
                <a:latin typeface="+mj-ea"/>
                <a:ea typeface="+mj-ea"/>
              </a:rPr>
              <a:t>接口，实现对其他</a:t>
            </a:r>
            <a:r>
              <a:rPr lang="en-US" altLang="zh-CN" dirty="0">
                <a:latin typeface="+mj-ea"/>
                <a:ea typeface="+mj-ea"/>
              </a:rPr>
              <a:t>VM</a:t>
            </a:r>
            <a:r>
              <a:rPr lang="zh-CN" altLang="en-US" dirty="0">
                <a:latin typeface="+mj-ea"/>
                <a:ea typeface="+mj-ea"/>
              </a:rPr>
              <a:t>的监控、管理，一般交付给管理员进行操作使用。</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VM[1..x]</a:t>
            </a:r>
            <a:r>
              <a:rPr lang="zh-CN" altLang="en-US" dirty="0">
                <a:latin typeface="+mj-ea"/>
                <a:ea typeface="+mj-ea"/>
              </a:rPr>
              <a:t>：依照提供的配置信息，可以运行各类系统或裸应用程序，例如</a:t>
            </a:r>
            <a:r>
              <a:rPr lang="en-US" altLang="zh-CN" dirty="0">
                <a:latin typeface="+mj-ea"/>
                <a:ea typeface="+mj-ea"/>
              </a:rPr>
              <a:t>Linux</a:t>
            </a:r>
            <a:r>
              <a:rPr lang="zh-CN" altLang="en-US" dirty="0">
                <a:latin typeface="+mj-ea"/>
                <a:ea typeface="+mj-ea"/>
              </a:rPr>
              <a:t>、</a:t>
            </a:r>
            <a:r>
              <a:rPr lang="en-US" altLang="zh-CN" dirty="0">
                <a:latin typeface="+mj-ea"/>
                <a:ea typeface="+mj-ea"/>
              </a:rPr>
              <a:t>RT Linux</a:t>
            </a:r>
            <a:r>
              <a:rPr lang="zh-CN" altLang="en-US" dirty="0">
                <a:latin typeface="+mj-ea"/>
                <a:ea typeface="+mj-ea"/>
              </a:rPr>
              <a:t>、</a:t>
            </a:r>
            <a:r>
              <a:rPr lang="en-US" altLang="zh-CN" dirty="0">
                <a:latin typeface="+mj-ea"/>
                <a:ea typeface="+mj-ea"/>
              </a:rPr>
              <a:t>RTOS</a:t>
            </a:r>
            <a:r>
              <a:rPr lang="zh-CN" altLang="en-US" dirty="0">
                <a:latin typeface="+mj-ea"/>
                <a:ea typeface="+mj-ea"/>
              </a:rPr>
              <a:t>、</a:t>
            </a:r>
            <a:r>
              <a:rPr lang="en-US" altLang="zh-CN" dirty="0">
                <a:latin typeface="+mj-ea"/>
                <a:ea typeface="+mj-ea"/>
              </a:rPr>
              <a:t>Bare-metal App</a:t>
            </a:r>
            <a:r>
              <a:rPr lang="zh-CN" altLang="en-US" dirty="0">
                <a:latin typeface="+mj-ea"/>
                <a:ea typeface="+mj-ea"/>
              </a:rPr>
              <a:t>。</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当然，</a:t>
            </a:r>
            <a:r>
              <a:rPr lang="en-US" altLang="zh-CN" dirty="0">
                <a:latin typeface="+mj-ea"/>
                <a:ea typeface="+mj-ea"/>
              </a:rPr>
              <a:t>Rust-</a:t>
            </a:r>
            <a:r>
              <a:rPr lang="en-US" altLang="zh-CN" dirty="0" err="1">
                <a:latin typeface="+mj-ea"/>
                <a:ea typeface="+mj-ea"/>
              </a:rPr>
              <a:t>Shyper</a:t>
            </a:r>
            <a:r>
              <a:rPr lang="en-US" altLang="zh-CN" dirty="0">
                <a:latin typeface="+mj-ea"/>
                <a:ea typeface="+mj-ea"/>
              </a:rPr>
              <a:t> </a:t>
            </a:r>
            <a:r>
              <a:rPr lang="zh-CN" altLang="en-US" dirty="0">
                <a:latin typeface="+mj-ea"/>
                <a:ea typeface="+mj-ea"/>
              </a:rPr>
              <a:t>保留静态配置设计，</a:t>
            </a:r>
            <a:r>
              <a:rPr lang="en-US" altLang="zh-CN" dirty="0">
                <a:latin typeface="+mj-ea"/>
                <a:ea typeface="+mj-ea"/>
              </a:rPr>
              <a:t>Monitor VM </a:t>
            </a:r>
            <a:r>
              <a:rPr lang="zh-CN" altLang="en-US" dirty="0">
                <a:latin typeface="+mj-ea"/>
                <a:ea typeface="+mj-ea"/>
              </a:rPr>
              <a:t>可以在配置中被移除，</a:t>
            </a:r>
            <a:r>
              <a:rPr lang="en-US" altLang="zh-CN" dirty="0">
                <a:latin typeface="+mj-ea"/>
                <a:ea typeface="+mj-ea"/>
              </a:rPr>
              <a:t>Rust-</a:t>
            </a:r>
            <a:r>
              <a:rPr lang="en-US" altLang="zh-CN" dirty="0" err="1">
                <a:latin typeface="+mj-ea"/>
                <a:ea typeface="+mj-ea"/>
              </a:rPr>
              <a:t>Shyper</a:t>
            </a:r>
            <a:r>
              <a:rPr lang="en-US" altLang="zh-CN" dirty="0">
                <a:latin typeface="+mj-ea"/>
                <a:ea typeface="+mj-ea"/>
              </a:rPr>
              <a:t> </a:t>
            </a:r>
            <a:r>
              <a:rPr lang="zh-CN" altLang="en-US" dirty="0">
                <a:latin typeface="+mj-ea"/>
                <a:ea typeface="+mj-ea"/>
              </a:rPr>
              <a:t>上的所有 </a:t>
            </a:r>
            <a:r>
              <a:rPr lang="en-US" altLang="zh-CN" dirty="0">
                <a:latin typeface="+mj-ea"/>
                <a:ea typeface="+mj-ea"/>
              </a:rPr>
              <a:t>Guest </a:t>
            </a:r>
            <a:r>
              <a:rPr lang="zh-CN" altLang="en-US" dirty="0">
                <a:latin typeface="+mj-ea"/>
                <a:ea typeface="+mj-ea"/>
              </a:rPr>
              <a:t>根据静态配置文件自动被启动</a:t>
            </a:r>
          </a:p>
          <a:p>
            <a:pPr marL="285750" indent="-285750" algn="just">
              <a:lnSpc>
                <a:spcPct val="130000"/>
              </a:lnSpc>
              <a:buFont typeface="Wingdings" panose="05000000000000000000" pitchFamily="2" charset="2"/>
              <a:buChar char="Ø"/>
            </a:pPr>
            <a:endParaRPr lang="zh-CN" altLang="en-US"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12" name="图形 1">
            <a:extLst>
              <a:ext uri="{FF2B5EF4-FFF2-40B4-BE49-F238E27FC236}">
                <a16:creationId xmlns:a16="http://schemas.microsoft.com/office/drawing/2014/main" id="{5226720D-94A7-7410-B50D-81B632D8F2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9795" y="629287"/>
            <a:ext cx="5759450" cy="5954395"/>
          </a:xfrm>
          <a:prstGeom prst="rect">
            <a:avLst/>
          </a:prstGeom>
        </p:spPr>
      </p:pic>
    </p:spTree>
    <p:extLst>
      <p:ext uri="{BB962C8B-B14F-4D97-AF65-F5344CB8AC3E}">
        <p14:creationId xmlns:p14="http://schemas.microsoft.com/office/powerpoint/2010/main" val="3315465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a:t>
            </a:r>
            <a:r>
              <a:rPr lang="en-US" altLang="zh-CN" dirty="0" err="1"/>
              <a:t>Shyper</a:t>
            </a:r>
            <a:r>
              <a:rPr lang="en-US" altLang="zh-CN" dirty="0"/>
              <a:t> Monitor VM</a:t>
            </a:r>
            <a:endParaRPr lang="zh-CN" altLang="en-US" dirty="0"/>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12</a:t>
            </a:fld>
            <a:endParaRPr lang="zh-CN" altLang="en-US" dirty="0"/>
          </a:p>
        </p:txBody>
      </p:sp>
      <p:pic>
        <p:nvPicPr>
          <p:cNvPr id="5" name="图片 4">
            <a:extLst>
              <a:ext uri="{FF2B5EF4-FFF2-40B4-BE49-F238E27FC236}">
                <a16:creationId xmlns:a16="http://schemas.microsoft.com/office/drawing/2014/main" id="{D418F011-8F79-4431-BDAC-6FB31F016978}"/>
              </a:ext>
            </a:extLst>
          </p:cNvPr>
          <p:cNvPicPr>
            <a:picLocks noChangeAspect="1"/>
          </p:cNvPicPr>
          <p:nvPr/>
        </p:nvPicPr>
        <p:blipFill>
          <a:blip r:embed="rId3"/>
          <a:stretch>
            <a:fillRect/>
          </a:stretch>
        </p:blipFill>
        <p:spPr>
          <a:xfrm>
            <a:off x="6096000" y="1334588"/>
            <a:ext cx="6089660" cy="4951119"/>
          </a:xfrm>
          <a:prstGeom prst="rect">
            <a:avLst/>
          </a:prstGeom>
        </p:spPr>
      </p:pic>
      <p:sp>
        <p:nvSpPr>
          <p:cNvPr id="10" name="平行四边形 9">
            <a:extLst>
              <a:ext uri="{FF2B5EF4-FFF2-40B4-BE49-F238E27FC236}">
                <a16:creationId xmlns:a16="http://schemas.microsoft.com/office/drawing/2014/main" id="{DE89D37D-F210-CB60-EB4F-20BF79E727D6}"/>
              </a:ext>
            </a:extLst>
          </p:cNvPr>
          <p:cNvSpPr/>
          <p:nvPr/>
        </p:nvSpPr>
        <p:spPr>
          <a:xfrm>
            <a:off x="393238" y="744017"/>
            <a:ext cx="592959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Rust-</a:t>
            </a:r>
            <a:r>
              <a:rPr lang="en-US" altLang="zh-CN" sz="2000" b="1" spc="300" dirty="0" err="1">
                <a:solidFill>
                  <a:schemeClr val="bg1"/>
                </a:solidFill>
                <a:latin typeface="+mj-ea"/>
                <a:ea typeface="+mj-ea"/>
              </a:rPr>
              <a:t>Shyper</a:t>
            </a:r>
            <a:r>
              <a:rPr lang="en-US" altLang="zh-CN" sz="2000" b="1" spc="300" dirty="0">
                <a:solidFill>
                  <a:schemeClr val="bg1"/>
                </a:solidFill>
                <a:latin typeface="+mj-ea"/>
                <a:ea typeface="+mj-ea"/>
              </a:rPr>
              <a:t> Monitor VM </a:t>
            </a:r>
            <a:r>
              <a:rPr lang="zh-CN" altLang="en-US" sz="2000" b="1" spc="300" dirty="0">
                <a:solidFill>
                  <a:schemeClr val="bg1"/>
                </a:solidFill>
                <a:latin typeface="+mj-ea"/>
                <a:ea typeface="+mj-ea"/>
              </a:rPr>
              <a:t>组成</a:t>
            </a:r>
          </a:p>
        </p:txBody>
      </p:sp>
      <p:sp>
        <p:nvSpPr>
          <p:cNvPr id="11" name="文本框 10">
            <a:extLst>
              <a:ext uri="{FF2B5EF4-FFF2-40B4-BE49-F238E27FC236}">
                <a16:creationId xmlns:a16="http://schemas.microsoft.com/office/drawing/2014/main" id="{F1242140-D0A1-4E95-ABA0-D2CE729CD874}"/>
              </a:ext>
            </a:extLst>
          </p:cNvPr>
          <p:cNvSpPr txBox="1"/>
          <p:nvPr/>
        </p:nvSpPr>
        <p:spPr>
          <a:xfrm>
            <a:off x="464123" y="1334588"/>
            <a:ext cx="5435596" cy="5366405"/>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en-US" altLang="zh-CN" dirty="0">
                <a:latin typeface="+mj-ea"/>
                <a:ea typeface="+mj-ea"/>
              </a:rPr>
              <a:t>Monitor VM</a:t>
            </a:r>
            <a:r>
              <a:rPr lang="zh-CN" altLang="en-US" dirty="0">
                <a:latin typeface="+mj-ea"/>
                <a:ea typeface="+mj-ea"/>
              </a:rPr>
              <a:t>：通常为硬件平台 </a:t>
            </a:r>
            <a:r>
              <a:rPr lang="en-US" altLang="zh-CN" dirty="0">
                <a:latin typeface="+mj-ea"/>
                <a:ea typeface="+mj-ea"/>
              </a:rPr>
              <a:t>BSP </a:t>
            </a:r>
            <a:r>
              <a:rPr lang="zh-CN" altLang="en-US" dirty="0">
                <a:latin typeface="+mj-ea"/>
                <a:ea typeface="+mj-ea"/>
              </a:rPr>
              <a:t>中提供的原生 </a:t>
            </a:r>
            <a:r>
              <a:rPr lang="en-US" altLang="zh-CN" dirty="0">
                <a:latin typeface="+mj-ea"/>
                <a:ea typeface="+mj-ea"/>
              </a:rPr>
              <a:t>Linux</a:t>
            </a:r>
            <a:r>
              <a:rPr lang="zh-CN" altLang="en-US" dirty="0">
                <a:latin typeface="+mj-ea"/>
                <a:ea typeface="+mj-ea"/>
              </a:rPr>
              <a:t>， 具备对硬件平台驱动的完善支持。</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err="1">
                <a:latin typeface="+mj-ea"/>
                <a:ea typeface="+mj-ea"/>
              </a:rPr>
              <a:t>Shyper</a:t>
            </a:r>
            <a:r>
              <a:rPr lang="en-US" altLang="zh-CN" dirty="0">
                <a:latin typeface="+mj-ea"/>
                <a:ea typeface="+mj-ea"/>
              </a:rPr>
              <a:t> </a:t>
            </a:r>
            <a:r>
              <a:rPr lang="zh-CN" altLang="en-US" dirty="0">
                <a:latin typeface="+mj-ea"/>
                <a:ea typeface="+mj-ea"/>
              </a:rPr>
              <a:t>内核模块：团队开发的</a:t>
            </a:r>
            <a:r>
              <a:rPr lang="en-US" altLang="zh-CN" dirty="0">
                <a:latin typeface="+mj-ea"/>
                <a:ea typeface="+mj-ea"/>
              </a:rPr>
              <a:t>Linux </a:t>
            </a:r>
            <a:r>
              <a:rPr lang="zh-CN" altLang="en-US" dirty="0">
                <a:latin typeface="+mj-ea"/>
                <a:ea typeface="+mj-ea"/>
              </a:rPr>
              <a:t>内核模块，运行在 </a:t>
            </a:r>
            <a:r>
              <a:rPr lang="en-US" altLang="zh-CN" dirty="0">
                <a:latin typeface="+mj-ea"/>
                <a:ea typeface="+mj-ea"/>
              </a:rPr>
              <a:t>EL1 </a:t>
            </a:r>
            <a:r>
              <a:rPr lang="zh-CN" altLang="en-US" dirty="0">
                <a:latin typeface="+mj-ea"/>
                <a:ea typeface="+mj-ea"/>
              </a:rPr>
              <a:t>特权等级，负责发起来自用户的 </a:t>
            </a:r>
            <a:r>
              <a:rPr lang="en-US" altLang="zh-CN" dirty="0">
                <a:latin typeface="+mj-ea"/>
                <a:ea typeface="+mj-ea"/>
              </a:rPr>
              <a:t>HVC </a:t>
            </a:r>
            <a:r>
              <a:rPr lang="zh-CN" altLang="en-US" dirty="0">
                <a:latin typeface="+mj-ea"/>
                <a:ea typeface="+mj-ea"/>
              </a:rPr>
              <a:t>操作以及接收来自 </a:t>
            </a:r>
            <a:r>
              <a:rPr lang="en-US" altLang="zh-CN" dirty="0">
                <a:latin typeface="+mj-ea"/>
                <a:ea typeface="+mj-ea"/>
              </a:rPr>
              <a:t>EL2 </a:t>
            </a:r>
            <a:r>
              <a:rPr lang="zh-CN" altLang="en-US" dirty="0">
                <a:latin typeface="+mj-ea"/>
                <a:ea typeface="+mj-ea"/>
              </a:rPr>
              <a:t>的中断并解析中断信息。</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err="1">
                <a:latin typeface="+mj-ea"/>
                <a:ea typeface="+mj-ea"/>
              </a:rPr>
              <a:t>Shyper-Cli</a:t>
            </a:r>
            <a:r>
              <a:rPr lang="en-US" altLang="zh-CN" dirty="0">
                <a:latin typeface="+mj-ea"/>
                <a:ea typeface="+mj-ea"/>
              </a:rPr>
              <a:t> interface</a:t>
            </a:r>
            <a:r>
              <a:rPr lang="zh-CN" altLang="en-US" dirty="0">
                <a:latin typeface="+mj-ea"/>
                <a:ea typeface="+mj-ea"/>
              </a:rPr>
              <a:t>：</a:t>
            </a:r>
            <a:r>
              <a:rPr lang="en-US" altLang="zh-CN" dirty="0" err="1">
                <a:latin typeface="+mj-ea"/>
                <a:ea typeface="+mj-ea"/>
              </a:rPr>
              <a:t>Shyper</a:t>
            </a:r>
            <a:r>
              <a:rPr lang="en-US" altLang="zh-CN" dirty="0">
                <a:latin typeface="+mj-ea"/>
                <a:ea typeface="+mj-ea"/>
              </a:rPr>
              <a:t> </a:t>
            </a:r>
            <a:r>
              <a:rPr lang="en-US" altLang="zh-CN" dirty="0" err="1">
                <a:latin typeface="+mj-ea"/>
                <a:ea typeface="+mj-ea"/>
              </a:rPr>
              <a:t>Cli</a:t>
            </a:r>
            <a:r>
              <a:rPr lang="en-US" altLang="zh-CN" dirty="0">
                <a:latin typeface="+mj-ea"/>
                <a:ea typeface="+mj-ea"/>
              </a:rPr>
              <a:t> </a:t>
            </a:r>
            <a:r>
              <a:rPr lang="zh-CN" altLang="en-US" dirty="0">
                <a:latin typeface="+mj-ea"/>
                <a:ea typeface="+mj-ea"/>
              </a:rPr>
              <a:t>接口工具，负责解析用户输入的指令，并通过 </a:t>
            </a:r>
            <a:r>
              <a:rPr lang="en-US" altLang="zh-CN" dirty="0" err="1">
                <a:latin typeface="+mj-ea"/>
                <a:ea typeface="+mj-ea"/>
              </a:rPr>
              <a:t>ioctl</a:t>
            </a:r>
            <a:r>
              <a:rPr lang="en-US" altLang="zh-CN" dirty="0">
                <a:latin typeface="+mj-ea"/>
                <a:ea typeface="+mj-ea"/>
              </a:rPr>
              <a:t> </a:t>
            </a:r>
            <a:r>
              <a:rPr lang="zh-CN" altLang="en-US" dirty="0">
                <a:latin typeface="+mj-ea"/>
                <a:ea typeface="+mj-ea"/>
              </a:rPr>
              <a:t>将指令传输给内核模块。</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err="1">
                <a:latin typeface="+mj-ea"/>
                <a:ea typeface="+mj-ea"/>
              </a:rPr>
              <a:t>Shyper</a:t>
            </a:r>
            <a:r>
              <a:rPr lang="en-US" altLang="zh-CN" dirty="0">
                <a:latin typeface="+mj-ea"/>
                <a:ea typeface="+mj-ea"/>
              </a:rPr>
              <a:t> daemon</a:t>
            </a:r>
            <a:r>
              <a:rPr lang="zh-CN" altLang="en-US" dirty="0">
                <a:latin typeface="+mj-ea"/>
                <a:ea typeface="+mj-ea"/>
              </a:rPr>
              <a:t>：</a:t>
            </a:r>
            <a:r>
              <a:rPr lang="en-US" altLang="zh-CN" dirty="0" err="1">
                <a:latin typeface="+mj-ea"/>
                <a:ea typeface="+mj-ea"/>
              </a:rPr>
              <a:t>Shyper</a:t>
            </a:r>
            <a:r>
              <a:rPr lang="en-US" altLang="zh-CN" dirty="0">
                <a:latin typeface="+mj-ea"/>
                <a:ea typeface="+mj-ea"/>
              </a:rPr>
              <a:t> </a:t>
            </a:r>
            <a:r>
              <a:rPr lang="zh-CN" altLang="en-US" dirty="0">
                <a:latin typeface="+mj-ea"/>
                <a:ea typeface="+mj-ea"/>
              </a:rPr>
              <a:t>用户态守护进程，在 </a:t>
            </a:r>
            <a:r>
              <a:rPr lang="en-US" altLang="zh-CN" dirty="0">
                <a:latin typeface="+mj-ea"/>
                <a:ea typeface="+mj-ea"/>
              </a:rPr>
              <a:t>MVM </a:t>
            </a:r>
            <a:r>
              <a:rPr lang="zh-CN" altLang="en-US" dirty="0">
                <a:latin typeface="+mj-ea"/>
                <a:ea typeface="+mj-ea"/>
              </a:rPr>
              <a:t>用户态运行，负责完成来自其余</a:t>
            </a:r>
            <a:r>
              <a:rPr lang="en-US" altLang="zh-CN" dirty="0">
                <a:latin typeface="+mj-ea"/>
                <a:ea typeface="+mj-ea"/>
              </a:rPr>
              <a:t>Guest VM</a:t>
            </a:r>
            <a:r>
              <a:rPr lang="zh-CN" altLang="en-US" dirty="0">
                <a:latin typeface="+mj-ea"/>
                <a:ea typeface="+mj-ea"/>
              </a:rPr>
              <a:t>的设备操作请求。</a:t>
            </a:r>
          </a:p>
          <a:p>
            <a:pPr algn="just">
              <a:lnSpc>
                <a:spcPct val="130000"/>
              </a:lnSpc>
            </a:pPr>
            <a:endParaRPr lang="zh-CN" altLang="en-US" dirty="0">
              <a:latin typeface="+mj-ea"/>
              <a:ea typeface="+mj-ea"/>
            </a:endParaRPr>
          </a:p>
        </p:txBody>
      </p:sp>
    </p:spTree>
    <p:extLst>
      <p:ext uri="{BB962C8B-B14F-4D97-AF65-F5344CB8AC3E}">
        <p14:creationId xmlns:p14="http://schemas.microsoft.com/office/powerpoint/2010/main" val="269379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a:t>
            </a:r>
            <a:r>
              <a:rPr lang="en-US" altLang="zh-CN" dirty="0" err="1"/>
              <a:t>Shyper</a:t>
            </a:r>
            <a:r>
              <a:rPr lang="en-US" altLang="zh-CN" dirty="0"/>
              <a:t> Monitor VM</a:t>
            </a:r>
            <a:endParaRPr lang="zh-CN" altLang="en-US" dirty="0"/>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13</a:t>
            </a:fld>
            <a:endParaRPr lang="zh-CN" altLang="en-US" dirty="0"/>
          </a:p>
        </p:txBody>
      </p:sp>
      <p:sp>
        <p:nvSpPr>
          <p:cNvPr id="10" name="平行四边形 9">
            <a:extLst>
              <a:ext uri="{FF2B5EF4-FFF2-40B4-BE49-F238E27FC236}">
                <a16:creationId xmlns:a16="http://schemas.microsoft.com/office/drawing/2014/main" id="{DE89D37D-F210-CB60-EB4F-20BF79E727D6}"/>
              </a:ext>
            </a:extLst>
          </p:cNvPr>
          <p:cNvSpPr/>
          <p:nvPr/>
        </p:nvSpPr>
        <p:spPr>
          <a:xfrm>
            <a:off x="393239" y="1013376"/>
            <a:ext cx="4607024"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Rust-</a:t>
            </a:r>
            <a:r>
              <a:rPr lang="en-US" altLang="zh-CN" sz="2000" b="1" spc="300" dirty="0" err="1">
                <a:solidFill>
                  <a:schemeClr val="bg1"/>
                </a:solidFill>
                <a:latin typeface="+mj-ea"/>
                <a:ea typeface="+mj-ea"/>
              </a:rPr>
              <a:t>Shyper</a:t>
            </a:r>
            <a:r>
              <a:rPr lang="en-US" altLang="zh-CN" sz="2000" b="1" spc="300" dirty="0">
                <a:solidFill>
                  <a:schemeClr val="bg1"/>
                </a:solidFill>
                <a:latin typeface="+mj-ea"/>
                <a:ea typeface="+mj-ea"/>
              </a:rPr>
              <a:t> MVM </a:t>
            </a:r>
            <a:r>
              <a:rPr lang="zh-CN" altLang="en-US" sz="2000" b="1" spc="300" dirty="0">
                <a:solidFill>
                  <a:schemeClr val="bg1"/>
                </a:solidFill>
                <a:latin typeface="+mj-ea"/>
                <a:ea typeface="+mj-ea"/>
              </a:rPr>
              <a:t>功能</a:t>
            </a:r>
          </a:p>
        </p:txBody>
      </p:sp>
      <p:sp>
        <p:nvSpPr>
          <p:cNvPr id="11" name="文本框 10">
            <a:extLst>
              <a:ext uri="{FF2B5EF4-FFF2-40B4-BE49-F238E27FC236}">
                <a16:creationId xmlns:a16="http://schemas.microsoft.com/office/drawing/2014/main" id="{F1242140-D0A1-4E95-ABA0-D2CE729CD874}"/>
              </a:ext>
            </a:extLst>
          </p:cNvPr>
          <p:cNvSpPr txBox="1"/>
          <p:nvPr/>
        </p:nvSpPr>
        <p:spPr>
          <a:xfrm>
            <a:off x="464123" y="1577375"/>
            <a:ext cx="5435596" cy="3926011"/>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负责接收用户输入，管理其他 </a:t>
            </a:r>
            <a:r>
              <a:rPr lang="en-US" altLang="zh-CN" dirty="0">
                <a:latin typeface="+mj-ea"/>
                <a:ea typeface="+mj-ea"/>
              </a:rPr>
              <a:t>Guest VM</a:t>
            </a: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实现硬件平台完善的驱动支持</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用于支持其他 </a:t>
            </a:r>
            <a:r>
              <a:rPr lang="en-US" altLang="zh-CN" dirty="0">
                <a:latin typeface="+mj-ea"/>
                <a:ea typeface="+mj-ea"/>
              </a:rPr>
              <a:t>Guest VM </a:t>
            </a:r>
            <a:r>
              <a:rPr lang="zh-CN" altLang="en-US" dirty="0">
                <a:latin typeface="+mj-ea"/>
                <a:ea typeface="+mj-ea"/>
              </a:rPr>
              <a:t>的网络访问请求：通过</a:t>
            </a:r>
            <a:r>
              <a:rPr lang="en-US" altLang="zh-CN" dirty="0">
                <a:latin typeface="+mj-ea"/>
                <a:ea typeface="+mj-ea"/>
              </a:rPr>
              <a:t>NAT</a:t>
            </a:r>
            <a:r>
              <a:rPr lang="zh-CN" altLang="en-US" dirty="0">
                <a:latin typeface="+mj-ea"/>
                <a:ea typeface="+mj-ea"/>
              </a:rPr>
              <a:t>、</a:t>
            </a:r>
            <a:r>
              <a:rPr lang="en-US" altLang="zh-CN" dirty="0">
                <a:latin typeface="+mj-ea"/>
                <a:ea typeface="+mj-ea"/>
              </a:rPr>
              <a:t>IP</a:t>
            </a:r>
            <a:r>
              <a:rPr lang="zh-CN" altLang="en-US" dirty="0">
                <a:latin typeface="+mj-ea"/>
                <a:ea typeface="+mj-ea"/>
              </a:rPr>
              <a:t>路由表等配置，与 </a:t>
            </a:r>
            <a:r>
              <a:rPr lang="en-US" altLang="zh-CN" dirty="0" err="1">
                <a:latin typeface="+mj-ea"/>
                <a:ea typeface="+mj-ea"/>
              </a:rPr>
              <a:t>Virtio</a:t>
            </a:r>
            <a:r>
              <a:rPr lang="en-US" altLang="zh-CN" dirty="0">
                <a:latin typeface="+mj-ea"/>
                <a:ea typeface="+mj-ea"/>
              </a:rPr>
              <a:t> </a:t>
            </a:r>
            <a:r>
              <a:rPr lang="zh-CN" altLang="en-US" dirty="0">
                <a:latin typeface="+mj-ea"/>
                <a:ea typeface="+mj-ea"/>
              </a:rPr>
              <a:t>虚拟网卡配合实现 </a:t>
            </a:r>
            <a:r>
              <a:rPr lang="en-US" altLang="zh-CN" dirty="0">
                <a:latin typeface="+mj-ea"/>
                <a:ea typeface="+mj-ea"/>
              </a:rPr>
              <a:t>Guest VM</a:t>
            </a:r>
            <a:r>
              <a:rPr lang="zh-CN" altLang="en-US" dirty="0">
                <a:latin typeface="+mj-ea"/>
                <a:ea typeface="+mj-ea"/>
              </a:rPr>
              <a:t>对网络资源的访问</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完成基于 </a:t>
            </a:r>
            <a:r>
              <a:rPr lang="en-US" altLang="zh-CN" dirty="0">
                <a:latin typeface="+mj-ea"/>
                <a:ea typeface="+mj-ea"/>
              </a:rPr>
              <a:t>offload </a:t>
            </a:r>
            <a:r>
              <a:rPr lang="zh-CN" altLang="en-US" dirty="0">
                <a:latin typeface="+mj-ea"/>
                <a:ea typeface="+mj-ea"/>
              </a:rPr>
              <a:t>思想的设备驱动虚拟化中，来自 </a:t>
            </a:r>
            <a:r>
              <a:rPr lang="en-US" altLang="zh-CN" dirty="0">
                <a:latin typeface="+mj-ea"/>
                <a:ea typeface="+mj-ea"/>
              </a:rPr>
              <a:t>Guest VM </a:t>
            </a:r>
            <a:r>
              <a:rPr lang="zh-CN" altLang="en-US" dirty="0">
                <a:latin typeface="+mj-ea"/>
                <a:ea typeface="+mj-ea"/>
              </a:rPr>
              <a:t>的设备访问请求（以块设备为例）</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6" name="图片 5" descr="图示&#10;&#10;描述已自动生成">
            <a:extLst>
              <a:ext uri="{FF2B5EF4-FFF2-40B4-BE49-F238E27FC236}">
                <a16:creationId xmlns:a16="http://schemas.microsoft.com/office/drawing/2014/main" id="{8D8AE80B-F758-7FD2-95CE-11F5B82B73EE}"/>
              </a:ext>
            </a:extLst>
          </p:cNvPr>
          <p:cNvPicPr>
            <a:picLocks noChangeAspect="1"/>
          </p:cNvPicPr>
          <p:nvPr/>
        </p:nvPicPr>
        <p:blipFill>
          <a:blip r:embed="rId3"/>
          <a:stretch>
            <a:fillRect/>
          </a:stretch>
        </p:blipFill>
        <p:spPr>
          <a:xfrm>
            <a:off x="6198241" y="1727299"/>
            <a:ext cx="5799892" cy="3320628"/>
          </a:xfrm>
          <a:prstGeom prst="rect">
            <a:avLst/>
          </a:prstGeom>
        </p:spPr>
      </p:pic>
    </p:spTree>
    <p:extLst>
      <p:ext uri="{BB962C8B-B14F-4D97-AF65-F5344CB8AC3E}">
        <p14:creationId xmlns:p14="http://schemas.microsoft.com/office/powerpoint/2010/main" val="1266135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a:t>
            </a:r>
            <a:r>
              <a:rPr lang="en-US" altLang="zh-CN" dirty="0" err="1"/>
              <a:t>Shyper</a:t>
            </a:r>
            <a:r>
              <a:rPr lang="en-US" altLang="zh-CN" dirty="0"/>
              <a:t> Monitor VM</a:t>
            </a:r>
            <a:endParaRPr lang="zh-CN" altLang="en-US" dirty="0"/>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14</a:t>
            </a:fld>
            <a:endParaRPr lang="zh-CN" altLang="en-US" dirty="0"/>
          </a:p>
        </p:txBody>
      </p:sp>
      <p:sp>
        <p:nvSpPr>
          <p:cNvPr id="10" name="平行四边形 9">
            <a:extLst>
              <a:ext uri="{FF2B5EF4-FFF2-40B4-BE49-F238E27FC236}">
                <a16:creationId xmlns:a16="http://schemas.microsoft.com/office/drawing/2014/main" id="{DE89D37D-F210-CB60-EB4F-20BF79E727D6}"/>
              </a:ext>
            </a:extLst>
          </p:cNvPr>
          <p:cNvSpPr/>
          <p:nvPr/>
        </p:nvSpPr>
        <p:spPr>
          <a:xfrm>
            <a:off x="393239" y="1013376"/>
            <a:ext cx="4607024"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Rust-</a:t>
            </a:r>
            <a:r>
              <a:rPr lang="en-US" altLang="zh-CN" sz="2000" b="1" spc="300" dirty="0" err="1">
                <a:solidFill>
                  <a:schemeClr val="bg1"/>
                </a:solidFill>
                <a:latin typeface="+mj-ea"/>
                <a:ea typeface="+mj-ea"/>
              </a:rPr>
              <a:t>Shyper</a:t>
            </a:r>
            <a:r>
              <a:rPr lang="en-US" altLang="zh-CN" sz="2000" b="1" spc="300" dirty="0">
                <a:solidFill>
                  <a:schemeClr val="bg1"/>
                </a:solidFill>
                <a:latin typeface="+mj-ea"/>
                <a:ea typeface="+mj-ea"/>
              </a:rPr>
              <a:t> MVM </a:t>
            </a:r>
            <a:r>
              <a:rPr lang="zh-CN" altLang="en-US" sz="2000" b="1" spc="300" dirty="0">
                <a:solidFill>
                  <a:schemeClr val="bg1"/>
                </a:solidFill>
                <a:latin typeface="+mj-ea"/>
                <a:ea typeface="+mj-ea"/>
              </a:rPr>
              <a:t>功能</a:t>
            </a:r>
          </a:p>
        </p:txBody>
      </p:sp>
      <p:sp>
        <p:nvSpPr>
          <p:cNvPr id="11" name="文本框 10">
            <a:extLst>
              <a:ext uri="{FF2B5EF4-FFF2-40B4-BE49-F238E27FC236}">
                <a16:creationId xmlns:a16="http://schemas.microsoft.com/office/drawing/2014/main" id="{F1242140-D0A1-4E95-ABA0-D2CE729CD874}"/>
              </a:ext>
            </a:extLst>
          </p:cNvPr>
          <p:cNvSpPr txBox="1"/>
          <p:nvPr/>
        </p:nvSpPr>
        <p:spPr>
          <a:xfrm>
            <a:off x="464123" y="1577375"/>
            <a:ext cx="5435596" cy="3926011"/>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负责接收用户输入，管理其他 </a:t>
            </a:r>
            <a:r>
              <a:rPr lang="en-US" altLang="zh-CN" dirty="0">
                <a:latin typeface="+mj-ea"/>
                <a:ea typeface="+mj-ea"/>
              </a:rPr>
              <a:t>Guest VM</a:t>
            </a: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实现硬件平台完善的驱动支持</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用于支持其他 </a:t>
            </a:r>
            <a:r>
              <a:rPr lang="en-US" altLang="zh-CN" dirty="0">
                <a:latin typeface="+mj-ea"/>
                <a:ea typeface="+mj-ea"/>
              </a:rPr>
              <a:t>Guest VM </a:t>
            </a:r>
            <a:r>
              <a:rPr lang="zh-CN" altLang="en-US" dirty="0">
                <a:latin typeface="+mj-ea"/>
                <a:ea typeface="+mj-ea"/>
              </a:rPr>
              <a:t>的网络访问请求：通过</a:t>
            </a:r>
            <a:r>
              <a:rPr lang="en-US" altLang="zh-CN" dirty="0">
                <a:latin typeface="+mj-ea"/>
                <a:ea typeface="+mj-ea"/>
              </a:rPr>
              <a:t>NAT</a:t>
            </a:r>
            <a:r>
              <a:rPr lang="zh-CN" altLang="en-US" dirty="0">
                <a:latin typeface="+mj-ea"/>
                <a:ea typeface="+mj-ea"/>
              </a:rPr>
              <a:t>、</a:t>
            </a:r>
            <a:r>
              <a:rPr lang="en-US" altLang="zh-CN" dirty="0">
                <a:latin typeface="+mj-ea"/>
                <a:ea typeface="+mj-ea"/>
              </a:rPr>
              <a:t>IP</a:t>
            </a:r>
            <a:r>
              <a:rPr lang="zh-CN" altLang="en-US" dirty="0">
                <a:latin typeface="+mj-ea"/>
                <a:ea typeface="+mj-ea"/>
              </a:rPr>
              <a:t>路由表等配置，与 </a:t>
            </a:r>
            <a:r>
              <a:rPr lang="en-US" altLang="zh-CN" dirty="0" err="1">
                <a:latin typeface="+mj-ea"/>
                <a:ea typeface="+mj-ea"/>
              </a:rPr>
              <a:t>Virtio</a:t>
            </a:r>
            <a:r>
              <a:rPr lang="en-US" altLang="zh-CN" dirty="0">
                <a:latin typeface="+mj-ea"/>
                <a:ea typeface="+mj-ea"/>
              </a:rPr>
              <a:t> </a:t>
            </a:r>
            <a:r>
              <a:rPr lang="zh-CN" altLang="en-US" dirty="0">
                <a:latin typeface="+mj-ea"/>
                <a:ea typeface="+mj-ea"/>
              </a:rPr>
              <a:t>虚拟网卡配合实现 </a:t>
            </a:r>
            <a:r>
              <a:rPr lang="en-US" altLang="zh-CN" dirty="0">
                <a:latin typeface="+mj-ea"/>
                <a:ea typeface="+mj-ea"/>
              </a:rPr>
              <a:t>Guest VM</a:t>
            </a:r>
            <a:r>
              <a:rPr lang="zh-CN" altLang="en-US" dirty="0">
                <a:latin typeface="+mj-ea"/>
                <a:ea typeface="+mj-ea"/>
              </a:rPr>
              <a:t>对网络资源的访问</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完成基于 </a:t>
            </a:r>
            <a:r>
              <a:rPr lang="en-US" altLang="zh-CN" dirty="0">
                <a:latin typeface="+mj-ea"/>
                <a:ea typeface="+mj-ea"/>
              </a:rPr>
              <a:t>offload </a:t>
            </a:r>
            <a:r>
              <a:rPr lang="zh-CN" altLang="en-US" dirty="0">
                <a:latin typeface="+mj-ea"/>
                <a:ea typeface="+mj-ea"/>
              </a:rPr>
              <a:t>思想的设备驱动虚拟化中，来自 </a:t>
            </a:r>
            <a:r>
              <a:rPr lang="en-US" altLang="zh-CN" dirty="0">
                <a:latin typeface="+mj-ea"/>
                <a:ea typeface="+mj-ea"/>
              </a:rPr>
              <a:t>Guest VM </a:t>
            </a:r>
            <a:r>
              <a:rPr lang="zh-CN" altLang="en-US" dirty="0">
                <a:latin typeface="+mj-ea"/>
                <a:ea typeface="+mj-ea"/>
              </a:rPr>
              <a:t>的设备访问请求（以块设备为例）</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5" name="图片 4" descr="图示&#10;&#10;描述已自动生成">
            <a:extLst>
              <a:ext uri="{FF2B5EF4-FFF2-40B4-BE49-F238E27FC236}">
                <a16:creationId xmlns:a16="http://schemas.microsoft.com/office/drawing/2014/main" id="{B13434EC-78D0-104A-4BF6-0BF25E96AC61}"/>
              </a:ext>
            </a:extLst>
          </p:cNvPr>
          <p:cNvPicPr>
            <a:picLocks noChangeAspect="1"/>
          </p:cNvPicPr>
          <p:nvPr/>
        </p:nvPicPr>
        <p:blipFill>
          <a:blip r:embed="rId3"/>
          <a:stretch>
            <a:fillRect/>
          </a:stretch>
        </p:blipFill>
        <p:spPr>
          <a:xfrm>
            <a:off x="6021074" y="1187881"/>
            <a:ext cx="6170926" cy="4458695"/>
          </a:xfrm>
          <a:prstGeom prst="rect">
            <a:avLst/>
          </a:prstGeom>
        </p:spPr>
      </p:pic>
    </p:spTree>
    <p:extLst>
      <p:ext uri="{BB962C8B-B14F-4D97-AF65-F5344CB8AC3E}">
        <p14:creationId xmlns:p14="http://schemas.microsoft.com/office/powerpoint/2010/main" val="158724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p:txBody>
          <a:bodyPr>
            <a:normAutofit fontScale="40000" lnSpcReduction="20000"/>
          </a:bodyPr>
          <a:lstStyle/>
          <a:p>
            <a:r>
              <a:rPr lang="zh-CN" altLang="en-US" dirty="0"/>
              <a:t>基于</a:t>
            </a:r>
            <a:r>
              <a:rPr lang="en-US" altLang="zh-CN" dirty="0"/>
              <a:t>offload</a:t>
            </a:r>
            <a:r>
              <a:rPr lang="zh-CN" altLang="en-US" dirty="0"/>
              <a:t>思想的设备驱动虚拟化</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6BED31A5-BE86-3F7B-3577-E2BDA8BF9121}"/>
              </a:ext>
            </a:extLst>
          </p:cNvPr>
          <p:cNvSpPr>
            <a:spLocks noGrp="1"/>
          </p:cNvSpPr>
          <p:nvPr>
            <p:ph sz="quarter" idx="11"/>
          </p:nvPr>
        </p:nvSpPr>
        <p:spPr/>
        <p:txBody>
          <a:bodyPr/>
          <a:lstStyle/>
          <a:p>
            <a:endParaRPr lang="zh-CN" altLang="en-US" dirty="0"/>
          </a:p>
        </p:txBody>
      </p:sp>
    </p:spTree>
    <p:extLst>
      <p:ext uri="{BB962C8B-B14F-4D97-AF65-F5344CB8AC3E}">
        <p14:creationId xmlns:p14="http://schemas.microsoft.com/office/powerpoint/2010/main" val="3343970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设备模型</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16</a:t>
            </a:fld>
            <a:endParaRPr lang="zh-CN" altLang="en-US" dirty="0"/>
          </a:p>
        </p:txBody>
      </p:sp>
      <p:grpSp>
        <p:nvGrpSpPr>
          <p:cNvPr id="6" name="组合 5">
            <a:extLst>
              <a:ext uri="{FF2B5EF4-FFF2-40B4-BE49-F238E27FC236}">
                <a16:creationId xmlns:a16="http://schemas.microsoft.com/office/drawing/2014/main" id="{9F7B234D-81C2-6EAC-B2A5-E6D33E32DF43}"/>
              </a:ext>
            </a:extLst>
          </p:cNvPr>
          <p:cNvGrpSpPr/>
          <p:nvPr/>
        </p:nvGrpSpPr>
        <p:grpSpPr>
          <a:xfrm>
            <a:off x="655314" y="974639"/>
            <a:ext cx="10832513" cy="1181880"/>
            <a:chOff x="431406" y="1097280"/>
            <a:chExt cx="10832513" cy="1181880"/>
          </a:xfrm>
        </p:grpSpPr>
        <p:sp>
          <p:nvSpPr>
            <p:cNvPr id="7" name="平行四边形 6">
              <a:extLst>
                <a:ext uri="{FF2B5EF4-FFF2-40B4-BE49-F238E27FC236}">
                  <a16:creationId xmlns:a16="http://schemas.microsoft.com/office/drawing/2014/main" id="{DA7590EC-DA3E-5853-8F6E-F7C3E33833E2}"/>
                </a:ext>
              </a:extLst>
            </p:cNvPr>
            <p:cNvSpPr/>
            <p:nvPr/>
          </p:nvSpPr>
          <p:spPr>
            <a:xfrm>
              <a:off x="462122" y="1097280"/>
              <a:ext cx="5432241"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zh-CN" sz="2000" b="1" spc="300" dirty="0">
                  <a:solidFill>
                    <a:schemeClr val="bg1"/>
                  </a:solidFill>
                  <a:latin typeface="+mn-ea"/>
                </a:rPr>
                <a:t>1</a:t>
              </a:r>
              <a:r>
                <a:rPr lang="zh-CN" altLang="en-US" sz="2000" b="1" spc="300" dirty="0">
                  <a:solidFill>
                    <a:schemeClr val="bg1"/>
                  </a:solidFill>
                  <a:latin typeface="+mn-ea"/>
                </a:rPr>
                <a:t>、中断虚拟化</a:t>
              </a:r>
              <a:r>
                <a:rPr lang="en-US" altLang="zh-CN" sz="2000" b="1" spc="300" dirty="0">
                  <a:solidFill>
                    <a:schemeClr val="bg1"/>
                  </a:solidFill>
                  <a:latin typeface="+mn-ea"/>
                </a:rPr>
                <a:t>—</a:t>
              </a:r>
              <a:r>
                <a:rPr lang="zh-CN" altLang="en-US" sz="2000" b="1" spc="300" dirty="0">
                  <a:solidFill>
                    <a:schemeClr val="bg1"/>
                  </a:solidFill>
                  <a:latin typeface="+mn-ea"/>
                </a:rPr>
                <a:t>全模拟设备</a:t>
              </a:r>
            </a:p>
          </p:txBody>
        </p:sp>
        <p:sp>
          <p:nvSpPr>
            <p:cNvPr id="8" name="文本框 7">
              <a:extLst>
                <a:ext uri="{FF2B5EF4-FFF2-40B4-BE49-F238E27FC236}">
                  <a16:creationId xmlns:a16="http://schemas.microsoft.com/office/drawing/2014/main" id="{78867A37-7315-9906-4C02-6AAAB78188C8}"/>
                </a:ext>
              </a:extLst>
            </p:cNvPr>
            <p:cNvSpPr txBox="1"/>
            <p:nvPr/>
          </p:nvSpPr>
          <p:spPr>
            <a:xfrm>
              <a:off x="431406" y="1592625"/>
              <a:ext cx="10832513" cy="686535"/>
            </a:xfrm>
            <a:prstGeom prst="rect">
              <a:avLst/>
            </a:prstGeom>
            <a:noFill/>
            <a:ln>
              <a:noFill/>
            </a:ln>
          </p:spPr>
          <p:txBody>
            <a:bodyPr wrap="square" lIns="0" tIns="0" rIns="0" bIns="0" rtlCol="0">
              <a:spAutoFit/>
            </a:bodyPr>
            <a:lstStyle/>
            <a:p>
              <a:pPr marL="285750" indent="-285750" algn="just">
                <a:lnSpc>
                  <a:spcPct val="130000"/>
                </a:lnSpc>
                <a:buFont typeface="Arial" panose="020B0604020202020204" pitchFamily="34" charset="0"/>
                <a:buChar char="•"/>
              </a:pPr>
              <a:r>
                <a:rPr lang="en-US" altLang="zh-CN" dirty="0">
                  <a:latin typeface="微软雅黑 Light" panose="020B0502040204020203" pitchFamily="34" charset="-122"/>
                </a:rPr>
                <a:t>Aarch64</a:t>
              </a:r>
              <a:r>
                <a:rPr lang="zh-CN" altLang="en-US" dirty="0">
                  <a:latin typeface="微软雅黑 Light" panose="020B0502040204020203" pitchFamily="34" charset="-122"/>
                </a:rPr>
                <a:t>虚拟化扩展，把</a:t>
              </a:r>
              <a:r>
                <a:rPr lang="en-US" altLang="zh-CN" dirty="0">
                  <a:latin typeface="微软雅黑 Light" panose="020B0502040204020203" pitchFamily="34" charset="-122"/>
                </a:rPr>
                <a:t>GICV</a:t>
              </a:r>
              <a:r>
                <a:rPr lang="zh-CN" altLang="en-US" dirty="0">
                  <a:latin typeface="微软雅黑 Light" panose="020B0502040204020203" pitchFamily="34" charset="-122"/>
                </a:rPr>
                <a:t>直通给操作系统作为</a:t>
              </a:r>
              <a:r>
                <a:rPr lang="en-US" altLang="zh-CN" dirty="0">
                  <a:latin typeface="微软雅黑 Light" panose="020B0502040204020203" pitchFamily="34" charset="-122"/>
                </a:rPr>
                <a:t>GICC</a:t>
              </a:r>
            </a:p>
            <a:p>
              <a:pPr marL="285750" indent="-285750" algn="just">
                <a:lnSpc>
                  <a:spcPct val="130000"/>
                </a:lnSpc>
                <a:buFont typeface="Arial" panose="020B0604020202020204" pitchFamily="34" charset="0"/>
                <a:buChar char="•"/>
              </a:pPr>
              <a:r>
                <a:rPr lang="en-US" altLang="zh-CN" dirty="0">
                  <a:latin typeface="微软雅黑 Light" panose="020B0502040204020203" pitchFamily="34" charset="-122"/>
                </a:rPr>
                <a:t>Hypervisor</a:t>
              </a:r>
              <a:r>
                <a:rPr lang="zh-CN" altLang="en-US" dirty="0">
                  <a:latin typeface="微软雅黑 Light" panose="020B0502040204020203" pitchFamily="34" charset="-122"/>
                </a:rPr>
                <a:t>模拟实现</a:t>
              </a:r>
              <a:r>
                <a:rPr lang="en-US" altLang="zh-CN" dirty="0" err="1">
                  <a:latin typeface="微软雅黑 Light" panose="020B0502040204020203" pitchFamily="34" charset="-122"/>
                </a:rPr>
                <a:t>vgic</a:t>
              </a:r>
              <a:r>
                <a:rPr lang="zh-CN" altLang="en-US" dirty="0">
                  <a:latin typeface="微软雅黑 Light" panose="020B0502040204020203" pitchFamily="34" charset="-122"/>
                </a:rPr>
                <a:t>，作为</a:t>
              </a:r>
              <a:r>
                <a:rPr lang="en-US" altLang="zh-CN" dirty="0">
                  <a:latin typeface="微软雅黑 Light" panose="020B0502040204020203" pitchFamily="34" charset="-122"/>
                </a:rPr>
                <a:t>GICD</a:t>
              </a:r>
              <a:r>
                <a:rPr lang="zh-CN" altLang="en-US" dirty="0">
                  <a:latin typeface="微软雅黑 Light" panose="020B0502040204020203" pitchFamily="34" charset="-122"/>
                </a:rPr>
                <a:t>提供给操作系统</a:t>
              </a:r>
              <a:endParaRPr lang="en-US" altLang="zh-CN" dirty="0">
                <a:latin typeface="微软雅黑 Light" panose="020B0502040204020203" pitchFamily="34" charset="-122"/>
              </a:endParaRPr>
            </a:p>
          </p:txBody>
        </p:sp>
      </p:grpSp>
      <p:grpSp>
        <p:nvGrpSpPr>
          <p:cNvPr id="9" name="组合 8">
            <a:extLst>
              <a:ext uri="{FF2B5EF4-FFF2-40B4-BE49-F238E27FC236}">
                <a16:creationId xmlns:a16="http://schemas.microsoft.com/office/drawing/2014/main" id="{DE68C544-A234-564B-E5E7-FC1E96572634}"/>
              </a:ext>
            </a:extLst>
          </p:cNvPr>
          <p:cNvGrpSpPr/>
          <p:nvPr/>
        </p:nvGrpSpPr>
        <p:grpSpPr>
          <a:xfrm>
            <a:off x="642320" y="2824929"/>
            <a:ext cx="10858500" cy="1182264"/>
            <a:chOff x="431406" y="1097280"/>
            <a:chExt cx="10858500" cy="1182264"/>
          </a:xfrm>
        </p:grpSpPr>
        <p:sp>
          <p:nvSpPr>
            <p:cNvPr id="10" name="平行四边形 9">
              <a:extLst>
                <a:ext uri="{FF2B5EF4-FFF2-40B4-BE49-F238E27FC236}">
                  <a16:creationId xmlns:a16="http://schemas.microsoft.com/office/drawing/2014/main" id="{4F4CDFC3-D7DB-F0A8-8F88-E18DFEBDC57A}"/>
                </a:ext>
              </a:extLst>
            </p:cNvPr>
            <p:cNvSpPr/>
            <p:nvPr/>
          </p:nvSpPr>
          <p:spPr>
            <a:xfrm>
              <a:off x="462122" y="1097280"/>
              <a:ext cx="5432241"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spc="300" dirty="0">
                  <a:solidFill>
                    <a:schemeClr val="bg1"/>
                  </a:solidFill>
                  <a:latin typeface="+mn-ea"/>
                </a:rPr>
                <a:t>2</a:t>
              </a:r>
              <a:r>
                <a:rPr lang="zh-CN" altLang="en-US" sz="2000" b="1" spc="300" dirty="0">
                  <a:solidFill>
                    <a:schemeClr val="bg1"/>
                  </a:solidFill>
                  <a:latin typeface="+mn-ea"/>
                </a:rPr>
                <a:t>、设备虚拟化</a:t>
              </a:r>
              <a:r>
                <a:rPr lang="en-US" altLang="zh-CN" sz="2000" b="1" spc="300" dirty="0">
                  <a:solidFill>
                    <a:schemeClr val="bg1"/>
                  </a:solidFill>
                  <a:latin typeface="+mn-ea"/>
                </a:rPr>
                <a:t>—</a:t>
              </a:r>
              <a:r>
                <a:rPr lang="zh-CN" altLang="en-US" sz="2000" b="1" spc="300" dirty="0">
                  <a:solidFill>
                    <a:schemeClr val="bg1"/>
                  </a:solidFill>
                  <a:latin typeface="+mn-ea"/>
                </a:rPr>
                <a:t>半模拟设备</a:t>
              </a:r>
            </a:p>
          </p:txBody>
        </p:sp>
        <p:sp>
          <p:nvSpPr>
            <p:cNvPr id="11" name="文本框 10">
              <a:extLst>
                <a:ext uri="{FF2B5EF4-FFF2-40B4-BE49-F238E27FC236}">
                  <a16:creationId xmlns:a16="http://schemas.microsoft.com/office/drawing/2014/main" id="{402F1E1C-7282-AD9C-7386-57080A9DA742}"/>
                </a:ext>
              </a:extLst>
            </p:cNvPr>
            <p:cNvSpPr txBox="1"/>
            <p:nvPr/>
          </p:nvSpPr>
          <p:spPr>
            <a:xfrm>
              <a:off x="431406" y="1592625"/>
              <a:ext cx="10858500" cy="686919"/>
            </a:xfrm>
            <a:prstGeom prst="rect">
              <a:avLst/>
            </a:prstGeom>
            <a:noFill/>
            <a:ln>
              <a:noFill/>
            </a:ln>
          </p:spPr>
          <p:txBody>
            <a:bodyPr wrap="square" lIns="0" tIns="0" rIns="0" bIns="0" rtlCol="0">
              <a:spAutoFit/>
            </a:bodyPr>
            <a:lstStyle/>
            <a:p>
              <a:pPr marL="285750" indent="-285750" algn="just">
                <a:lnSpc>
                  <a:spcPct val="130000"/>
                </a:lnSpc>
                <a:buFont typeface="Arial" panose="020B0604020202020204" pitchFamily="34" charset="0"/>
                <a:buChar char="•"/>
              </a:pPr>
              <a:r>
                <a:rPr lang="en-US" altLang="zh-CN" dirty="0" err="1">
                  <a:latin typeface="微软雅黑 Light" panose="020B0502040204020203" pitchFamily="34" charset="-122"/>
                </a:rPr>
                <a:t>Virtio</a:t>
              </a:r>
              <a:r>
                <a:rPr lang="zh-CN" altLang="en-US" dirty="0">
                  <a:latin typeface="微软雅黑 Light" panose="020B0502040204020203" pitchFamily="34" charset="-122"/>
                </a:rPr>
                <a:t>设备：广泛使用的半虚拟化协议框架；</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支持多种类型的设备模拟，拥有良好的扩展性；</a:t>
              </a:r>
            </a:p>
          </p:txBody>
        </p:sp>
      </p:grpSp>
      <p:grpSp>
        <p:nvGrpSpPr>
          <p:cNvPr id="16" name="组合 15">
            <a:extLst>
              <a:ext uri="{FF2B5EF4-FFF2-40B4-BE49-F238E27FC236}">
                <a16:creationId xmlns:a16="http://schemas.microsoft.com/office/drawing/2014/main" id="{BDFE7ECD-4826-C2E4-9229-FE63CC280F11}"/>
              </a:ext>
            </a:extLst>
          </p:cNvPr>
          <p:cNvGrpSpPr/>
          <p:nvPr/>
        </p:nvGrpSpPr>
        <p:grpSpPr>
          <a:xfrm>
            <a:off x="655314" y="4450367"/>
            <a:ext cx="10858500" cy="1182264"/>
            <a:chOff x="431406" y="1097280"/>
            <a:chExt cx="10858500" cy="1182264"/>
          </a:xfrm>
        </p:grpSpPr>
        <p:sp>
          <p:nvSpPr>
            <p:cNvPr id="17" name="平行四边形 16">
              <a:extLst>
                <a:ext uri="{FF2B5EF4-FFF2-40B4-BE49-F238E27FC236}">
                  <a16:creationId xmlns:a16="http://schemas.microsoft.com/office/drawing/2014/main" id="{E5D86D91-B9C3-49C1-C2CA-A477D191C1E1}"/>
                </a:ext>
              </a:extLst>
            </p:cNvPr>
            <p:cNvSpPr/>
            <p:nvPr/>
          </p:nvSpPr>
          <p:spPr>
            <a:xfrm>
              <a:off x="462122" y="1097280"/>
              <a:ext cx="5432241"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spc="300" dirty="0">
                  <a:solidFill>
                    <a:schemeClr val="bg1"/>
                  </a:solidFill>
                  <a:latin typeface="+mn-ea"/>
                </a:rPr>
                <a:t>3</a:t>
              </a:r>
              <a:r>
                <a:rPr lang="zh-CN" altLang="en-US" sz="2000" b="1" spc="300" dirty="0">
                  <a:solidFill>
                    <a:schemeClr val="bg1"/>
                  </a:solidFill>
                  <a:latin typeface="+mn-ea"/>
                </a:rPr>
                <a:t>、直通设备</a:t>
              </a:r>
            </a:p>
          </p:txBody>
        </p:sp>
        <p:sp>
          <p:nvSpPr>
            <p:cNvPr id="18" name="文本框 17">
              <a:extLst>
                <a:ext uri="{FF2B5EF4-FFF2-40B4-BE49-F238E27FC236}">
                  <a16:creationId xmlns:a16="http://schemas.microsoft.com/office/drawing/2014/main" id="{1EF8901B-DF45-F551-CD0E-FA108B704433}"/>
                </a:ext>
              </a:extLst>
            </p:cNvPr>
            <p:cNvSpPr txBox="1"/>
            <p:nvPr/>
          </p:nvSpPr>
          <p:spPr>
            <a:xfrm>
              <a:off x="431406" y="1592625"/>
              <a:ext cx="10858500" cy="686919"/>
            </a:xfrm>
            <a:prstGeom prst="rect">
              <a:avLst/>
            </a:prstGeom>
            <a:noFill/>
            <a:ln>
              <a:noFill/>
            </a:ln>
          </p:spPr>
          <p:txBody>
            <a:bodyPr wrap="square" lIns="0" tIns="0" rIns="0" bIns="0" rtlCol="0">
              <a:spAutoFit/>
            </a:bodyPr>
            <a:lstStyle/>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需实现对应平台的</a:t>
              </a:r>
              <a:r>
                <a:rPr lang="en-US" altLang="zh-CN" dirty="0">
                  <a:latin typeface="微软雅黑 Light" panose="020B0502040204020203" pitchFamily="34" charset="-122"/>
                </a:rPr>
                <a:t>IOMMU</a:t>
              </a:r>
              <a:r>
                <a:rPr lang="zh-CN" altLang="en-US" dirty="0">
                  <a:latin typeface="微软雅黑 Light" panose="020B0502040204020203" pitchFamily="34" charset="-122"/>
                </a:rPr>
                <a:t>来控制</a:t>
              </a:r>
              <a:r>
                <a:rPr lang="en-US" altLang="zh-CN" dirty="0">
                  <a:latin typeface="微软雅黑 Light" panose="020B0502040204020203" pitchFamily="34" charset="-122"/>
                </a:rPr>
                <a:t>DMA</a:t>
              </a:r>
              <a:r>
                <a:rPr lang="zh-CN" altLang="en-US" dirty="0">
                  <a:latin typeface="微软雅黑 Light" panose="020B0502040204020203" pitchFamily="34" charset="-122"/>
                </a:rPr>
                <a:t>设备的访存行为；</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en-US" altLang="zh-CN" dirty="0">
                  <a:latin typeface="微软雅黑 Light" panose="020B0502040204020203" pitchFamily="34" charset="-122"/>
                </a:rPr>
                <a:t>ARM</a:t>
              </a:r>
              <a:r>
                <a:rPr lang="zh-CN" altLang="en-US" dirty="0">
                  <a:latin typeface="微软雅黑 Light" panose="020B0502040204020203" pitchFamily="34" charset="-122"/>
                </a:rPr>
                <a:t>平台对应的是</a:t>
              </a:r>
              <a:r>
                <a:rPr lang="en-US" altLang="zh-CN" dirty="0">
                  <a:latin typeface="微软雅黑 Light" panose="020B0502040204020203" pitchFamily="34" charset="-122"/>
                </a:rPr>
                <a:t>SMMU</a:t>
              </a:r>
              <a:r>
                <a:rPr lang="zh-CN" altLang="en-US" dirty="0">
                  <a:latin typeface="微软雅黑 Light" panose="020B0502040204020203" pitchFamily="34" charset="-122"/>
                </a:rPr>
                <a:t>；</a:t>
              </a:r>
            </a:p>
          </p:txBody>
        </p:sp>
      </p:grpSp>
      <p:pic>
        <p:nvPicPr>
          <p:cNvPr id="19" name="图片 18">
            <a:extLst>
              <a:ext uri="{FF2B5EF4-FFF2-40B4-BE49-F238E27FC236}">
                <a16:creationId xmlns:a16="http://schemas.microsoft.com/office/drawing/2014/main" id="{1F759D16-5675-6A39-A0B9-956FEBFD91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8409" y="4203946"/>
            <a:ext cx="3276721" cy="2395232"/>
          </a:xfrm>
          <a:prstGeom prst="rect">
            <a:avLst/>
          </a:prstGeom>
          <a:noFill/>
          <a:ln>
            <a:noFill/>
          </a:ln>
        </p:spPr>
      </p:pic>
      <p:pic>
        <p:nvPicPr>
          <p:cNvPr id="20" name="图片 19">
            <a:extLst>
              <a:ext uri="{FF2B5EF4-FFF2-40B4-BE49-F238E27FC236}">
                <a16:creationId xmlns:a16="http://schemas.microsoft.com/office/drawing/2014/main" id="{F109BC3D-D60E-6075-3CAB-40F2B3A2C974}"/>
              </a:ext>
            </a:extLst>
          </p:cNvPr>
          <p:cNvPicPr>
            <a:picLocks noChangeAspect="1"/>
          </p:cNvPicPr>
          <p:nvPr/>
        </p:nvPicPr>
        <p:blipFill>
          <a:blip r:embed="rId4"/>
          <a:stretch>
            <a:fillRect/>
          </a:stretch>
        </p:blipFill>
        <p:spPr>
          <a:xfrm>
            <a:off x="7472893" y="667456"/>
            <a:ext cx="2974371" cy="3522944"/>
          </a:xfrm>
          <a:prstGeom prst="rect">
            <a:avLst/>
          </a:prstGeom>
        </p:spPr>
      </p:pic>
    </p:spTree>
    <p:extLst>
      <p:ext uri="{BB962C8B-B14F-4D97-AF65-F5344CB8AC3E}">
        <p14:creationId xmlns:p14="http://schemas.microsoft.com/office/powerpoint/2010/main" val="2363521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设备虚拟化</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17</a:t>
            </a:fld>
            <a:endParaRPr lang="zh-CN" altLang="en-US" dirty="0"/>
          </a:p>
        </p:txBody>
      </p:sp>
      <p:graphicFrame>
        <p:nvGraphicFramePr>
          <p:cNvPr id="4" name="表格 7">
            <a:extLst>
              <a:ext uri="{FF2B5EF4-FFF2-40B4-BE49-F238E27FC236}">
                <a16:creationId xmlns:a16="http://schemas.microsoft.com/office/drawing/2014/main" id="{F23D5C9A-C49A-27FE-332B-779AFDC625DF}"/>
              </a:ext>
            </a:extLst>
          </p:cNvPr>
          <p:cNvGraphicFramePr>
            <a:graphicFrameLocks noGrp="1"/>
          </p:cNvGraphicFramePr>
          <p:nvPr>
            <p:extLst>
              <p:ext uri="{D42A27DB-BD31-4B8C-83A1-F6EECF244321}">
                <p14:modId xmlns:p14="http://schemas.microsoft.com/office/powerpoint/2010/main" val="2372977020"/>
              </p:ext>
            </p:extLst>
          </p:nvPr>
        </p:nvGraphicFramePr>
        <p:xfrm>
          <a:off x="2032000" y="1464134"/>
          <a:ext cx="8127999" cy="3708400"/>
        </p:xfrm>
        <a:graphic>
          <a:graphicData uri="http://schemas.openxmlformats.org/drawingml/2006/table">
            <a:tbl>
              <a:tblPr firstRow="1" bandRow="1">
                <a:tableStyleId>{E8034E78-7F5D-4C2E-B375-FC64B27BC917}</a:tableStyleId>
              </a:tblPr>
              <a:tblGrid>
                <a:gridCol w="2210445">
                  <a:extLst>
                    <a:ext uri="{9D8B030D-6E8A-4147-A177-3AD203B41FA5}">
                      <a16:colId xmlns:a16="http://schemas.microsoft.com/office/drawing/2014/main" val="461432491"/>
                    </a:ext>
                  </a:extLst>
                </a:gridCol>
                <a:gridCol w="3208221">
                  <a:extLst>
                    <a:ext uri="{9D8B030D-6E8A-4147-A177-3AD203B41FA5}">
                      <a16:colId xmlns:a16="http://schemas.microsoft.com/office/drawing/2014/main" val="3786080658"/>
                    </a:ext>
                  </a:extLst>
                </a:gridCol>
                <a:gridCol w="2709333">
                  <a:extLst>
                    <a:ext uri="{9D8B030D-6E8A-4147-A177-3AD203B41FA5}">
                      <a16:colId xmlns:a16="http://schemas.microsoft.com/office/drawing/2014/main" val="2817632115"/>
                    </a:ext>
                  </a:extLst>
                </a:gridCol>
              </a:tblGrid>
              <a:tr h="370840">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设备名称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设备虚拟化方法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虚拟机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8280110"/>
                  </a:ext>
                </a:extLst>
              </a:tr>
              <a:tr h="370840">
                <a:tc rowSpan="2">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中断控制器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直通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RTVM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9415428"/>
                  </a:ext>
                </a:extLst>
              </a:tr>
              <a:tr h="370840">
                <a:tc vMerge="1">
                  <a:txBody>
                    <a:bodyPr/>
                    <a:lstStyle/>
                    <a:p>
                      <a:pPr algn="l"/>
                      <a:endParaRPr lang="zh-CN" altLang="en-US" dirty="0">
                        <a:solidFill>
                          <a:schemeClr val="tx1"/>
                        </a:solidFill>
                        <a:latin typeface="宋体" panose="02010600030101010101" pitchFamily="2" charset="-122"/>
                        <a:ea typeface="宋体" panose="02010600030101010101" pitchFamily="2" charset="-122"/>
                      </a:endParaRPr>
                    </a:p>
                  </a:txBody>
                  <a:tcPr>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全模拟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MVM/GVM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4491322"/>
                  </a:ext>
                </a:extLst>
              </a:tr>
              <a:tr h="370840">
                <a:tc rowSpan="2">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串口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直通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MVM/RTVM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4153484"/>
                  </a:ext>
                </a:extLst>
              </a:tr>
              <a:tr h="370840">
                <a:tc vMerge="1">
                  <a:txBody>
                    <a:bodyPr/>
                    <a:lstStyle/>
                    <a:p>
                      <a:pPr algn="l"/>
                      <a:endParaRPr lang="zh-CN" altLang="en-US" dirty="0">
                        <a:solidFill>
                          <a:schemeClr val="tx1"/>
                        </a:solidFill>
                        <a:latin typeface="宋体" panose="02010600030101010101" pitchFamily="2" charset="-122"/>
                        <a:ea typeface="宋体" panose="02010600030101010101" pitchFamily="2" charset="-122"/>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6213070"/>
                  </a:ext>
                </a:extLst>
              </a:tr>
              <a:tr h="370840">
                <a:tc rowSpan="3">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磁盘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直通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4873609"/>
                  </a:ext>
                </a:extLst>
              </a:tr>
              <a:tr h="370840">
                <a:tc vMerge="1">
                  <a:txBody>
                    <a:bodyPr/>
                    <a:lstStyle/>
                    <a:p>
                      <a:pPr algn="l"/>
                      <a:endParaRPr lang="zh-CN" altLang="en-US" dirty="0">
                        <a:solidFill>
                          <a:schemeClr val="tx1"/>
                        </a:solidFill>
                        <a:latin typeface="宋体" panose="02010600030101010101" pitchFamily="2" charset="-122"/>
                        <a:ea typeface="宋体" panose="02010600030101010101" pitchFamily="2" charset="-122"/>
                      </a:endParaRPr>
                    </a:p>
                  </a:txBody>
                  <a:tcPr anchor="ctr">
                    <a:noFill/>
                  </a:tcPr>
                </a:tc>
                <a:tc>
                  <a:txBody>
                    <a:bodyPr/>
                    <a:lstStyle/>
                    <a:p>
                      <a:pPr algn="l"/>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MVM/GVM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4471991"/>
                  </a:ext>
                </a:extLst>
              </a:tr>
              <a:tr h="370840">
                <a:tc vMerge="1">
                  <a:txBody>
                    <a:bodyPr/>
                    <a:lstStyle/>
                    <a:p>
                      <a:pPr algn="l"/>
                      <a:endParaRPr lang="zh-CN" altLang="en-US" dirty="0">
                        <a:solidFill>
                          <a:schemeClr val="tx1"/>
                        </a:solidFill>
                        <a:latin typeface="宋体" panose="02010600030101010101" pitchFamily="2" charset="-122"/>
                        <a:ea typeface="宋体" panose="02010600030101010101" pitchFamily="2" charset="-122"/>
                      </a:endParaRPr>
                    </a:p>
                  </a:txBody>
                  <a:tcPr anchor="ctr">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中介传递（基于 </a:t>
                      </a:r>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offload </a:t>
                      </a: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思想）</a:t>
                      </a:r>
                      <a:endPar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GVM/RTVM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8780099"/>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网卡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直通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MVM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7915143"/>
                  </a:ext>
                </a:extLst>
              </a:tr>
              <a:tr h="370840">
                <a:tc vMerge="1">
                  <a:txBody>
                    <a:bodyPr/>
                    <a:lstStyle/>
                    <a:p>
                      <a:pPr algn="l"/>
                      <a:endParaRPr lang="zh-CN" altLang="en-US" dirty="0">
                        <a:solidFill>
                          <a:schemeClr val="tx1"/>
                        </a:solidFill>
                        <a:latin typeface="宋体" panose="02010600030101010101" pitchFamily="2" charset="-122"/>
                        <a:ea typeface="宋体" panose="02010600030101010101" pitchFamily="2" charset="-122"/>
                      </a:endParaRPr>
                    </a:p>
                  </a:txBody>
                  <a:tcPr anchor="ctr">
                    <a:lnB w="12700" cap="flat" cmpd="sng" algn="ctr">
                      <a:solidFill>
                        <a:schemeClr val="tx1"/>
                      </a:solidFill>
                      <a:prstDash val="solid"/>
                      <a:round/>
                      <a:headEnd type="none" w="med" len="med"/>
                      <a:tailEnd type="none" w="med" len="med"/>
                    </a:lnB>
                    <a:noFill/>
                  </a:tcPr>
                </a:tc>
                <a:tc>
                  <a:txBody>
                    <a:bodyPr/>
                    <a:lstStyle/>
                    <a:p>
                      <a:pPr algn="l"/>
                      <a:r>
                        <a:rPr lang="en-US" altLang="zh-CN"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Virtio</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altLang="zh-CN"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GVM/RTVM</a:t>
                      </a: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9165088"/>
                  </a:ext>
                </a:extLst>
              </a:tr>
            </a:tbl>
          </a:graphicData>
        </a:graphic>
      </p:graphicFrame>
    </p:spTree>
    <p:extLst>
      <p:ext uri="{BB962C8B-B14F-4D97-AF65-F5344CB8AC3E}">
        <p14:creationId xmlns:p14="http://schemas.microsoft.com/office/powerpoint/2010/main" val="2393897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err="1"/>
              <a:t>Virtio</a:t>
            </a:r>
            <a:r>
              <a:rPr lang="en-US" altLang="zh-CN" dirty="0"/>
              <a:t> </a:t>
            </a:r>
            <a:r>
              <a:rPr lang="zh-CN" altLang="en-US" dirty="0"/>
              <a:t>设备简述</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18</a:t>
            </a:fld>
            <a:endParaRPr lang="zh-CN" altLang="en-US" dirty="0"/>
          </a:p>
        </p:txBody>
      </p:sp>
      <p:pic>
        <p:nvPicPr>
          <p:cNvPr id="5" name="图片 4">
            <a:extLst>
              <a:ext uri="{FF2B5EF4-FFF2-40B4-BE49-F238E27FC236}">
                <a16:creationId xmlns:a16="http://schemas.microsoft.com/office/drawing/2014/main" id="{70A89F5C-B138-3024-5313-F590D3B617F2}"/>
              </a:ext>
            </a:extLst>
          </p:cNvPr>
          <p:cNvPicPr>
            <a:picLocks noChangeAspect="1"/>
          </p:cNvPicPr>
          <p:nvPr/>
        </p:nvPicPr>
        <p:blipFill>
          <a:blip r:embed="rId3"/>
          <a:stretch>
            <a:fillRect/>
          </a:stretch>
        </p:blipFill>
        <p:spPr>
          <a:xfrm>
            <a:off x="7235599" y="932313"/>
            <a:ext cx="4215833" cy="4993373"/>
          </a:xfrm>
          <a:prstGeom prst="rect">
            <a:avLst/>
          </a:prstGeom>
        </p:spPr>
      </p:pic>
      <p:sp>
        <p:nvSpPr>
          <p:cNvPr id="6" name="文本框 5">
            <a:extLst>
              <a:ext uri="{FF2B5EF4-FFF2-40B4-BE49-F238E27FC236}">
                <a16:creationId xmlns:a16="http://schemas.microsoft.com/office/drawing/2014/main" id="{FA312725-1C95-9E2A-2B38-E54F819D1CF5}"/>
              </a:ext>
            </a:extLst>
          </p:cNvPr>
          <p:cNvSpPr txBox="1"/>
          <p:nvPr/>
        </p:nvSpPr>
        <p:spPr>
          <a:xfrm>
            <a:off x="687031" y="835446"/>
            <a:ext cx="6548567" cy="5090240"/>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en-US" altLang="zh-CN" sz="1600" dirty="0" err="1">
                <a:latin typeface="+mj-ea"/>
                <a:ea typeface="+mj-ea"/>
              </a:rPr>
              <a:t>Virtio</a:t>
            </a:r>
            <a:r>
              <a:rPr lang="zh-CN" altLang="en-US" sz="1600" dirty="0">
                <a:latin typeface="+mj-ea"/>
                <a:ea typeface="+mj-ea"/>
              </a:rPr>
              <a:t>设备：广泛使用的半虚拟化协议框架</a:t>
            </a:r>
            <a:endParaRPr lang="en-US" altLang="zh-CN" sz="1600" dirty="0">
              <a:latin typeface="+mj-ea"/>
              <a:ea typeface="+mj-ea"/>
            </a:endParaRPr>
          </a:p>
          <a:p>
            <a:pPr marL="285750" indent="-285750" algn="just">
              <a:lnSpc>
                <a:spcPct val="130000"/>
              </a:lnSpc>
              <a:buFont typeface="Wingdings" panose="05000000000000000000" pitchFamily="2" charset="2"/>
              <a:buChar char="Ø"/>
            </a:pPr>
            <a:r>
              <a:rPr lang="zh-CN" altLang="en-US" sz="1600" dirty="0">
                <a:latin typeface="+mj-ea"/>
                <a:ea typeface="+mj-ea"/>
              </a:rPr>
              <a:t>支持多种类型的设备模拟，拥有良好的扩展性</a:t>
            </a:r>
            <a:endParaRPr lang="en-US" altLang="zh-CN" sz="1600" dirty="0">
              <a:latin typeface="+mj-ea"/>
              <a:ea typeface="+mj-ea"/>
            </a:endParaRPr>
          </a:p>
          <a:p>
            <a:pPr marL="742950" lvl="1" indent="-285750" algn="just">
              <a:lnSpc>
                <a:spcPct val="130000"/>
              </a:lnSpc>
              <a:buFont typeface="Wingdings" panose="05000000000000000000" pitchFamily="2" charset="2"/>
              <a:buChar char="Ø"/>
            </a:pPr>
            <a:r>
              <a:rPr lang="en-US" altLang="zh-CN" sz="1600" dirty="0">
                <a:latin typeface="+mj-ea"/>
                <a:ea typeface="+mj-ea"/>
              </a:rPr>
              <a:t>blk, net, serial, input, </a:t>
            </a:r>
            <a:r>
              <a:rPr lang="en-US" altLang="zh-CN" sz="1600" dirty="0" err="1">
                <a:latin typeface="+mj-ea"/>
                <a:ea typeface="+mj-ea"/>
              </a:rPr>
              <a:t>gpu</a:t>
            </a:r>
            <a:r>
              <a:rPr lang="en-US" altLang="zh-CN" sz="1600" dirty="0">
                <a:latin typeface="+mj-ea"/>
                <a:ea typeface="+mj-ea"/>
              </a:rPr>
              <a:t>, balloon, 9pfs …</a:t>
            </a:r>
          </a:p>
          <a:p>
            <a:pPr marL="285750" indent="-285750" algn="just">
              <a:lnSpc>
                <a:spcPct val="130000"/>
              </a:lnSpc>
              <a:buFont typeface="Wingdings" panose="05000000000000000000" pitchFamily="2" charset="2"/>
              <a:buChar char="Ø"/>
            </a:pPr>
            <a:r>
              <a:rPr lang="zh-CN" altLang="en-US" sz="1600" dirty="0">
                <a:latin typeface="+mj-ea"/>
                <a:ea typeface="+mj-ea"/>
              </a:rPr>
              <a:t>主要包括 </a:t>
            </a:r>
            <a:r>
              <a:rPr lang="en-US" altLang="zh-CN" sz="1600" dirty="0" err="1">
                <a:latin typeface="+mj-ea"/>
                <a:ea typeface="+mj-ea"/>
              </a:rPr>
              <a:t>Virtio</a:t>
            </a:r>
            <a:r>
              <a:rPr lang="en-US" altLang="zh-CN" sz="1600" dirty="0">
                <a:latin typeface="+mj-ea"/>
                <a:ea typeface="+mj-ea"/>
              </a:rPr>
              <a:t>-frontend</a:t>
            </a:r>
            <a:r>
              <a:rPr lang="zh-CN" altLang="en-US" sz="1600" dirty="0">
                <a:latin typeface="+mj-ea"/>
                <a:ea typeface="+mj-ea"/>
              </a:rPr>
              <a:t>（</a:t>
            </a:r>
            <a:r>
              <a:rPr lang="en-US" altLang="zh-CN" sz="1600" dirty="0" err="1">
                <a:latin typeface="+mj-ea"/>
                <a:ea typeface="+mj-ea"/>
              </a:rPr>
              <a:t>Virtio</a:t>
            </a:r>
            <a:r>
              <a:rPr lang="zh-CN" altLang="en-US" sz="1600" dirty="0">
                <a:latin typeface="+mj-ea"/>
                <a:ea typeface="+mj-ea"/>
              </a:rPr>
              <a:t>驱动）</a:t>
            </a:r>
            <a:r>
              <a:rPr lang="en-US" altLang="zh-CN" sz="1600" dirty="0">
                <a:latin typeface="+mj-ea"/>
                <a:ea typeface="+mj-ea"/>
              </a:rPr>
              <a:t> </a:t>
            </a:r>
            <a:r>
              <a:rPr lang="zh-CN" altLang="en-US" sz="1600" dirty="0">
                <a:latin typeface="+mj-ea"/>
                <a:ea typeface="+mj-ea"/>
              </a:rPr>
              <a:t>与 </a:t>
            </a:r>
            <a:r>
              <a:rPr lang="en-US" altLang="zh-CN" sz="1600" dirty="0" err="1">
                <a:latin typeface="+mj-ea"/>
                <a:ea typeface="+mj-ea"/>
              </a:rPr>
              <a:t>Virtio</a:t>
            </a:r>
            <a:r>
              <a:rPr lang="en-US" altLang="zh-CN" sz="1600" dirty="0">
                <a:latin typeface="+mj-ea"/>
                <a:ea typeface="+mj-ea"/>
              </a:rPr>
              <a:t>-backend</a:t>
            </a:r>
            <a:r>
              <a:rPr lang="zh-CN" altLang="en-US" sz="1600" dirty="0">
                <a:latin typeface="+mj-ea"/>
                <a:ea typeface="+mj-ea"/>
              </a:rPr>
              <a:t>（</a:t>
            </a:r>
            <a:r>
              <a:rPr lang="en-US" altLang="zh-CN" sz="1600" dirty="0" err="1">
                <a:latin typeface="+mj-ea"/>
                <a:ea typeface="+mj-ea"/>
              </a:rPr>
              <a:t>Virtio</a:t>
            </a:r>
            <a:r>
              <a:rPr lang="zh-CN" altLang="en-US" sz="1600" dirty="0">
                <a:latin typeface="+mj-ea"/>
                <a:ea typeface="+mj-ea"/>
              </a:rPr>
              <a:t>设备），二者根据一定的约束相互通信，共同完成设备访问请求</a:t>
            </a:r>
            <a:endParaRPr lang="en-US" altLang="zh-CN" sz="1600" dirty="0">
              <a:latin typeface="+mj-ea"/>
              <a:ea typeface="+mj-ea"/>
            </a:endParaRPr>
          </a:p>
          <a:p>
            <a:pPr marL="285750" indent="-285750" algn="just">
              <a:lnSpc>
                <a:spcPct val="130000"/>
              </a:lnSpc>
              <a:buFont typeface="Wingdings" panose="05000000000000000000" pitchFamily="2" charset="2"/>
              <a:buChar char="Ø"/>
            </a:pPr>
            <a:endParaRPr lang="en-US" altLang="zh-CN" sz="1600" dirty="0">
              <a:latin typeface="+mj-ea"/>
              <a:ea typeface="+mj-ea"/>
            </a:endParaRPr>
          </a:p>
          <a:p>
            <a:pPr marL="285750" indent="-285750" algn="just">
              <a:lnSpc>
                <a:spcPct val="130000"/>
              </a:lnSpc>
              <a:buFont typeface="Wingdings" panose="05000000000000000000" pitchFamily="2" charset="2"/>
              <a:buChar char="Ø"/>
            </a:pPr>
            <a:r>
              <a:rPr lang="zh-CN" altLang="en-US" sz="1600" dirty="0">
                <a:latin typeface="+mj-ea"/>
                <a:ea typeface="+mj-ea"/>
              </a:rPr>
              <a:t>前后端通信主要通过 </a:t>
            </a:r>
            <a:r>
              <a:rPr lang="en-US" altLang="zh-CN" sz="1600" dirty="0" err="1">
                <a:latin typeface="+mj-ea"/>
                <a:ea typeface="+mj-ea"/>
              </a:rPr>
              <a:t>Virt</a:t>
            </a:r>
            <a:r>
              <a:rPr lang="en-US" altLang="zh-CN" sz="1600" dirty="0">
                <a:latin typeface="+mj-ea"/>
                <a:ea typeface="+mj-ea"/>
              </a:rPr>
              <a:t> queue </a:t>
            </a:r>
            <a:r>
              <a:rPr lang="zh-CN" altLang="en-US" sz="1600" dirty="0">
                <a:latin typeface="+mj-ea"/>
                <a:ea typeface="+mj-ea"/>
              </a:rPr>
              <a:t>实现</a:t>
            </a:r>
            <a:endParaRPr lang="en-US" altLang="zh-CN" sz="1600" dirty="0">
              <a:latin typeface="+mj-ea"/>
              <a:ea typeface="+mj-ea"/>
            </a:endParaRPr>
          </a:p>
          <a:p>
            <a:pPr marL="742950" lvl="1" indent="-285750" algn="just">
              <a:lnSpc>
                <a:spcPct val="130000"/>
              </a:lnSpc>
              <a:buFont typeface="Wingdings" panose="05000000000000000000" pitchFamily="2" charset="2"/>
              <a:buChar char="Ø"/>
            </a:pPr>
            <a:r>
              <a:rPr lang="en-US" altLang="zh-CN" sz="1600" b="1" dirty="0">
                <a:latin typeface="+mj-ea"/>
                <a:ea typeface="+mj-ea"/>
              </a:rPr>
              <a:t>Descriptor Table</a:t>
            </a:r>
            <a:r>
              <a:rPr lang="zh-CN" altLang="en-US" sz="1600" dirty="0">
                <a:latin typeface="+mj-ea"/>
                <a:ea typeface="+mj-ea"/>
              </a:rPr>
              <a:t>：描述符数组，每个描述符可以表示一个内存 </a:t>
            </a:r>
            <a:r>
              <a:rPr lang="en-US" altLang="zh-CN" sz="1600" dirty="0">
                <a:latin typeface="+mj-ea"/>
                <a:ea typeface="+mj-ea"/>
              </a:rPr>
              <a:t>buffer</a:t>
            </a:r>
            <a:r>
              <a:rPr lang="zh-CN" altLang="en-US" sz="1600" dirty="0">
                <a:latin typeface="+mj-ea"/>
                <a:ea typeface="+mj-ea"/>
              </a:rPr>
              <a:t>，主要包括 </a:t>
            </a:r>
            <a:r>
              <a:rPr lang="en-US" altLang="zh-CN" sz="1600" dirty="0" err="1">
                <a:latin typeface="+mj-ea"/>
                <a:ea typeface="+mj-ea"/>
              </a:rPr>
              <a:t>addr</a:t>
            </a:r>
            <a:r>
              <a:rPr lang="en-US" altLang="zh-CN" sz="1600" dirty="0">
                <a:latin typeface="+mj-ea"/>
                <a:ea typeface="+mj-ea"/>
              </a:rPr>
              <a:t>/</a:t>
            </a:r>
            <a:r>
              <a:rPr lang="en-US" altLang="zh-CN" sz="1600" dirty="0" err="1">
                <a:latin typeface="+mj-ea"/>
                <a:ea typeface="+mj-ea"/>
              </a:rPr>
              <a:t>len</a:t>
            </a:r>
            <a:r>
              <a:rPr lang="en-US" altLang="zh-CN" sz="1600" dirty="0">
                <a:latin typeface="+mj-ea"/>
                <a:ea typeface="+mj-ea"/>
              </a:rPr>
              <a:t> </a:t>
            </a:r>
            <a:r>
              <a:rPr lang="zh-CN" altLang="en-US" sz="1600" dirty="0">
                <a:latin typeface="+mj-ea"/>
                <a:ea typeface="+mj-ea"/>
              </a:rPr>
              <a:t>等信息</a:t>
            </a:r>
            <a:endParaRPr lang="en-US" altLang="zh-CN" sz="1600" dirty="0">
              <a:latin typeface="+mj-ea"/>
              <a:ea typeface="+mj-ea"/>
            </a:endParaRPr>
          </a:p>
          <a:p>
            <a:pPr marL="742950" lvl="1" indent="-285750" algn="just">
              <a:lnSpc>
                <a:spcPct val="130000"/>
              </a:lnSpc>
              <a:buFont typeface="Wingdings" panose="05000000000000000000" pitchFamily="2" charset="2"/>
              <a:buChar char="Ø"/>
            </a:pPr>
            <a:r>
              <a:rPr lang="en-US" altLang="zh-CN" sz="1600" b="1" dirty="0">
                <a:latin typeface="+mj-ea"/>
                <a:ea typeface="+mj-ea"/>
              </a:rPr>
              <a:t>Available Ring</a:t>
            </a:r>
            <a:r>
              <a:rPr lang="zh-CN" altLang="en-US" sz="1600" dirty="0">
                <a:latin typeface="+mj-ea"/>
                <a:ea typeface="+mj-ea"/>
              </a:rPr>
              <a:t>：用于驱动通知设备有新的可用的描述符。比如，通知后端设备，有一个待发送的报文描述符</a:t>
            </a:r>
            <a:endParaRPr lang="en-US" altLang="zh-CN" sz="1600" dirty="0">
              <a:latin typeface="+mj-ea"/>
              <a:ea typeface="+mj-ea"/>
            </a:endParaRPr>
          </a:p>
          <a:p>
            <a:pPr marL="742950" lvl="1" indent="-285750" algn="just">
              <a:lnSpc>
                <a:spcPct val="130000"/>
              </a:lnSpc>
              <a:buFont typeface="Wingdings" panose="05000000000000000000" pitchFamily="2" charset="2"/>
              <a:buChar char="Ø"/>
            </a:pPr>
            <a:r>
              <a:rPr lang="en-US" altLang="zh-CN" sz="1600" b="1" dirty="0">
                <a:latin typeface="+mj-ea"/>
                <a:ea typeface="+mj-ea"/>
              </a:rPr>
              <a:t>Used Ring</a:t>
            </a:r>
            <a:r>
              <a:rPr lang="zh-CN" altLang="en-US" sz="1600" dirty="0">
                <a:latin typeface="+mj-ea"/>
                <a:ea typeface="+mj-ea"/>
              </a:rPr>
              <a:t>：用于通知驱动设备侧已用的描述符。比如，后端设备收到一个报文，需要将报文数据放入可用的描述符，并更新 </a:t>
            </a:r>
            <a:r>
              <a:rPr lang="en-US" altLang="zh-CN" sz="1600" dirty="0">
                <a:latin typeface="+mj-ea"/>
                <a:ea typeface="+mj-ea"/>
              </a:rPr>
              <a:t>Used Ring</a:t>
            </a:r>
            <a:r>
              <a:rPr lang="zh-CN" altLang="en-US" sz="1600" dirty="0">
                <a:latin typeface="+mj-ea"/>
                <a:ea typeface="+mj-ea"/>
              </a:rPr>
              <a:t>，同时通知前端驱动</a:t>
            </a:r>
            <a:endParaRPr lang="en-US" altLang="zh-CN" sz="1600" dirty="0">
              <a:latin typeface="+mj-ea"/>
              <a:ea typeface="+mj-ea"/>
            </a:endParaRPr>
          </a:p>
          <a:p>
            <a:pPr marL="285750" lvl="1" indent="-285750" algn="just">
              <a:lnSpc>
                <a:spcPct val="130000"/>
              </a:lnSpc>
              <a:buFont typeface="Wingdings" panose="05000000000000000000" pitchFamily="2" charset="2"/>
              <a:buChar char="Ø"/>
            </a:pPr>
            <a:r>
              <a:rPr lang="en-US" altLang="zh-CN" sz="1600" dirty="0" err="1">
                <a:latin typeface="+mj-ea"/>
                <a:ea typeface="+mj-ea"/>
              </a:rPr>
              <a:t>Virtio</a:t>
            </a:r>
            <a:r>
              <a:rPr lang="en-US" altLang="zh-CN" sz="1600" dirty="0">
                <a:latin typeface="+mj-ea"/>
                <a:ea typeface="+mj-ea"/>
              </a:rPr>
              <a:t> </a:t>
            </a:r>
            <a:r>
              <a:rPr lang="zh-CN" altLang="en-US" sz="1600" dirty="0">
                <a:latin typeface="+mj-ea"/>
                <a:ea typeface="+mj-ea"/>
              </a:rPr>
              <a:t>后端需要实现具体的底层设备驱动</a:t>
            </a:r>
            <a:endParaRPr lang="en-US" altLang="zh-CN" sz="1600" dirty="0">
              <a:latin typeface="+mj-ea"/>
              <a:ea typeface="+mj-ea"/>
            </a:endParaRPr>
          </a:p>
          <a:p>
            <a:pPr marL="742950" lvl="2" indent="-285750" algn="just">
              <a:lnSpc>
                <a:spcPct val="130000"/>
              </a:lnSpc>
              <a:buFont typeface="Wingdings" panose="05000000000000000000" pitchFamily="2" charset="2"/>
              <a:buChar char="Ø"/>
            </a:pPr>
            <a:r>
              <a:rPr lang="zh-CN" altLang="en-US" sz="1600" dirty="0">
                <a:latin typeface="+mj-ea"/>
                <a:ea typeface="+mj-ea"/>
              </a:rPr>
              <a:t>以</a:t>
            </a:r>
            <a:r>
              <a:rPr lang="en-US" altLang="zh-CN" sz="1600" dirty="0" err="1">
                <a:latin typeface="+mj-ea"/>
                <a:ea typeface="+mj-ea"/>
              </a:rPr>
              <a:t>Virtio</a:t>
            </a:r>
            <a:r>
              <a:rPr lang="zh-CN" altLang="en-US" sz="1600" dirty="0">
                <a:latin typeface="+mj-ea"/>
                <a:ea typeface="+mj-ea"/>
              </a:rPr>
              <a:t>磁盘驱动为例：</a:t>
            </a:r>
          </a:p>
        </p:txBody>
      </p:sp>
      <p:sp>
        <p:nvSpPr>
          <p:cNvPr id="4" name="文本框 3">
            <a:extLst>
              <a:ext uri="{FF2B5EF4-FFF2-40B4-BE49-F238E27FC236}">
                <a16:creationId xmlns:a16="http://schemas.microsoft.com/office/drawing/2014/main" id="{11B55744-48A7-A611-FEEE-53CADE1AF2F7}"/>
              </a:ext>
            </a:extLst>
          </p:cNvPr>
          <p:cNvSpPr txBox="1"/>
          <p:nvPr/>
        </p:nvSpPr>
        <p:spPr>
          <a:xfrm>
            <a:off x="1106652" y="6003887"/>
            <a:ext cx="9978696" cy="609013"/>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sz="1600" dirty="0">
                <a:latin typeface="+mj-ea"/>
                <a:ea typeface="+mj-ea"/>
              </a:rPr>
              <a:t>原始版本的 </a:t>
            </a:r>
            <a:r>
              <a:rPr lang="en-US" altLang="zh-CN" sz="1600" dirty="0">
                <a:latin typeface="+mj-ea"/>
                <a:ea typeface="+mj-ea"/>
              </a:rPr>
              <a:t>Hypervisor </a:t>
            </a:r>
            <a:r>
              <a:rPr lang="zh-CN" altLang="en-US" sz="1600" dirty="0">
                <a:latin typeface="+mj-ea"/>
                <a:ea typeface="+mj-ea"/>
              </a:rPr>
              <a:t>内部从</a:t>
            </a:r>
            <a:r>
              <a:rPr lang="en-US" altLang="zh-CN" sz="1600" dirty="0">
                <a:latin typeface="+mj-ea"/>
                <a:ea typeface="+mj-ea"/>
              </a:rPr>
              <a:t>Nvidia</a:t>
            </a:r>
            <a:r>
              <a:rPr lang="zh-CN" altLang="en-US" sz="1600" dirty="0">
                <a:latin typeface="+mj-ea"/>
                <a:ea typeface="+mj-ea"/>
              </a:rPr>
              <a:t>官方移植了</a:t>
            </a:r>
            <a:r>
              <a:rPr lang="en-US" altLang="zh-CN" sz="1600" dirty="0">
                <a:latin typeface="+mj-ea"/>
                <a:ea typeface="+mj-ea"/>
              </a:rPr>
              <a:t>TX2</a:t>
            </a:r>
            <a:r>
              <a:rPr lang="zh-CN" altLang="en-US" sz="1600" dirty="0">
                <a:latin typeface="+mj-ea"/>
                <a:ea typeface="+mj-ea"/>
              </a:rPr>
              <a:t>板载 </a:t>
            </a:r>
            <a:r>
              <a:rPr lang="en-US" altLang="zh-CN" sz="1600" dirty="0">
                <a:latin typeface="+mj-ea"/>
                <a:ea typeface="+mj-ea"/>
              </a:rPr>
              <a:t>eMMC(Embedded Multi Media Card)</a:t>
            </a:r>
            <a:r>
              <a:rPr lang="zh-CN" altLang="en-US" sz="1600" dirty="0">
                <a:latin typeface="+mj-ea"/>
                <a:ea typeface="+mj-ea"/>
              </a:rPr>
              <a:t>驱动</a:t>
            </a:r>
          </a:p>
          <a:p>
            <a:pPr marL="742950" lvl="2" indent="-285750" algn="just">
              <a:lnSpc>
                <a:spcPct val="130000"/>
              </a:lnSpc>
              <a:buFont typeface="Wingdings" panose="05000000000000000000" pitchFamily="2" charset="2"/>
              <a:buChar char="Ø"/>
            </a:pPr>
            <a:endParaRPr lang="en-US" altLang="zh-CN" sz="1600" dirty="0">
              <a:latin typeface="+mj-ea"/>
              <a:ea typeface="+mj-ea"/>
            </a:endParaRPr>
          </a:p>
        </p:txBody>
      </p:sp>
    </p:spTree>
    <p:extLst>
      <p:ext uri="{BB962C8B-B14F-4D97-AF65-F5344CB8AC3E}">
        <p14:creationId xmlns:p14="http://schemas.microsoft.com/office/powerpoint/2010/main" val="3260968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fontScale="92500" lnSpcReduction="10000"/>
          </a:bodyPr>
          <a:lstStyle/>
          <a:p>
            <a:r>
              <a:rPr lang="zh-CN" altLang="en-US" dirty="0"/>
              <a:t>基于</a:t>
            </a:r>
            <a:r>
              <a:rPr lang="en-US" altLang="zh-CN" dirty="0"/>
              <a:t>offload</a:t>
            </a:r>
            <a:r>
              <a:rPr lang="zh-CN" altLang="en-US" dirty="0"/>
              <a:t>思想的设备驱动虚拟化</a:t>
            </a:r>
          </a:p>
          <a:p>
            <a:endParaRPr lang="zh-CN" altLang="en-US" dirty="0"/>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19</a:t>
            </a:fld>
            <a:endParaRPr lang="zh-CN" altLang="en-US" dirty="0"/>
          </a:p>
        </p:txBody>
      </p:sp>
      <p:sp>
        <p:nvSpPr>
          <p:cNvPr id="6" name="文本框 5">
            <a:extLst>
              <a:ext uri="{FF2B5EF4-FFF2-40B4-BE49-F238E27FC236}">
                <a16:creationId xmlns:a16="http://schemas.microsoft.com/office/drawing/2014/main" id="{FA312725-1C95-9E2A-2B38-E54F819D1CF5}"/>
              </a:ext>
            </a:extLst>
          </p:cNvPr>
          <p:cNvSpPr txBox="1"/>
          <p:nvPr/>
        </p:nvSpPr>
        <p:spPr>
          <a:xfrm>
            <a:off x="1094750" y="1568404"/>
            <a:ext cx="6716635" cy="1889363"/>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en-US" altLang="zh-CN" sz="1600" dirty="0">
                <a:latin typeface="+mj-ea"/>
                <a:ea typeface="+mj-ea"/>
              </a:rPr>
              <a:t>Hypervisor</a:t>
            </a:r>
            <a:r>
              <a:rPr lang="zh-CN" altLang="en-US" sz="1600" dirty="0">
                <a:latin typeface="+mj-ea"/>
                <a:ea typeface="+mj-ea"/>
              </a:rPr>
              <a:t>完成</a:t>
            </a:r>
            <a:r>
              <a:rPr lang="en-US" altLang="zh-CN" sz="1600" dirty="0">
                <a:latin typeface="+mj-ea"/>
                <a:ea typeface="+mj-ea"/>
              </a:rPr>
              <a:t>I/O</a:t>
            </a:r>
            <a:r>
              <a:rPr lang="zh-CN" altLang="en-US" sz="1600" dirty="0">
                <a:latin typeface="+mj-ea"/>
                <a:ea typeface="+mj-ea"/>
              </a:rPr>
              <a:t>处理过程中的长时间陷入带来的额外开销</a:t>
            </a:r>
          </a:p>
          <a:p>
            <a:pPr marL="742950" lvl="1" indent="-285750" algn="just">
              <a:lnSpc>
                <a:spcPct val="130000"/>
              </a:lnSpc>
              <a:buFont typeface="Wingdings" panose="05000000000000000000" pitchFamily="2" charset="2"/>
              <a:buChar char="Ø"/>
            </a:pPr>
            <a:r>
              <a:rPr lang="en-US" altLang="zh-CN" sz="1600" dirty="0" err="1">
                <a:latin typeface="+mj-ea"/>
                <a:ea typeface="+mj-ea"/>
              </a:rPr>
              <a:t>Virtio</a:t>
            </a:r>
            <a:r>
              <a:rPr lang="zh-CN" altLang="en-US" sz="1600" dirty="0">
                <a:latin typeface="+mj-ea"/>
                <a:ea typeface="+mj-ea"/>
              </a:rPr>
              <a:t>半虚拟化方式驱动移植的工作量较大</a:t>
            </a:r>
          </a:p>
          <a:p>
            <a:pPr marL="742950" lvl="1" indent="-285750" algn="just">
              <a:lnSpc>
                <a:spcPct val="130000"/>
              </a:lnSpc>
              <a:buFont typeface="Wingdings" panose="05000000000000000000" pitchFamily="2" charset="2"/>
              <a:buChar char="Ø"/>
            </a:pPr>
            <a:r>
              <a:rPr lang="zh-CN" altLang="en-US" sz="1600" dirty="0">
                <a:latin typeface="+mj-ea"/>
                <a:ea typeface="+mj-ea"/>
              </a:rPr>
              <a:t>以</a:t>
            </a:r>
            <a:r>
              <a:rPr lang="en-US" altLang="zh-CN" sz="1600" dirty="0">
                <a:latin typeface="+mj-ea"/>
                <a:ea typeface="+mj-ea"/>
              </a:rPr>
              <a:t>Nvidia TX2 </a:t>
            </a:r>
            <a:r>
              <a:rPr lang="zh-CN" altLang="en-US" sz="1600" dirty="0">
                <a:latin typeface="+mj-ea"/>
                <a:ea typeface="+mj-ea"/>
              </a:rPr>
              <a:t>开发板为例，需要移植针对</a:t>
            </a:r>
            <a:r>
              <a:rPr lang="en-US" altLang="zh-CN" sz="1600" dirty="0">
                <a:latin typeface="+mj-ea"/>
                <a:ea typeface="+mj-ea"/>
              </a:rPr>
              <a:t>eMMC</a:t>
            </a:r>
            <a:r>
              <a:rPr lang="zh-CN" altLang="en-US" sz="1600" dirty="0">
                <a:latin typeface="+mj-ea"/>
                <a:ea typeface="+mj-ea"/>
              </a:rPr>
              <a:t>存储的磁盘驱动</a:t>
            </a:r>
          </a:p>
          <a:p>
            <a:pPr marL="285750" indent="-285750" algn="just">
              <a:lnSpc>
                <a:spcPct val="130000"/>
              </a:lnSpc>
              <a:buFont typeface="Wingdings" panose="05000000000000000000" pitchFamily="2" charset="2"/>
              <a:buChar char="Ø"/>
            </a:pPr>
            <a:r>
              <a:rPr lang="zh-CN" altLang="en-US" sz="1600" dirty="0">
                <a:latin typeface="+mj-ea"/>
                <a:ea typeface="+mj-ea"/>
              </a:rPr>
              <a:t>直通设备受到物理外设资源的限制</a:t>
            </a:r>
            <a:endParaRPr lang="en-US" altLang="zh-CN" sz="1600" dirty="0">
              <a:latin typeface="+mj-ea"/>
              <a:ea typeface="+mj-ea"/>
            </a:endParaRPr>
          </a:p>
          <a:p>
            <a:pPr marL="742950" lvl="1" indent="-285750" algn="just">
              <a:lnSpc>
                <a:spcPct val="130000"/>
              </a:lnSpc>
              <a:buFont typeface="Wingdings" panose="05000000000000000000" pitchFamily="2" charset="2"/>
              <a:buChar char="Ø"/>
            </a:pPr>
            <a:r>
              <a:rPr lang="zh-CN" altLang="en-US" sz="1600" dirty="0">
                <a:latin typeface="+mj-ea"/>
                <a:ea typeface="+mj-ea"/>
              </a:rPr>
              <a:t>同样，</a:t>
            </a:r>
            <a:r>
              <a:rPr lang="en-US" altLang="zh-CN" sz="1600" dirty="0">
                <a:latin typeface="+mj-ea"/>
                <a:ea typeface="+mj-ea"/>
              </a:rPr>
              <a:t>TX2 </a:t>
            </a:r>
            <a:r>
              <a:rPr lang="zh-CN" altLang="en-US" sz="1600" dirty="0">
                <a:latin typeface="+mj-ea"/>
                <a:ea typeface="+mj-ea"/>
              </a:rPr>
              <a:t>开发板上只有一个 </a:t>
            </a:r>
            <a:r>
              <a:rPr lang="en-US" altLang="zh-CN" sz="1600" dirty="0">
                <a:latin typeface="+mj-ea"/>
                <a:ea typeface="+mj-ea"/>
              </a:rPr>
              <a:t>SSD </a:t>
            </a:r>
            <a:r>
              <a:rPr lang="zh-CN" altLang="en-US" sz="1600" dirty="0">
                <a:latin typeface="+mj-ea"/>
                <a:ea typeface="+mj-ea"/>
              </a:rPr>
              <a:t>外设接口与一个 </a:t>
            </a:r>
            <a:r>
              <a:rPr lang="en-US" altLang="zh-CN" sz="1600" dirty="0">
                <a:latin typeface="+mj-ea"/>
                <a:ea typeface="+mj-ea"/>
              </a:rPr>
              <a:t>eMMC </a:t>
            </a:r>
            <a:r>
              <a:rPr lang="zh-CN" altLang="en-US" sz="1600" dirty="0">
                <a:latin typeface="+mj-ea"/>
                <a:ea typeface="+mj-ea"/>
              </a:rPr>
              <a:t>存储</a:t>
            </a:r>
            <a:endParaRPr lang="en-US" altLang="zh-CN" sz="1600" dirty="0">
              <a:latin typeface="+mj-ea"/>
              <a:ea typeface="+mj-ea"/>
            </a:endParaRPr>
          </a:p>
          <a:p>
            <a:pPr marL="742950" lvl="1" indent="-285750" algn="just">
              <a:lnSpc>
                <a:spcPct val="130000"/>
              </a:lnSpc>
              <a:buFont typeface="Wingdings" panose="05000000000000000000" pitchFamily="2" charset="2"/>
              <a:buChar char="Ø"/>
            </a:pPr>
            <a:r>
              <a:rPr lang="zh-CN" altLang="en-US" sz="1600" dirty="0">
                <a:latin typeface="+mj-ea"/>
                <a:ea typeface="+mj-ea"/>
              </a:rPr>
              <a:t>直通给某台虚拟机后，别的虚拟机就没有多余设备资源</a:t>
            </a:r>
          </a:p>
        </p:txBody>
      </p:sp>
      <p:sp>
        <p:nvSpPr>
          <p:cNvPr id="4" name="平行四边形 3">
            <a:extLst>
              <a:ext uri="{FF2B5EF4-FFF2-40B4-BE49-F238E27FC236}">
                <a16:creationId xmlns:a16="http://schemas.microsoft.com/office/drawing/2014/main" id="{ECED4251-A39D-55FA-360A-B4623512A87A}"/>
              </a:ext>
            </a:extLst>
          </p:cNvPr>
          <p:cNvSpPr/>
          <p:nvPr/>
        </p:nvSpPr>
        <p:spPr>
          <a:xfrm>
            <a:off x="764002" y="928131"/>
            <a:ext cx="1801989"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spc="300" dirty="0">
                <a:solidFill>
                  <a:schemeClr val="bg1"/>
                </a:solidFill>
                <a:latin typeface="+mn-ea"/>
              </a:rPr>
              <a:t>问题分析</a:t>
            </a:r>
          </a:p>
        </p:txBody>
      </p:sp>
      <p:pic>
        <p:nvPicPr>
          <p:cNvPr id="7" name="图片 6">
            <a:extLst>
              <a:ext uri="{FF2B5EF4-FFF2-40B4-BE49-F238E27FC236}">
                <a16:creationId xmlns:a16="http://schemas.microsoft.com/office/drawing/2014/main" id="{1771B4A9-7FAC-46A3-B556-A869C2961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84" y="711845"/>
            <a:ext cx="4058003" cy="1298217"/>
          </a:xfrm>
          <a:prstGeom prst="rect">
            <a:avLst/>
          </a:prstGeom>
        </p:spPr>
      </p:pic>
      <p:sp>
        <p:nvSpPr>
          <p:cNvPr id="8" name="平行四边形 7">
            <a:extLst>
              <a:ext uri="{FF2B5EF4-FFF2-40B4-BE49-F238E27FC236}">
                <a16:creationId xmlns:a16="http://schemas.microsoft.com/office/drawing/2014/main" id="{D691AE96-1F0D-DA47-CBEE-773BC37C401A}"/>
              </a:ext>
            </a:extLst>
          </p:cNvPr>
          <p:cNvSpPr/>
          <p:nvPr/>
        </p:nvSpPr>
        <p:spPr>
          <a:xfrm>
            <a:off x="764002" y="3665217"/>
            <a:ext cx="2822716"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spc="300" dirty="0">
                <a:solidFill>
                  <a:schemeClr val="bg1"/>
                </a:solidFill>
                <a:latin typeface="+mn-ea"/>
              </a:rPr>
              <a:t>offload</a:t>
            </a:r>
            <a:r>
              <a:rPr lang="zh-CN" altLang="en-US" sz="2000" b="1" spc="300" dirty="0">
                <a:solidFill>
                  <a:schemeClr val="bg1"/>
                </a:solidFill>
                <a:latin typeface="+mn-ea"/>
              </a:rPr>
              <a:t>思想</a:t>
            </a:r>
          </a:p>
        </p:txBody>
      </p:sp>
      <p:sp>
        <p:nvSpPr>
          <p:cNvPr id="9" name="文本框 8">
            <a:extLst>
              <a:ext uri="{FF2B5EF4-FFF2-40B4-BE49-F238E27FC236}">
                <a16:creationId xmlns:a16="http://schemas.microsoft.com/office/drawing/2014/main" id="{3817FA9A-1E6D-449C-E78F-3DB8608D4A5F}"/>
              </a:ext>
            </a:extLst>
          </p:cNvPr>
          <p:cNvSpPr txBox="1"/>
          <p:nvPr/>
        </p:nvSpPr>
        <p:spPr>
          <a:xfrm>
            <a:off x="1094749" y="4194646"/>
            <a:ext cx="6716635" cy="1249188"/>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sz="1600" dirty="0">
                <a:latin typeface="+mj-ea"/>
                <a:ea typeface="+mj-ea"/>
              </a:rPr>
              <a:t>将物理外设直通给</a:t>
            </a:r>
            <a:r>
              <a:rPr lang="en-US" altLang="zh-CN" sz="1600" dirty="0">
                <a:latin typeface="+mj-ea"/>
                <a:ea typeface="+mj-ea"/>
              </a:rPr>
              <a:t>Monitor VM</a:t>
            </a:r>
            <a:r>
              <a:rPr lang="zh-CN" altLang="en-US" sz="1600" dirty="0">
                <a:latin typeface="+mj-ea"/>
                <a:ea typeface="+mj-ea"/>
              </a:rPr>
              <a:t>使用</a:t>
            </a:r>
          </a:p>
          <a:p>
            <a:pPr marL="285750" indent="-285750" algn="just">
              <a:lnSpc>
                <a:spcPct val="130000"/>
              </a:lnSpc>
              <a:buFont typeface="Wingdings" panose="05000000000000000000" pitchFamily="2" charset="2"/>
              <a:buChar char="Ø"/>
            </a:pPr>
            <a:r>
              <a:rPr lang="zh-CN" altLang="en-US" sz="1600" dirty="0">
                <a:latin typeface="+mj-ea"/>
                <a:ea typeface="+mj-ea"/>
              </a:rPr>
              <a:t>在 </a:t>
            </a:r>
            <a:r>
              <a:rPr lang="en-US" altLang="zh-CN" sz="1600" dirty="0">
                <a:latin typeface="+mj-ea"/>
                <a:ea typeface="+mj-ea"/>
              </a:rPr>
              <a:t>Hypervisor </a:t>
            </a:r>
            <a:r>
              <a:rPr lang="zh-CN" altLang="en-US" sz="1600" dirty="0">
                <a:latin typeface="+mj-ea"/>
                <a:ea typeface="+mj-ea"/>
              </a:rPr>
              <a:t>层面截获 </a:t>
            </a:r>
            <a:r>
              <a:rPr lang="en-US" altLang="zh-CN" sz="1600" dirty="0" err="1">
                <a:latin typeface="+mj-ea"/>
                <a:ea typeface="+mj-ea"/>
              </a:rPr>
              <a:t>Virtio</a:t>
            </a:r>
            <a:r>
              <a:rPr lang="en-US" altLang="zh-CN" sz="1600" dirty="0">
                <a:latin typeface="+mj-ea"/>
                <a:ea typeface="+mj-ea"/>
              </a:rPr>
              <a:t> frontend </a:t>
            </a:r>
            <a:r>
              <a:rPr lang="zh-CN" altLang="en-US" sz="1600" dirty="0">
                <a:latin typeface="+mj-ea"/>
                <a:ea typeface="+mj-ea"/>
              </a:rPr>
              <a:t>发起的设备访问请求，解析访问信息（如访存信息、网卡等）后通过 </a:t>
            </a:r>
            <a:r>
              <a:rPr lang="en-US" altLang="zh-CN" sz="1600" dirty="0">
                <a:latin typeface="+mj-ea"/>
                <a:ea typeface="+mj-ea"/>
              </a:rPr>
              <a:t>IPI </a:t>
            </a:r>
            <a:r>
              <a:rPr lang="zh-CN" altLang="en-US" sz="1600" dirty="0">
                <a:latin typeface="+mj-ea"/>
                <a:ea typeface="+mj-ea"/>
              </a:rPr>
              <a:t>核间通信传递给</a:t>
            </a:r>
            <a:r>
              <a:rPr lang="en-US" altLang="zh-CN" sz="1600" dirty="0">
                <a:latin typeface="+mj-ea"/>
                <a:ea typeface="+mj-ea"/>
              </a:rPr>
              <a:t>MVM</a:t>
            </a:r>
          </a:p>
          <a:p>
            <a:pPr marL="285750" indent="-285750" algn="just">
              <a:lnSpc>
                <a:spcPct val="130000"/>
              </a:lnSpc>
              <a:buFont typeface="Wingdings" panose="05000000000000000000" pitchFamily="2" charset="2"/>
              <a:buChar char="Ø"/>
            </a:pPr>
            <a:r>
              <a:rPr lang="zh-CN" altLang="en-US" sz="1600" dirty="0">
                <a:latin typeface="+mj-ea"/>
                <a:ea typeface="+mj-ea"/>
              </a:rPr>
              <a:t>向</a:t>
            </a:r>
            <a:r>
              <a:rPr lang="en-US" altLang="zh-CN" sz="1600" dirty="0">
                <a:latin typeface="+mj-ea"/>
                <a:ea typeface="+mj-ea"/>
              </a:rPr>
              <a:t>MVM</a:t>
            </a:r>
            <a:r>
              <a:rPr lang="zh-CN" altLang="en-US" sz="1600" dirty="0">
                <a:latin typeface="+mj-ea"/>
                <a:ea typeface="+mj-ea"/>
              </a:rPr>
              <a:t>注入中断，由</a:t>
            </a:r>
            <a:r>
              <a:rPr lang="en-US" altLang="zh-CN" sz="1600" dirty="0">
                <a:latin typeface="+mj-ea"/>
                <a:ea typeface="+mj-ea"/>
              </a:rPr>
              <a:t>MVM</a:t>
            </a:r>
            <a:r>
              <a:rPr lang="zh-CN" altLang="en-US" sz="1600" dirty="0">
                <a:latin typeface="+mj-ea"/>
                <a:ea typeface="+mj-ea"/>
              </a:rPr>
              <a:t>上的原生驱动完成外设</a:t>
            </a:r>
            <a:r>
              <a:rPr lang="en-US" altLang="zh-CN" sz="1600" dirty="0">
                <a:latin typeface="+mj-ea"/>
                <a:ea typeface="+mj-ea"/>
              </a:rPr>
              <a:t>I/O</a:t>
            </a:r>
            <a:r>
              <a:rPr lang="zh-CN" altLang="en-US" sz="1600" dirty="0">
                <a:latin typeface="+mj-ea"/>
                <a:ea typeface="+mj-ea"/>
              </a:rPr>
              <a:t>操作</a:t>
            </a:r>
          </a:p>
        </p:txBody>
      </p:sp>
    </p:spTree>
    <p:extLst>
      <p:ext uri="{BB962C8B-B14F-4D97-AF65-F5344CB8AC3E}">
        <p14:creationId xmlns:p14="http://schemas.microsoft.com/office/powerpoint/2010/main" val="249004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p:txBody>
          <a:bodyPr>
            <a:normAutofit fontScale="77500" lnSpcReduction="20000"/>
          </a:bodyPr>
          <a:lstStyle/>
          <a:p>
            <a:r>
              <a:rPr lang="zh-CN" altLang="en-US" dirty="0"/>
              <a:t>项目背景</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a:p>
        </p:txBody>
      </p:sp>
      <p:sp>
        <p:nvSpPr>
          <p:cNvPr id="10" name="内容占位符 9">
            <a:extLst>
              <a:ext uri="{FF2B5EF4-FFF2-40B4-BE49-F238E27FC236}">
                <a16:creationId xmlns:a16="http://schemas.microsoft.com/office/drawing/2014/main" id="{27F6F1DA-3C51-05BC-F19A-E47230F433E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423090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fontScale="92500" lnSpcReduction="10000"/>
          </a:bodyPr>
          <a:lstStyle/>
          <a:p>
            <a:r>
              <a:rPr lang="zh-CN" altLang="en-US" dirty="0"/>
              <a:t>基于</a:t>
            </a:r>
            <a:r>
              <a:rPr lang="en-US" altLang="zh-CN" dirty="0"/>
              <a:t>offload</a:t>
            </a:r>
            <a:r>
              <a:rPr lang="zh-CN" altLang="en-US" dirty="0"/>
              <a:t>思想的设备驱动虚拟化</a:t>
            </a:r>
          </a:p>
          <a:p>
            <a:endParaRPr lang="zh-CN" altLang="en-US" dirty="0"/>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20</a:t>
            </a:fld>
            <a:endParaRPr lang="zh-CN" altLang="en-US" dirty="0"/>
          </a:p>
        </p:txBody>
      </p:sp>
      <p:sp>
        <p:nvSpPr>
          <p:cNvPr id="6" name="文本框 5">
            <a:extLst>
              <a:ext uri="{FF2B5EF4-FFF2-40B4-BE49-F238E27FC236}">
                <a16:creationId xmlns:a16="http://schemas.microsoft.com/office/drawing/2014/main" id="{FA312725-1C95-9E2A-2B38-E54F819D1CF5}"/>
              </a:ext>
            </a:extLst>
          </p:cNvPr>
          <p:cNvSpPr txBox="1"/>
          <p:nvPr/>
        </p:nvSpPr>
        <p:spPr>
          <a:xfrm>
            <a:off x="352876" y="1449135"/>
            <a:ext cx="5951092" cy="4770152"/>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sz="1600" dirty="0">
                <a:latin typeface="+mj-ea"/>
                <a:ea typeface="+mj-ea"/>
              </a:rPr>
              <a:t>如图所示，基于</a:t>
            </a:r>
            <a:r>
              <a:rPr lang="en-US" altLang="zh-CN" sz="1600" dirty="0">
                <a:latin typeface="+mj-ea"/>
                <a:ea typeface="+mj-ea"/>
              </a:rPr>
              <a:t>offload</a:t>
            </a:r>
            <a:r>
              <a:rPr lang="zh-CN" altLang="en-US" sz="1600" dirty="0">
                <a:latin typeface="+mj-ea"/>
                <a:ea typeface="+mj-ea"/>
              </a:rPr>
              <a:t>思想的设备驱动虚拟化流程由</a:t>
            </a:r>
            <a:r>
              <a:rPr lang="en-US" altLang="zh-CN" sz="1600" dirty="0">
                <a:latin typeface="+mj-ea"/>
                <a:ea typeface="+mj-ea"/>
              </a:rPr>
              <a:t>Hypervisor</a:t>
            </a:r>
            <a:r>
              <a:rPr lang="zh-CN" altLang="en-US" sz="1600" dirty="0">
                <a:latin typeface="+mj-ea"/>
                <a:ea typeface="+mj-ea"/>
              </a:rPr>
              <a:t>与</a:t>
            </a:r>
            <a:r>
              <a:rPr lang="en-US" altLang="zh-CN" sz="1600" dirty="0">
                <a:latin typeface="+mj-ea"/>
                <a:ea typeface="+mj-ea"/>
              </a:rPr>
              <a:t>MVM</a:t>
            </a:r>
            <a:r>
              <a:rPr lang="zh-CN" altLang="en-US" sz="1600" dirty="0">
                <a:latin typeface="+mj-ea"/>
                <a:ea typeface="+mj-ea"/>
              </a:rPr>
              <a:t>二者协同完成</a:t>
            </a:r>
            <a:endParaRPr lang="en-US" altLang="zh-CN" sz="1600" dirty="0">
              <a:latin typeface="+mj-ea"/>
              <a:ea typeface="+mj-ea"/>
            </a:endParaRPr>
          </a:p>
          <a:p>
            <a:pPr marL="285750" indent="-285750" algn="just">
              <a:lnSpc>
                <a:spcPct val="130000"/>
              </a:lnSpc>
              <a:buFont typeface="Wingdings" panose="05000000000000000000" pitchFamily="2" charset="2"/>
              <a:buChar char="Ø"/>
            </a:pPr>
            <a:r>
              <a:rPr lang="en-US" altLang="zh-CN" sz="1600" dirty="0">
                <a:latin typeface="+mj-ea"/>
                <a:ea typeface="+mj-ea"/>
              </a:rPr>
              <a:t>Hypervisor</a:t>
            </a:r>
            <a:r>
              <a:rPr lang="zh-CN" altLang="en-US" sz="1600" dirty="0">
                <a:latin typeface="+mj-ea"/>
                <a:ea typeface="+mj-ea"/>
              </a:rPr>
              <a:t>仅负责</a:t>
            </a:r>
            <a:r>
              <a:rPr lang="en-US" altLang="zh-CN" sz="1600" dirty="0">
                <a:latin typeface="+mj-ea"/>
                <a:ea typeface="+mj-ea"/>
              </a:rPr>
              <a:t>I/O</a:t>
            </a:r>
            <a:r>
              <a:rPr lang="zh-CN" altLang="en-US" sz="1600" dirty="0">
                <a:latin typeface="+mj-ea"/>
                <a:ea typeface="+mj-ea"/>
              </a:rPr>
              <a:t>请求的解析与传递，而主要的磁盘读写操作由</a:t>
            </a:r>
            <a:r>
              <a:rPr lang="en-US" altLang="zh-CN" sz="1600" dirty="0">
                <a:latin typeface="+mj-ea"/>
                <a:ea typeface="+mj-ea"/>
              </a:rPr>
              <a:t>MVM</a:t>
            </a:r>
            <a:r>
              <a:rPr lang="zh-CN" altLang="en-US" sz="1600" dirty="0">
                <a:latin typeface="+mj-ea"/>
                <a:ea typeface="+mj-ea"/>
              </a:rPr>
              <a:t>中的</a:t>
            </a:r>
            <a:r>
              <a:rPr lang="en-US" altLang="zh-CN" sz="1600" dirty="0">
                <a:latin typeface="+mj-ea"/>
                <a:ea typeface="+mj-ea"/>
              </a:rPr>
              <a:t>Linux</a:t>
            </a:r>
            <a:r>
              <a:rPr lang="zh-CN" altLang="en-US" sz="1600" dirty="0">
                <a:latin typeface="+mj-ea"/>
                <a:ea typeface="+mj-ea"/>
              </a:rPr>
              <a:t>原生驱动完成</a:t>
            </a:r>
            <a:endParaRPr lang="en-US" altLang="zh-CN" sz="1600" dirty="0">
              <a:latin typeface="+mj-ea"/>
              <a:ea typeface="+mj-ea"/>
            </a:endParaRPr>
          </a:p>
          <a:p>
            <a:pPr marL="285750" indent="-285750" algn="just">
              <a:lnSpc>
                <a:spcPct val="130000"/>
              </a:lnSpc>
              <a:buFont typeface="Wingdings" panose="05000000000000000000" pitchFamily="2" charset="2"/>
              <a:buChar char="Ø"/>
            </a:pPr>
            <a:endParaRPr lang="en-US" altLang="zh-CN" sz="1600" dirty="0">
              <a:latin typeface="+mj-ea"/>
              <a:ea typeface="+mj-ea"/>
            </a:endParaRPr>
          </a:p>
          <a:p>
            <a:pPr marL="285750" indent="-285750" algn="just">
              <a:lnSpc>
                <a:spcPct val="130000"/>
              </a:lnSpc>
              <a:buFont typeface="Wingdings" panose="05000000000000000000" pitchFamily="2" charset="2"/>
              <a:buChar char="Ø"/>
            </a:pPr>
            <a:r>
              <a:rPr lang="zh-CN" altLang="en-US" sz="1600" dirty="0">
                <a:latin typeface="+mj-ea"/>
                <a:ea typeface="+mj-ea"/>
              </a:rPr>
              <a:t>整个流程通过</a:t>
            </a:r>
            <a:r>
              <a:rPr lang="en-US" altLang="zh-CN" sz="1600" dirty="0">
                <a:latin typeface="+mj-ea"/>
                <a:ea typeface="+mj-ea"/>
              </a:rPr>
              <a:t>Hypervisor</a:t>
            </a:r>
            <a:r>
              <a:rPr lang="zh-CN" altLang="en-US" sz="1600" dirty="0">
                <a:latin typeface="+mj-ea"/>
                <a:ea typeface="+mj-ea"/>
              </a:rPr>
              <a:t>内部的异常处理函数、</a:t>
            </a:r>
            <a:r>
              <a:rPr lang="en-US" altLang="zh-CN" sz="1600" dirty="0" err="1">
                <a:latin typeface="+mj-ea"/>
                <a:ea typeface="+mj-ea"/>
              </a:rPr>
              <a:t>Virtqueue</a:t>
            </a:r>
            <a:r>
              <a:rPr lang="zh-CN" altLang="en-US" sz="1600" dirty="0">
                <a:latin typeface="+mj-ea"/>
                <a:ea typeface="+mj-ea"/>
              </a:rPr>
              <a:t>解析函数、</a:t>
            </a:r>
            <a:r>
              <a:rPr lang="en-US" altLang="zh-CN" sz="1600" dirty="0">
                <a:latin typeface="+mj-ea"/>
                <a:ea typeface="+mj-ea"/>
              </a:rPr>
              <a:t>I/O</a:t>
            </a:r>
            <a:r>
              <a:rPr lang="zh-CN" altLang="en-US" sz="1600" dirty="0">
                <a:latin typeface="+mj-ea"/>
                <a:ea typeface="+mj-ea"/>
              </a:rPr>
              <a:t>分配器、虚拟中断注入、</a:t>
            </a:r>
            <a:r>
              <a:rPr lang="en-US" altLang="zh-CN" sz="1600" dirty="0" err="1">
                <a:latin typeface="+mj-ea"/>
                <a:ea typeface="+mj-ea"/>
              </a:rPr>
              <a:t>hypercall</a:t>
            </a:r>
            <a:r>
              <a:rPr lang="zh-CN" altLang="en-US" sz="1600" dirty="0">
                <a:latin typeface="+mj-ea"/>
                <a:ea typeface="+mj-ea"/>
              </a:rPr>
              <a:t>分配器，</a:t>
            </a:r>
            <a:r>
              <a:rPr lang="en-US" altLang="zh-CN" sz="1600" dirty="0">
                <a:latin typeface="+mj-ea"/>
                <a:ea typeface="+mj-ea"/>
              </a:rPr>
              <a:t>MVM</a:t>
            </a:r>
            <a:r>
              <a:rPr lang="zh-CN" altLang="en-US" sz="1600" dirty="0">
                <a:latin typeface="+mj-ea"/>
                <a:ea typeface="+mj-ea"/>
              </a:rPr>
              <a:t>内部的内核模块与用户态设备模型守护进程共同参与完成</a:t>
            </a:r>
            <a:endParaRPr lang="en-US" altLang="zh-CN" sz="1600" dirty="0">
              <a:latin typeface="+mj-ea"/>
              <a:ea typeface="+mj-ea"/>
            </a:endParaRPr>
          </a:p>
          <a:p>
            <a:pPr marL="285750" indent="-285750" algn="just">
              <a:lnSpc>
                <a:spcPct val="130000"/>
              </a:lnSpc>
              <a:buFont typeface="Wingdings" panose="05000000000000000000" pitchFamily="2" charset="2"/>
              <a:buChar char="Ø"/>
            </a:pPr>
            <a:endParaRPr lang="en-US" altLang="zh-CN" sz="1600" dirty="0">
              <a:latin typeface="+mj-ea"/>
              <a:ea typeface="+mj-ea"/>
            </a:endParaRPr>
          </a:p>
          <a:p>
            <a:pPr marL="285750" indent="-285750" algn="just">
              <a:lnSpc>
                <a:spcPct val="130000"/>
              </a:lnSpc>
              <a:buFont typeface="Wingdings" panose="05000000000000000000" pitchFamily="2" charset="2"/>
              <a:buChar char="Ø"/>
            </a:pPr>
            <a:r>
              <a:rPr lang="zh-CN" altLang="en-US" sz="1600" dirty="0">
                <a:latin typeface="+mj-ea"/>
                <a:ea typeface="+mj-ea"/>
              </a:rPr>
              <a:t>由于</a:t>
            </a:r>
            <a:r>
              <a:rPr lang="en-US" altLang="zh-CN" sz="1600" dirty="0">
                <a:latin typeface="+mj-ea"/>
                <a:ea typeface="+mj-ea"/>
              </a:rPr>
              <a:t>Linux</a:t>
            </a:r>
            <a:r>
              <a:rPr lang="zh-CN" altLang="en-US" sz="1600" dirty="0">
                <a:latin typeface="+mj-ea"/>
                <a:ea typeface="+mj-ea"/>
              </a:rPr>
              <a:t>并不推荐在内核态进行文件读写操作，故需要用户态的守护进程使用</a:t>
            </a:r>
            <a:r>
              <a:rPr lang="en-US" altLang="zh-CN" sz="1600" dirty="0">
                <a:latin typeface="+mj-ea"/>
                <a:ea typeface="+mj-ea"/>
              </a:rPr>
              <a:t>C</a:t>
            </a:r>
            <a:r>
              <a:rPr lang="zh-CN" altLang="en-US" sz="1600" dirty="0">
                <a:latin typeface="+mj-ea"/>
                <a:ea typeface="+mj-ea"/>
              </a:rPr>
              <a:t>语言库函数</a:t>
            </a:r>
            <a:r>
              <a:rPr lang="en-US" altLang="zh-CN" sz="1600" dirty="0" err="1">
                <a:latin typeface="+mj-ea"/>
                <a:ea typeface="+mj-ea"/>
              </a:rPr>
              <a:t>fread</a:t>
            </a:r>
            <a:r>
              <a:rPr lang="zh-CN" altLang="en-US" sz="1600" dirty="0">
                <a:latin typeface="+mj-ea"/>
                <a:ea typeface="+mj-ea"/>
              </a:rPr>
              <a:t>、</a:t>
            </a:r>
            <a:r>
              <a:rPr lang="en-US" altLang="zh-CN" sz="1600" dirty="0" err="1">
                <a:latin typeface="+mj-ea"/>
                <a:ea typeface="+mj-ea"/>
              </a:rPr>
              <a:t>fwrite</a:t>
            </a:r>
            <a:r>
              <a:rPr lang="zh-CN" altLang="en-US" sz="1600" dirty="0">
                <a:latin typeface="+mj-ea"/>
                <a:ea typeface="+mj-ea"/>
              </a:rPr>
              <a:t>等来完成对磁盘文件的读写，这也能够为磁盘</a:t>
            </a:r>
            <a:r>
              <a:rPr lang="en-US" altLang="zh-CN" sz="1600" dirty="0">
                <a:latin typeface="+mj-ea"/>
                <a:ea typeface="+mj-ea"/>
              </a:rPr>
              <a:t>I/O</a:t>
            </a:r>
            <a:r>
              <a:rPr lang="zh-CN" altLang="en-US" sz="1600" dirty="0">
                <a:latin typeface="+mj-ea"/>
                <a:ea typeface="+mj-ea"/>
              </a:rPr>
              <a:t>提供一个原生的缓存机制</a:t>
            </a:r>
            <a:endParaRPr lang="en-US" altLang="zh-CN" sz="1600" dirty="0">
              <a:latin typeface="+mj-ea"/>
              <a:ea typeface="+mj-ea"/>
            </a:endParaRPr>
          </a:p>
          <a:p>
            <a:pPr marL="285750" indent="-285750" algn="just">
              <a:lnSpc>
                <a:spcPct val="130000"/>
              </a:lnSpc>
              <a:buFont typeface="Wingdings" panose="05000000000000000000" pitchFamily="2" charset="2"/>
              <a:buChar char="Ø"/>
            </a:pPr>
            <a:endParaRPr lang="en-US" altLang="zh-CN" sz="1600" dirty="0">
              <a:latin typeface="+mj-ea"/>
              <a:ea typeface="+mj-ea"/>
            </a:endParaRPr>
          </a:p>
          <a:p>
            <a:pPr marL="285750" indent="-285750" algn="just">
              <a:lnSpc>
                <a:spcPct val="130000"/>
              </a:lnSpc>
              <a:buFont typeface="Wingdings" panose="05000000000000000000" pitchFamily="2" charset="2"/>
              <a:buChar char="Ø"/>
            </a:pPr>
            <a:r>
              <a:rPr lang="zh-CN" altLang="en-US" sz="1600" dirty="0">
                <a:latin typeface="+mj-ea"/>
                <a:ea typeface="+mj-ea"/>
              </a:rPr>
              <a:t>当然，未来考虑引入 </a:t>
            </a:r>
            <a:r>
              <a:rPr lang="en-US" altLang="zh-CN" sz="1600" dirty="0">
                <a:latin typeface="+mj-ea"/>
                <a:ea typeface="+mj-ea"/>
              </a:rPr>
              <a:t>Kernel bypass</a:t>
            </a:r>
            <a:r>
              <a:rPr lang="zh-CN" altLang="en-US" sz="1600" dirty="0">
                <a:latin typeface="+mj-ea"/>
                <a:ea typeface="+mj-ea"/>
              </a:rPr>
              <a:t>思想（如 </a:t>
            </a:r>
            <a:r>
              <a:rPr lang="en-US" altLang="zh-CN" sz="1600" dirty="0">
                <a:latin typeface="+mj-ea"/>
                <a:ea typeface="+mj-ea"/>
              </a:rPr>
              <a:t>SPDK </a:t>
            </a:r>
            <a:r>
              <a:rPr lang="zh-CN" altLang="en-US" sz="1600" dirty="0">
                <a:latin typeface="+mj-ea"/>
                <a:ea typeface="+mj-ea"/>
              </a:rPr>
              <a:t>等），进一步提高性能</a:t>
            </a:r>
            <a:r>
              <a:rPr lang="en-US" altLang="zh-CN" sz="1600" dirty="0">
                <a:latin typeface="+mj-ea"/>
                <a:ea typeface="+mj-ea"/>
              </a:rPr>
              <a:t> </a:t>
            </a:r>
          </a:p>
        </p:txBody>
      </p:sp>
      <p:sp>
        <p:nvSpPr>
          <p:cNvPr id="4" name="平行四边形 3">
            <a:extLst>
              <a:ext uri="{FF2B5EF4-FFF2-40B4-BE49-F238E27FC236}">
                <a16:creationId xmlns:a16="http://schemas.microsoft.com/office/drawing/2014/main" id="{ECED4251-A39D-55FA-360A-B4623512A87A}"/>
              </a:ext>
            </a:extLst>
          </p:cNvPr>
          <p:cNvSpPr/>
          <p:nvPr/>
        </p:nvSpPr>
        <p:spPr>
          <a:xfrm>
            <a:off x="352876" y="928131"/>
            <a:ext cx="1801989"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spc="300" dirty="0">
                <a:solidFill>
                  <a:schemeClr val="bg1"/>
                </a:solidFill>
                <a:latin typeface="+mn-ea"/>
              </a:rPr>
              <a:t>基本流程</a:t>
            </a:r>
          </a:p>
        </p:txBody>
      </p:sp>
      <p:pic>
        <p:nvPicPr>
          <p:cNvPr id="10" name="图片 9" descr="图示&#10;&#10;描述已自动生成">
            <a:extLst>
              <a:ext uri="{FF2B5EF4-FFF2-40B4-BE49-F238E27FC236}">
                <a16:creationId xmlns:a16="http://schemas.microsoft.com/office/drawing/2014/main" id="{CD76E29F-EA82-3E19-C844-9EC602B90485}"/>
              </a:ext>
            </a:extLst>
          </p:cNvPr>
          <p:cNvPicPr>
            <a:picLocks noChangeAspect="1"/>
          </p:cNvPicPr>
          <p:nvPr/>
        </p:nvPicPr>
        <p:blipFill>
          <a:blip r:embed="rId3"/>
          <a:stretch>
            <a:fillRect/>
          </a:stretch>
        </p:blipFill>
        <p:spPr>
          <a:xfrm>
            <a:off x="6662850" y="1698663"/>
            <a:ext cx="5176274" cy="3740027"/>
          </a:xfrm>
          <a:prstGeom prst="rect">
            <a:avLst/>
          </a:prstGeom>
        </p:spPr>
      </p:pic>
    </p:spTree>
    <p:extLst>
      <p:ext uri="{BB962C8B-B14F-4D97-AF65-F5344CB8AC3E}">
        <p14:creationId xmlns:p14="http://schemas.microsoft.com/office/powerpoint/2010/main" val="3995133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fontScale="92500" lnSpcReduction="10000"/>
          </a:bodyPr>
          <a:lstStyle/>
          <a:p>
            <a:r>
              <a:rPr lang="zh-CN" altLang="en-US" dirty="0"/>
              <a:t>基于</a:t>
            </a:r>
            <a:r>
              <a:rPr lang="en-US" altLang="zh-CN" dirty="0"/>
              <a:t>offload</a:t>
            </a:r>
            <a:r>
              <a:rPr lang="zh-CN" altLang="en-US" dirty="0"/>
              <a:t>思想的设备驱动虚拟化</a:t>
            </a:r>
          </a:p>
          <a:p>
            <a:endParaRPr lang="zh-CN" altLang="en-US" dirty="0"/>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21</a:t>
            </a:fld>
            <a:endParaRPr lang="zh-CN" altLang="en-US" dirty="0"/>
          </a:p>
        </p:txBody>
      </p:sp>
      <p:sp>
        <p:nvSpPr>
          <p:cNvPr id="4" name="平行四边形 3">
            <a:extLst>
              <a:ext uri="{FF2B5EF4-FFF2-40B4-BE49-F238E27FC236}">
                <a16:creationId xmlns:a16="http://schemas.microsoft.com/office/drawing/2014/main" id="{ECED4251-A39D-55FA-360A-B4623512A87A}"/>
              </a:ext>
            </a:extLst>
          </p:cNvPr>
          <p:cNvSpPr/>
          <p:nvPr/>
        </p:nvSpPr>
        <p:spPr>
          <a:xfrm>
            <a:off x="352876" y="928131"/>
            <a:ext cx="3198398"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spc="300" dirty="0">
                <a:solidFill>
                  <a:schemeClr val="bg1"/>
                </a:solidFill>
                <a:latin typeface="+mn-ea"/>
              </a:rPr>
              <a:t>Rust </a:t>
            </a:r>
            <a:r>
              <a:rPr lang="zh-CN" altLang="en-US" sz="2000" b="1" spc="300" dirty="0">
                <a:solidFill>
                  <a:schemeClr val="bg1"/>
                </a:solidFill>
                <a:latin typeface="+mn-ea"/>
              </a:rPr>
              <a:t>异步任务</a:t>
            </a:r>
          </a:p>
        </p:txBody>
      </p:sp>
      <p:pic>
        <p:nvPicPr>
          <p:cNvPr id="5" name="图片 4" descr="图示&#10;&#10;中度可信度描述已自动生成">
            <a:extLst>
              <a:ext uri="{FF2B5EF4-FFF2-40B4-BE49-F238E27FC236}">
                <a16:creationId xmlns:a16="http://schemas.microsoft.com/office/drawing/2014/main" id="{57D34803-E581-99D9-9F56-56D77C055E7E}"/>
              </a:ext>
            </a:extLst>
          </p:cNvPr>
          <p:cNvPicPr>
            <a:picLocks noChangeAspect="1"/>
          </p:cNvPicPr>
          <p:nvPr/>
        </p:nvPicPr>
        <p:blipFill>
          <a:blip r:embed="rId3"/>
          <a:stretch>
            <a:fillRect/>
          </a:stretch>
        </p:blipFill>
        <p:spPr>
          <a:xfrm>
            <a:off x="5640506" y="2618141"/>
            <a:ext cx="6249338" cy="1903051"/>
          </a:xfrm>
          <a:prstGeom prst="rect">
            <a:avLst/>
          </a:prstGeom>
        </p:spPr>
      </p:pic>
      <p:pic>
        <p:nvPicPr>
          <p:cNvPr id="7" name="图片 6">
            <a:extLst>
              <a:ext uri="{FF2B5EF4-FFF2-40B4-BE49-F238E27FC236}">
                <a16:creationId xmlns:a16="http://schemas.microsoft.com/office/drawing/2014/main" id="{0BE240FD-FC3B-91AC-094D-375AF3454875}"/>
              </a:ext>
            </a:extLst>
          </p:cNvPr>
          <p:cNvPicPr>
            <a:picLocks noChangeAspect="1"/>
          </p:cNvPicPr>
          <p:nvPr/>
        </p:nvPicPr>
        <p:blipFill>
          <a:blip r:embed="rId4"/>
          <a:stretch>
            <a:fillRect/>
          </a:stretch>
        </p:blipFill>
        <p:spPr>
          <a:xfrm>
            <a:off x="5721428" y="4574338"/>
            <a:ext cx="6270181" cy="2159268"/>
          </a:xfrm>
          <a:prstGeom prst="rect">
            <a:avLst/>
          </a:prstGeom>
        </p:spPr>
      </p:pic>
      <p:sp>
        <p:nvSpPr>
          <p:cNvPr id="8" name="文本框 7">
            <a:extLst>
              <a:ext uri="{FF2B5EF4-FFF2-40B4-BE49-F238E27FC236}">
                <a16:creationId xmlns:a16="http://schemas.microsoft.com/office/drawing/2014/main" id="{149FECD8-78C4-D901-7977-8CA56C7591B3}"/>
              </a:ext>
            </a:extLst>
          </p:cNvPr>
          <p:cNvSpPr txBox="1"/>
          <p:nvPr/>
        </p:nvSpPr>
        <p:spPr>
          <a:xfrm>
            <a:off x="481304" y="1615185"/>
            <a:ext cx="4824746" cy="3926011"/>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en-US" altLang="zh-CN" dirty="0">
                <a:latin typeface="+mj-ea"/>
                <a:ea typeface="+mj-ea"/>
              </a:rPr>
              <a:t>GVM</a:t>
            </a:r>
            <a:r>
              <a:rPr lang="zh-CN" altLang="en-US" dirty="0">
                <a:latin typeface="+mj-ea"/>
                <a:ea typeface="+mj-ea"/>
              </a:rPr>
              <a:t>发起</a:t>
            </a:r>
            <a:r>
              <a:rPr lang="en-US" altLang="zh-CN" dirty="0" err="1">
                <a:latin typeface="+mj-ea"/>
                <a:ea typeface="+mj-ea"/>
              </a:rPr>
              <a:t>Virtio</a:t>
            </a:r>
            <a:r>
              <a:rPr lang="zh-CN" altLang="en-US" dirty="0">
                <a:latin typeface="+mj-ea"/>
                <a:ea typeface="+mj-ea"/>
              </a:rPr>
              <a:t>磁盘请求陷入</a:t>
            </a:r>
            <a:r>
              <a:rPr lang="en-US" altLang="zh-CN" dirty="0">
                <a:latin typeface="+mj-ea"/>
                <a:ea typeface="+mj-ea"/>
              </a:rPr>
              <a:t>Rust-</a:t>
            </a:r>
            <a:r>
              <a:rPr lang="en-US" altLang="zh-CN" dirty="0" err="1">
                <a:latin typeface="+mj-ea"/>
                <a:ea typeface="+mj-ea"/>
              </a:rPr>
              <a:t>Shyper</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Rust-</a:t>
            </a:r>
            <a:r>
              <a:rPr lang="en-US" altLang="zh-CN" dirty="0" err="1">
                <a:latin typeface="+mj-ea"/>
                <a:ea typeface="+mj-ea"/>
              </a:rPr>
              <a:t>Shyper</a:t>
            </a:r>
            <a:r>
              <a:rPr lang="zh-CN" altLang="en-US" dirty="0">
                <a:latin typeface="+mj-ea"/>
                <a:ea typeface="+mj-ea"/>
              </a:rPr>
              <a:t>截获请求并将任务添加至异步任务队列，依照队列状态选择是否向</a:t>
            </a:r>
            <a:r>
              <a:rPr lang="en-US" altLang="zh-CN" dirty="0">
                <a:latin typeface="+mj-ea"/>
                <a:ea typeface="+mj-ea"/>
              </a:rPr>
              <a:t>MVM</a:t>
            </a:r>
            <a:r>
              <a:rPr lang="zh-CN" altLang="en-US" dirty="0">
                <a:latin typeface="+mj-ea"/>
                <a:ea typeface="+mj-ea"/>
              </a:rPr>
              <a:t>发送核间中断</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en-US" altLang="zh-CN" dirty="0">
                <a:latin typeface="+mj-ea"/>
                <a:ea typeface="+mj-ea"/>
              </a:rPr>
              <a:t>MVM</a:t>
            </a:r>
            <a:r>
              <a:rPr lang="zh-CN" altLang="en-US" dirty="0">
                <a:latin typeface="+mj-ea"/>
                <a:ea typeface="+mj-ea"/>
              </a:rPr>
              <a:t>读取异步任务并调度执行</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任务完成后向</a:t>
            </a:r>
            <a:r>
              <a:rPr lang="en-US" altLang="zh-CN" dirty="0">
                <a:latin typeface="+mj-ea"/>
                <a:ea typeface="+mj-ea"/>
              </a:rPr>
              <a:t>GVM</a:t>
            </a:r>
            <a:r>
              <a:rPr lang="zh-CN" altLang="en-US" dirty="0">
                <a:latin typeface="+mj-ea"/>
                <a:ea typeface="+mj-ea"/>
              </a:rPr>
              <a:t>发送核间中断，将</a:t>
            </a:r>
            <a:r>
              <a:rPr lang="en-US" altLang="zh-CN" dirty="0" err="1">
                <a:latin typeface="+mj-ea"/>
                <a:ea typeface="+mj-ea"/>
              </a:rPr>
              <a:t>Virtio</a:t>
            </a:r>
            <a:r>
              <a:rPr lang="zh-CN" altLang="en-US" dirty="0">
                <a:latin typeface="+mj-ea"/>
                <a:ea typeface="+mj-ea"/>
              </a:rPr>
              <a:t>磁盘对应的中断注入至</a:t>
            </a:r>
            <a:r>
              <a:rPr lang="en-US" altLang="zh-CN" dirty="0">
                <a:latin typeface="+mj-ea"/>
                <a:ea typeface="+mj-ea"/>
              </a:rPr>
              <a:t>GVM</a:t>
            </a:r>
            <a:r>
              <a:rPr lang="zh-CN" altLang="en-US" dirty="0">
                <a:latin typeface="+mj-ea"/>
                <a:ea typeface="+mj-ea"/>
              </a:rPr>
              <a:t>中</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6" name="图片 5" descr="图示, 日程表&#10;&#10;中度可信度描述已自动生成">
            <a:extLst>
              <a:ext uri="{FF2B5EF4-FFF2-40B4-BE49-F238E27FC236}">
                <a16:creationId xmlns:a16="http://schemas.microsoft.com/office/drawing/2014/main" id="{609B5D85-7198-B6AF-E054-F10421D36779}"/>
              </a:ext>
            </a:extLst>
          </p:cNvPr>
          <p:cNvPicPr>
            <a:picLocks noChangeAspect="1"/>
          </p:cNvPicPr>
          <p:nvPr/>
        </p:nvPicPr>
        <p:blipFill rotWithShape="1">
          <a:blip r:embed="rId5"/>
          <a:srcRect b="52113"/>
          <a:stretch/>
        </p:blipFill>
        <p:spPr>
          <a:xfrm>
            <a:off x="5640506" y="683804"/>
            <a:ext cx="6249338" cy="1836802"/>
          </a:xfrm>
          <a:prstGeom prst="rect">
            <a:avLst/>
          </a:prstGeom>
        </p:spPr>
      </p:pic>
    </p:spTree>
    <p:extLst>
      <p:ext uri="{BB962C8B-B14F-4D97-AF65-F5344CB8AC3E}">
        <p14:creationId xmlns:p14="http://schemas.microsoft.com/office/powerpoint/2010/main" val="2578912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p:txBody>
          <a:bodyPr>
            <a:normAutofit fontScale="77500" lnSpcReduction="20000"/>
          </a:bodyPr>
          <a:lstStyle/>
          <a:p>
            <a:r>
              <a:rPr lang="zh-CN" altLang="en-US" dirty="0"/>
              <a:t>磁盘设备驱动性能评估</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6BED31A5-BE86-3F7B-3577-E2BDA8BF912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1636857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687031" y="153446"/>
            <a:ext cx="2190923" cy="432823"/>
          </a:xfrm>
        </p:spPr>
        <p:txBody>
          <a:bodyPr>
            <a:normAutofit fontScale="92500" lnSpcReduction="10000"/>
          </a:bodyPr>
          <a:lstStyle/>
          <a:p>
            <a:r>
              <a:rPr lang="en-US" altLang="zh-CN" dirty="0"/>
              <a:t>I/O</a:t>
            </a:r>
            <a:r>
              <a:rPr lang="zh-CN" altLang="en-US" dirty="0"/>
              <a:t>性能</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23</a:t>
            </a:fld>
            <a:endParaRPr lang="zh-CN" altLang="en-US" dirty="0"/>
          </a:p>
        </p:txBody>
      </p:sp>
      <p:sp>
        <p:nvSpPr>
          <p:cNvPr id="10" name="文本框 9">
            <a:extLst>
              <a:ext uri="{FF2B5EF4-FFF2-40B4-BE49-F238E27FC236}">
                <a16:creationId xmlns:a16="http://schemas.microsoft.com/office/drawing/2014/main" id="{EC40E9B1-1227-EB06-D823-84FD50666CC4}"/>
              </a:ext>
            </a:extLst>
          </p:cNvPr>
          <p:cNvSpPr txBox="1"/>
          <p:nvPr/>
        </p:nvSpPr>
        <p:spPr>
          <a:xfrm>
            <a:off x="1551193" y="5925154"/>
            <a:ext cx="9089611" cy="685124"/>
          </a:xfrm>
          <a:prstGeom prst="rect">
            <a:avLst/>
          </a:prstGeom>
          <a:noFill/>
        </p:spPr>
        <p:txBody>
          <a:bodyPr wrap="square" lIns="0" tIns="0" rIns="0" bIns="0" rtlCol="0">
            <a:spAutoFit/>
          </a:bodyPr>
          <a:lstStyle/>
          <a:p>
            <a:pPr algn="ctr">
              <a:lnSpc>
                <a:spcPct val="130000"/>
              </a:lnSpc>
            </a:pPr>
            <a:r>
              <a:rPr lang="en-US" altLang="zh-CN" dirty="0" err="1">
                <a:latin typeface="+mj-ea"/>
                <a:ea typeface="+mj-ea"/>
              </a:rPr>
              <a:t>IOZone</a:t>
            </a:r>
            <a:r>
              <a:rPr lang="zh-CN" altLang="en-US" dirty="0">
                <a:latin typeface="+mj-ea"/>
                <a:ea typeface="+mj-ea"/>
              </a:rPr>
              <a:t>磁盘吞吐测试，横轴为磁盘单次读写的大小，单位</a:t>
            </a:r>
            <a:r>
              <a:rPr lang="en-US" altLang="zh-CN" dirty="0">
                <a:latin typeface="+mj-ea"/>
                <a:ea typeface="+mj-ea"/>
              </a:rPr>
              <a:t>KB</a:t>
            </a:r>
          </a:p>
          <a:p>
            <a:pPr algn="ctr">
              <a:lnSpc>
                <a:spcPct val="130000"/>
              </a:lnSpc>
            </a:pPr>
            <a:r>
              <a:rPr lang="en-US" altLang="zh-CN" dirty="0">
                <a:latin typeface="+mj-ea"/>
                <a:ea typeface="+mj-ea"/>
              </a:rPr>
              <a:t>Rust-</a:t>
            </a:r>
            <a:r>
              <a:rPr lang="en-US" altLang="zh-CN" dirty="0" err="1">
                <a:latin typeface="+mj-ea"/>
                <a:ea typeface="+mj-ea"/>
              </a:rPr>
              <a:t>Shyper</a:t>
            </a:r>
            <a:r>
              <a:rPr lang="zh-CN" altLang="en-US" dirty="0">
                <a:latin typeface="+mj-ea"/>
                <a:ea typeface="+mj-ea"/>
              </a:rPr>
              <a:t>虚拟机的</a:t>
            </a:r>
            <a:r>
              <a:rPr lang="en-US" altLang="zh-CN" dirty="0">
                <a:latin typeface="+mj-ea"/>
                <a:ea typeface="+mj-ea"/>
              </a:rPr>
              <a:t>I/O</a:t>
            </a:r>
            <a:r>
              <a:rPr lang="zh-CN" altLang="en-US" dirty="0">
                <a:latin typeface="+mj-ea"/>
                <a:ea typeface="+mj-ea"/>
              </a:rPr>
              <a:t>性能达到原生操作系统的</a:t>
            </a:r>
            <a:r>
              <a:rPr lang="en-US" altLang="zh-CN" dirty="0">
                <a:solidFill>
                  <a:srgbClr val="FF0000"/>
                </a:solidFill>
                <a:latin typeface="+mj-ea"/>
                <a:ea typeface="+mj-ea"/>
              </a:rPr>
              <a:t>90%</a:t>
            </a:r>
            <a:endParaRPr lang="en-US" altLang="zh-CN" dirty="0">
              <a:latin typeface="+mj-ea"/>
              <a:ea typeface="+mj-ea"/>
            </a:endParaRPr>
          </a:p>
        </p:txBody>
      </p:sp>
      <p:sp>
        <p:nvSpPr>
          <p:cNvPr id="11" name="文本框 10">
            <a:extLst>
              <a:ext uri="{FF2B5EF4-FFF2-40B4-BE49-F238E27FC236}">
                <a16:creationId xmlns:a16="http://schemas.microsoft.com/office/drawing/2014/main" id="{4CD4C35C-EDC8-C012-23C3-E4C107D76013}"/>
              </a:ext>
            </a:extLst>
          </p:cNvPr>
          <p:cNvSpPr txBox="1"/>
          <p:nvPr/>
        </p:nvSpPr>
        <p:spPr bwMode="auto">
          <a:xfrm>
            <a:off x="1264193" y="3052927"/>
            <a:ext cx="2305634" cy="307777"/>
          </a:xfrm>
          <a:prstGeom prst="rect">
            <a:avLst/>
          </a:prstGeom>
          <a:noFill/>
        </p:spPr>
        <p:txBody>
          <a:bodyPr wrap="square">
            <a:spAutoFit/>
          </a:bodyPr>
          <a:lstStyle/>
          <a:p>
            <a:pPr algn="ctr">
              <a:defRPr/>
            </a:pPr>
            <a:r>
              <a:rPr lang="en-US" sz="1400" dirty="0">
                <a:latin typeface="Times New Roman"/>
                <a:ea typeface="宋体"/>
              </a:rPr>
              <a:t>(a) </a:t>
            </a:r>
            <a:r>
              <a:rPr lang="zh-CN" altLang="en-US" sz="1400" dirty="0">
                <a:latin typeface="Times New Roman"/>
                <a:ea typeface="宋体"/>
              </a:rPr>
              <a:t>磁盘随机读吞吐量</a:t>
            </a:r>
            <a:endParaRPr lang="zh-CN" sz="1400" dirty="0"/>
          </a:p>
        </p:txBody>
      </p:sp>
      <p:sp>
        <p:nvSpPr>
          <p:cNvPr id="14" name="文本框 15">
            <a:extLst>
              <a:ext uri="{FF2B5EF4-FFF2-40B4-BE49-F238E27FC236}">
                <a16:creationId xmlns:a16="http://schemas.microsoft.com/office/drawing/2014/main" id="{049621F8-5A05-337A-F0FB-F47041DCED5E}"/>
              </a:ext>
            </a:extLst>
          </p:cNvPr>
          <p:cNvSpPr txBox="1"/>
          <p:nvPr/>
        </p:nvSpPr>
        <p:spPr bwMode="auto">
          <a:xfrm>
            <a:off x="1264193" y="5522114"/>
            <a:ext cx="2305634" cy="307777"/>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en-US" sz="1400" dirty="0">
                <a:latin typeface="Times New Roman"/>
                <a:ea typeface="宋体"/>
              </a:rPr>
              <a:t>(</a:t>
            </a:r>
            <a:r>
              <a:rPr lang="en-US" altLang="zh-CN" sz="1400" dirty="0">
                <a:latin typeface="Times New Roman"/>
                <a:ea typeface="宋体"/>
              </a:rPr>
              <a:t>d</a:t>
            </a:r>
            <a:r>
              <a:rPr lang="en-US" sz="1400" dirty="0">
                <a:latin typeface="Times New Roman"/>
                <a:ea typeface="宋体"/>
              </a:rPr>
              <a:t>) </a:t>
            </a:r>
            <a:r>
              <a:rPr lang="zh-CN" altLang="en-US" sz="1400" dirty="0">
                <a:latin typeface="Times New Roman"/>
                <a:ea typeface="宋体"/>
              </a:rPr>
              <a:t>磁盘随机写吞吐量</a:t>
            </a:r>
            <a:endParaRPr lang="zh-CN" sz="1400" dirty="0"/>
          </a:p>
        </p:txBody>
      </p:sp>
      <p:grpSp>
        <p:nvGrpSpPr>
          <p:cNvPr id="19" name="组合 18">
            <a:extLst>
              <a:ext uri="{FF2B5EF4-FFF2-40B4-BE49-F238E27FC236}">
                <a16:creationId xmlns:a16="http://schemas.microsoft.com/office/drawing/2014/main" id="{2E7C3013-ACC1-5923-2E5A-23B427BAD147}"/>
              </a:ext>
            </a:extLst>
          </p:cNvPr>
          <p:cNvGrpSpPr/>
          <p:nvPr/>
        </p:nvGrpSpPr>
        <p:grpSpPr>
          <a:xfrm>
            <a:off x="610238" y="1028109"/>
            <a:ext cx="10971524" cy="4475606"/>
            <a:chOff x="423511" y="976501"/>
            <a:chExt cx="10971524" cy="4475606"/>
          </a:xfrm>
        </p:grpSpPr>
        <p:pic>
          <p:nvPicPr>
            <p:cNvPr id="7" name="图形 18">
              <a:extLst>
                <a:ext uri="{FF2B5EF4-FFF2-40B4-BE49-F238E27FC236}">
                  <a16:creationId xmlns:a16="http://schemas.microsoft.com/office/drawing/2014/main" id="{5EC3D99A-2748-4DE5-C09E-37E8A19E8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512" y="976501"/>
              <a:ext cx="3613545" cy="2023107"/>
            </a:xfrm>
            <a:prstGeom prst="rect">
              <a:avLst/>
            </a:prstGeom>
          </p:spPr>
        </p:pic>
        <p:pic>
          <p:nvPicPr>
            <p:cNvPr id="9" name="图形 19">
              <a:extLst>
                <a:ext uri="{FF2B5EF4-FFF2-40B4-BE49-F238E27FC236}">
                  <a16:creationId xmlns:a16="http://schemas.microsoft.com/office/drawing/2014/main" id="{B5A7B0CB-53D4-616E-5871-A6EFC59CF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511" y="3427647"/>
              <a:ext cx="3613545" cy="2023107"/>
            </a:xfrm>
            <a:prstGeom prst="rect">
              <a:avLst/>
            </a:prstGeom>
          </p:spPr>
        </p:pic>
        <p:pic>
          <p:nvPicPr>
            <p:cNvPr id="15" name="图形 21">
              <a:extLst>
                <a:ext uri="{FF2B5EF4-FFF2-40B4-BE49-F238E27FC236}">
                  <a16:creationId xmlns:a16="http://schemas.microsoft.com/office/drawing/2014/main" id="{94AC4D76-270F-8AA8-43E7-5831D3DAFE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2501" y="982917"/>
              <a:ext cx="3613545" cy="2023107"/>
            </a:xfrm>
            <a:prstGeom prst="rect">
              <a:avLst/>
            </a:prstGeom>
          </p:spPr>
        </p:pic>
        <p:pic>
          <p:nvPicPr>
            <p:cNvPr id="16" name="图形 23">
              <a:extLst>
                <a:ext uri="{FF2B5EF4-FFF2-40B4-BE49-F238E27FC236}">
                  <a16:creationId xmlns:a16="http://schemas.microsoft.com/office/drawing/2014/main" id="{17FEDC5A-F9FB-A3E9-4E30-C31F796894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2500" y="3424979"/>
              <a:ext cx="3613545" cy="2023107"/>
            </a:xfrm>
            <a:prstGeom prst="rect">
              <a:avLst/>
            </a:prstGeom>
          </p:spPr>
        </p:pic>
        <p:pic>
          <p:nvPicPr>
            <p:cNvPr id="17" name="图形 27">
              <a:extLst>
                <a:ext uri="{FF2B5EF4-FFF2-40B4-BE49-F238E27FC236}">
                  <a16:creationId xmlns:a16="http://schemas.microsoft.com/office/drawing/2014/main" id="{EACADD94-9415-2ABF-41BB-3782E12ACFE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1490" y="982916"/>
              <a:ext cx="3613545" cy="2023107"/>
            </a:xfrm>
            <a:prstGeom prst="rect">
              <a:avLst/>
            </a:prstGeom>
          </p:spPr>
        </p:pic>
        <p:pic>
          <p:nvPicPr>
            <p:cNvPr id="18" name="图形 29">
              <a:extLst>
                <a:ext uri="{FF2B5EF4-FFF2-40B4-BE49-F238E27FC236}">
                  <a16:creationId xmlns:a16="http://schemas.microsoft.com/office/drawing/2014/main" id="{687AF92B-EAEF-93CE-6A06-B88A1CDD26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81489" y="3429000"/>
              <a:ext cx="3613545" cy="2023107"/>
            </a:xfrm>
            <a:prstGeom prst="rect">
              <a:avLst/>
            </a:prstGeom>
          </p:spPr>
        </p:pic>
      </p:grpSp>
      <p:sp>
        <p:nvSpPr>
          <p:cNvPr id="20" name="文本框 19">
            <a:extLst>
              <a:ext uri="{FF2B5EF4-FFF2-40B4-BE49-F238E27FC236}">
                <a16:creationId xmlns:a16="http://schemas.microsoft.com/office/drawing/2014/main" id="{71996C6F-3496-2AEC-59D4-100AE6A9D7C9}"/>
              </a:ext>
            </a:extLst>
          </p:cNvPr>
          <p:cNvSpPr txBox="1"/>
          <p:nvPr/>
        </p:nvSpPr>
        <p:spPr bwMode="auto">
          <a:xfrm>
            <a:off x="4943182" y="3036860"/>
            <a:ext cx="2305634" cy="307777"/>
          </a:xfrm>
          <a:prstGeom prst="rect">
            <a:avLst/>
          </a:prstGeom>
          <a:noFill/>
        </p:spPr>
        <p:txBody>
          <a:bodyPr wrap="square">
            <a:spAutoFit/>
          </a:bodyPr>
          <a:lstStyle/>
          <a:p>
            <a:pPr algn="ctr">
              <a:defRPr/>
            </a:pPr>
            <a:r>
              <a:rPr lang="en-US" sz="1400" dirty="0">
                <a:latin typeface="Times New Roman"/>
                <a:ea typeface="宋体"/>
              </a:rPr>
              <a:t>(</a:t>
            </a:r>
            <a:r>
              <a:rPr lang="en-US" altLang="zh-CN" sz="1400" dirty="0">
                <a:latin typeface="Times New Roman"/>
                <a:ea typeface="宋体"/>
              </a:rPr>
              <a:t>b</a:t>
            </a:r>
            <a:r>
              <a:rPr lang="en-US" sz="1400" dirty="0">
                <a:latin typeface="Times New Roman"/>
                <a:ea typeface="宋体"/>
              </a:rPr>
              <a:t>) </a:t>
            </a:r>
            <a:r>
              <a:rPr lang="zh-CN" altLang="en-US" sz="1400" dirty="0">
                <a:latin typeface="Times New Roman"/>
                <a:ea typeface="宋体"/>
              </a:rPr>
              <a:t>磁盘读吞吐量</a:t>
            </a:r>
            <a:endParaRPr lang="zh-CN" sz="1400" dirty="0"/>
          </a:p>
        </p:txBody>
      </p:sp>
      <p:sp>
        <p:nvSpPr>
          <p:cNvPr id="21" name="文本框 20">
            <a:extLst>
              <a:ext uri="{FF2B5EF4-FFF2-40B4-BE49-F238E27FC236}">
                <a16:creationId xmlns:a16="http://schemas.microsoft.com/office/drawing/2014/main" id="{21984EEA-2C1B-16A5-88FE-34BDD3F30043}"/>
              </a:ext>
            </a:extLst>
          </p:cNvPr>
          <p:cNvSpPr txBox="1"/>
          <p:nvPr/>
        </p:nvSpPr>
        <p:spPr bwMode="auto">
          <a:xfrm>
            <a:off x="8622171" y="3073510"/>
            <a:ext cx="2305634" cy="307777"/>
          </a:xfrm>
          <a:prstGeom prst="rect">
            <a:avLst/>
          </a:prstGeom>
          <a:noFill/>
        </p:spPr>
        <p:txBody>
          <a:bodyPr wrap="square">
            <a:spAutoFit/>
          </a:bodyPr>
          <a:lstStyle/>
          <a:p>
            <a:pPr algn="ctr">
              <a:defRPr/>
            </a:pPr>
            <a:r>
              <a:rPr lang="en-US" sz="1400" dirty="0">
                <a:latin typeface="Times New Roman"/>
                <a:ea typeface="宋体"/>
              </a:rPr>
              <a:t>(</a:t>
            </a:r>
            <a:r>
              <a:rPr lang="en-US" altLang="zh-CN" sz="1400" dirty="0">
                <a:latin typeface="Times New Roman"/>
                <a:ea typeface="宋体"/>
              </a:rPr>
              <a:t>c</a:t>
            </a:r>
            <a:r>
              <a:rPr lang="en-US" sz="1400" dirty="0">
                <a:latin typeface="Times New Roman"/>
                <a:ea typeface="宋体"/>
              </a:rPr>
              <a:t>) </a:t>
            </a:r>
            <a:r>
              <a:rPr lang="zh-CN" altLang="en-US" sz="1400" dirty="0">
                <a:latin typeface="Times New Roman"/>
                <a:ea typeface="宋体"/>
              </a:rPr>
              <a:t>磁盘重复读吞吐量</a:t>
            </a:r>
            <a:endParaRPr lang="zh-CN" sz="1400" dirty="0"/>
          </a:p>
        </p:txBody>
      </p:sp>
      <p:sp>
        <p:nvSpPr>
          <p:cNvPr id="22" name="文本框 15">
            <a:extLst>
              <a:ext uri="{FF2B5EF4-FFF2-40B4-BE49-F238E27FC236}">
                <a16:creationId xmlns:a16="http://schemas.microsoft.com/office/drawing/2014/main" id="{96670FC7-64C2-98E6-7188-574A0C732F9E}"/>
              </a:ext>
            </a:extLst>
          </p:cNvPr>
          <p:cNvSpPr txBox="1"/>
          <p:nvPr/>
        </p:nvSpPr>
        <p:spPr bwMode="auto">
          <a:xfrm>
            <a:off x="4943182" y="5515698"/>
            <a:ext cx="2305634" cy="307777"/>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en-US" sz="1400" dirty="0">
                <a:latin typeface="Times New Roman"/>
                <a:ea typeface="宋体"/>
              </a:rPr>
              <a:t>(</a:t>
            </a:r>
            <a:r>
              <a:rPr lang="en-US" altLang="zh-CN" sz="1400" dirty="0">
                <a:latin typeface="Times New Roman"/>
                <a:ea typeface="宋体"/>
              </a:rPr>
              <a:t>e</a:t>
            </a:r>
            <a:r>
              <a:rPr lang="en-US" sz="1400" dirty="0">
                <a:latin typeface="Times New Roman"/>
                <a:ea typeface="宋体"/>
              </a:rPr>
              <a:t>) </a:t>
            </a:r>
            <a:r>
              <a:rPr lang="zh-CN" altLang="en-US" sz="1400" dirty="0">
                <a:latin typeface="Times New Roman"/>
                <a:ea typeface="宋体"/>
              </a:rPr>
              <a:t>磁盘写吞吐量</a:t>
            </a:r>
            <a:endParaRPr lang="zh-CN" sz="1400" dirty="0"/>
          </a:p>
        </p:txBody>
      </p:sp>
      <p:sp>
        <p:nvSpPr>
          <p:cNvPr id="23" name="文本框 15">
            <a:extLst>
              <a:ext uri="{FF2B5EF4-FFF2-40B4-BE49-F238E27FC236}">
                <a16:creationId xmlns:a16="http://schemas.microsoft.com/office/drawing/2014/main" id="{88F0264F-489E-D299-8CEB-4E24C3A50540}"/>
              </a:ext>
            </a:extLst>
          </p:cNvPr>
          <p:cNvSpPr txBox="1"/>
          <p:nvPr/>
        </p:nvSpPr>
        <p:spPr bwMode="auto">
          <a:xfrm>
            <a:off x="8589371" y="5495518"/>
            <a:ext cx="2305634" cy="307777"/>
          </a:xfrm>
          <a:prstGeom prst="rect">
            <a:avLst/>
          </a:prstGeom>
          <a:noFill/>
        </p:spPr>
        <p:txBody>
          <a:bodyPr wrap="square">
            <a:spAutoFit/>
          </a:bodyPr>
          <a:lstStyle>
            <a:defPPr>
              <a:defRPr lang="zh-CN"/>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a:lstStyle>
          <a:p>
            <a:pPr algn="ctr">
              <a:defRPr/>
            </a:pPr>
            <a:r>
              <a:rPr lang="en-US" sz="1400" dirty="0">
                <a:latin typeface="Times New Roman"/>
                <a:ea typeface="宋体"/>
              </a:rPr>
              <a:t>(f) </a:t>
            </a:r>
            <a:r>
              <a:rPr lang="zh-CN" altLang="en-US" sz="1400" dirty="0">
                <a:latin typeface="Times New Roman"/>
                <a:ea typeface="宋体"/>
              </a:rPr>
              <a:t>磁盘重复写吞吐量</a:t>
            </a:r>
            <a:endParaRPr lang="zh-CN" sz="1400" dirty="0"/>
          </a:p>
        </p:txBody>
      </p:sp>
      <p:sp>
        <p:nvSpPr>
          <p:cNvPr id="4" name="矩形 3">
            <a:extLst>
              <a:ext uri="{FF2B5EF4-FFF2-40B4-BE49-F238E27FC236}">
                <a16:creationId xmlns:a16="http://schemas.microsoft.com/office/drawing/2014/main" id="{95BB50CA-D695-0D03-114E-980BFB0FBBC4}"/>
              </a:ext>
            </a:extLst>
          </p:cNvPr>
          <p:cNvSpPr/>
          <p:nvPr/>
        </p:nvSpPr>
        <p:spPr>
          <a:xfrm>
            <a:off x="3002469" y="1008356"/>
            <a:ext cx="728283" cy="2596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矩形 4">
            <a:extLst>
              <a:ext uri="{FF2B5EF4-FFF2-40B4-BE49-F238E27FC236}">
                <a16:creationId xmlns:a16="http://schemas.microsoft.com/office/drawing/2014/main" id="{5C939C13-1867-9D89-D122-2CCDCD14322C}"/>
              </a:ext>
            </a:extLst>
          </p:cNvPr>
          <p:cNvSpPr/>
          <p:nvPr/>
        </p:nvSpPr>
        <p:spPr>
          <a:xfrm>
            <a:off x="6676974" y="1010471"/>
            <a:ext cx="728283" cy="2596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矩形 5">
            <a:extLst>
              <a:ext uri="{FF2B5EF4-FFF2-40B4-BE49-F238E27FC236}">
                <a16:creationId xmlns:a16="http://schemas.microsoft.com/office/drawing/2014/main" id="{69E95379-EF0E-CE58-529C-12E146F1049E}"/>
              </a:ext>
            </a:extLst>
          </p:cNvPr>
          <p:cNvSpPr/>
          <p:nvPr/>
        </p:nvSpPr>
        <p:spPr>
          <a:xfrm>
            <a:off x="10351479" y="1054705"/>
            <a:ext cx="728283" cy="2596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矩形 7">
            <a:extLst>
              <a:ext uri="{FF2B5EF4-FFF2-40B4-BE49-F238E27FC236}">
                <a16:creationId xmlns:a16="http://schemas.microsoft.com/office/drawing/2014/main" id="{95BB50CA-D695-0D03-114E-980BFB0FBBC4}"/>
              </a:ext>
            </a:extLst>
          </p:cNvPr>
          <p:cNvSpPr/>
          <p:nvPr/>
        </p:nvSpPr>
        <p:spPr>
          <a:xfrm>
            <a:off x="10351479" y="3482966"/>
            <a:ext cx="728283" cy="2596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a:extLst>
              <a:ext uri="{FF2B5EF4-FFF2-40B4-BE49-F238E27FC236}">
                <a16:creationId xmlns:a16="http://schemas.microsoft.com/office/drawing/2014/main" id="{95BB50CA-D695-0D03-114E-980BFB0FBBC4}"/>
              </a:ext>
            </a:extLst>
          </p:cNvPr>
          <p:cNvSpPr/>
          <p:nvPr/>
        </p:nvSpPr>
        <p:spPr>
          <a:xfrm>
            <a:off x="6676974" y="3481665"/>
            <a:ext cx="728283" cy="2596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矩形 12">
            <a:extLst>
              <a:ext uri="{FF2B5EF4-FFF2-40B4-BE49-F238E27FC236}">
                <a16:creationId xmlns:a16="http://schemas.microsoft.com/office/drawing/2014/main" id="{95BB50CA-D695-0D03-114E-980BFB0FBBC4}"/>
              </a:ext>
            </a:extLst>
          </p:cNvPr>
          <p:cNvSpPr/>
          <p:nvPr/>
        </p:nvSpPr>
        <p:spPr>
          <a:xfrm>
            <a:off x="3002468" y="3481665"/>
            <a:ext cx="728283" cy="2596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450679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a:xfrm>
            <a:off x="3440154" y="3673793"/>
            <a:ext cx="5311691" cy="1071461"/>
          </a:xfrm>
        </p:spPr>
        <p:txBody>
          <a:bodyPr>
            <a:normAutofit/>
          </a:bodyPr>
          <a:lstStyle/>
          <a:p>
            <a:r>
              <a:rPr lang="zh-CN" altLang="en-US" sz="2500" dirty="0"/>
              <a:t>总结与展望</a:t>
            </a:r>
          </a:p>
        </p:txBody>
      </p:sp>
      <p:sp>
        <p:nvSpPr>
          <p:cNvPr id="5" name="内容占位符 4">
            <a:extLst>
              <a:ext uri="{FF2B5EF4-FFF2-40B4-BE49-F238E27FC236}">
                <a16:creationId xmlns:a16="http://schemas.microsoft.com/office/drawing/2014/main" id="{4B36AC9E-4E54-D968-3011-0DF7C682DA34}"/>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3361937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a:xfrm>
            <a:off x="757914" y="175172"/>
            <a:ext cx="7599275" cy="432823"/>
          </a:xfrm>
        </p:spPr>
        <p:txBody>
          <a:bodyPr>
            <a:normAutofit fontScale="62500" lnSpcReduction="20000"/>
          </a:bodyPr>
          <a:lstStyle/>
          <a:p>
            <a:r>
              <a:rPr lang="en-US" altLang="zh-CN" dirty="0"/>
              <a:t>Rust-</a:t>
            </a:r>
            <a:r>
              <a:rPr lang="en-US" altLang="zh-CN" dirty="0" err="1"/>
              <a:t>Shyper</a:t>
            </a:r>
            <a:r>
              <a:rPr lang="en-US" altLang="zh-CN" dirty="0"/>
              <a:t> Monitor VM </a:t>
            </a:r>
            <a:r>
              <a:rPr lang="zh-CN" altLang="en-US" dirty="0"/>
              <a:t>设计与基于 </a:t>
            </a:r>
            <a:r>
              <a:rPr lang="en-US" altLang="zh-CN" dirty="0"/>
              <a:t>Offload </a:t>
            </a:r>
            <a:r>
              <a:rPr lang="zh-CN" altLang="en-US" dirty="0"/>
              <a:t>思想的设备驱动虚拟化</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25</a:t>
            </a:fld>
            <a:endParaRPr lang="zh-CN" altLang="en-US" dirty="0"/>
          </a:p>
        </p:txBody>
      </p:sp>
      <p:sp>
        <p:nvSpPr>
          <p:cNvPr id="6" name="文本框 5">
            <a:extLst>
              <a:ext uri="{FF2B5EF4-FFF2-40B4-BE49-F238E27FC236}">
                <a16:creationId xmlns:a16="http://schemas.microsoft.com/office/drawing/2014/main" id="{FA312725-1C95-9E2A-2B38-E54F819D1CF5}"/>
              </a:ext>
            </a:extLst>
          </p:cNvPr>
          <p:cNvSpPr txBox="1"/>
          <p:nvPr/>
        </p:nvSpPr>
        <p:spPr>
          <a:xfrm>
            <a:off x="757913" y="1197838"/>
            <a:ext cx="11256877" cy="1889363"/>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sz="1600" dirty="0">
                <a:latin typeface="+mj-ea"/>
                <a:ea typeface="+mj-ea"/>
              </a:rPr>
              <a:t>为用户提供 </a:t>
            </a:r>
            <a:r>
              <a:rPr lang="en-US" altLang="zh-CN" sz="1600" dirty="0">
                <a:latin typeface="+mj-ea"/>
                <a:ea typeface="+mj-ea"/>
              </a:rPr>
              <a:t>Rust-</a:t>
            </a:r>
            <a:r>
              <a:rPr lang="en-US" altLang="zh-CN" sz="1600" dirty="0" err="1">
                <a:latin typeface="+mj-ea"/>
                <a:ea typeface="+mj-ea"/>
              </a:rPr>
              <a:t>Shyper</a:t>
            </a:r>
            <a:r>
              <a:rPr lang="en-US" altLang="zh-CN" sz="1600" dirty="0">
                <a:latin typeface="+mj-ea"/>
                <a:ea typeface="+mj-ea"/>
              </a:rPr>
              <a:t> </a:t>
            </a:r>
            <a:r>
              <a:rPr lang="zh-CN" altLang="en-US" sz="1600" dirty="0">
                <a:latin typeface="+mj-ea"/>
                <a:ea typeface="+mj-ea"/>
              </a:rPr>
              <a:t>平台的管理接口</a:t>
            </a:r>
            <a:endParaRPr lang="en-US" altLang="zh-CN" sz="1600" dirty="0">
              <a:latin typeface="+mj-ea"/>
              <a:ea typeface="+mj-ea"/>
            </a:endParaRPr>
          </a:p>
          <a:p>
            <a:pPr marL="285750" indent="-285750" algn="just">
              <a:lnSpc>
                <a:spcPct val="130000"/>
              </a:lnSpc>
              <a:buFont typeface="Wingdings" panose="05000000000000000000" pitchFamily="2" charset="2"/>
              <a:buChar char="Ø"/>
            </a:pPr>
            <a:r>
              <a:rPr lang="zh-CN" altLang="en-US" sz="1600" dirty="0">
                <a:latin typeface="+mj-ea"/>
                <a:ea typeface="+mj-ea"/>
              </a:rPr>
              <a:t>与 </a:t>
            </a:r>
            <a:r>
              <a:rPr lang="en-US" altLang="zh-CN" sz="1600" dirty="0">
                <a:latin typeface="+mj-ea"/>
                <a:ea typeface="+mj-ea"/>
              </a:rPr>
              <a:t>Xen </a:t>
            </a:r>
            <a:r>
              <a:rPr lang="zh-CN" altLang="en-US" sz="1600" dirty="0">
                <a:latin typeface="+mj-ea"/>
                <a:ea typeface="+mj-ea"/>
              </a:rPr>
              <a:t>的 </a:t>
            </a:r>
            <a:r>
              <a:rPr lang="en-US" altLang="zh-CN" sz="1600" dirty="0">
                <a:latin typeface="+mj-ea"/>
                <a:ea typeface="+mj-ea"/>
              </a:rPr>
              <a:t>Domain 0 </a:t>
            </a:r>
            <a:r>
              <a:rPr lang="zh-CN" altLang="en-US" sz="1600" dirty="0">
                <a:latin typeface="+mj-ea"/>
                <a:ea typeface="+mj-ea"/>
              </a:rPr>
              <a:t>设计以及 </a:t>
            </a:r>
            <a:r>
              <a:rPr lang="en-US" altLang="zh-CN" sz="1600" dirty="0">
                <a:latin typeface="+mj-ea"/>
                <a:ea typeface="+mj-ea"/>
              </a:rPr>
              <a:t>ACRN </a:t>
            </a:r>
            <a:r>
              <a:rPr lang="zh-CN" altLang="en-US" sz="1600" dirty="0">
                <a:latin typeface="+mj-ea"/>
                <a:ea typeface="+mj-ea"/>
              </a:rPr>
              <a:t>的 </a:t>
            </a:r>
            <a:r>
              <a:rPr lang="en-US" altLang="zh-CN" sz="1600" dirty="0">
                <a:latin typeface="+mj-ea"/>
                <a:ea typeface="+mj-ea"/>
              </a:rPr>
              <a:t>Service VM </a:t>
            </a:r>
            <a:r>
              <a:rPr lang="zh-CN" altLang="en-US" sz="1600" dirty="0">
                <a:latin typeface="+mj-ea"/>
                <a:ea typeface="+mj-ea"/>
              </a:rPr>
              <a:t>设计类似</a:t>
            </a:r>
            <a:endParaRPr lang="en-US" altLang="zh-CN" sz="1600" dirty="0">
              <a:latin typeface="+mj-ea"/>
              <a:ea typeface="+mj-ea"/>
            </a:endParaRPr>
          </a:p>
          <a:p>
            <a:pPr marL="742950" lvl="1" indent="-285750" algn="just">
              <a:lnSpc>
                <a:spcPct val="130000"/>
              </a:lnSpc>
              <a:buFont typeface="Wingdings" panose="05000000000000000000" pitchFamily="2" charset="2"/>
              <a:buChar char="Ø"/>
            </a:pPr>
            <a:r>
              <a:rPr lang="en-US" altLang="zh-CN" sz="1600" dirty="0">
                <a:latin typeface="+mj-ea"/>
                <a:ea typeface="+mj-ea"/>
              </a:rPr>
              <a:t>Xen </a:t>
            </a:r>
            <a:r>
              <a:rPr lang="zh-CN" altLang="en-US" sz="1600" dirty="0">
                <a:latin typeface="+mj-ea"/>
                <a:ea typeface="+mj-ea"/>
              </a:rPr>
              <a:t>的 </a:t>
            </a:r>
            <a:r>
              <a:rPr lang="en-US" altLang="zh-CN" sz="1600" dirty="0">
                <a:latin typeface="+mj-ea"/>
                <a:ea typeface="+mj-ea"/>
              </a:rPr>
              <a:t>Domain 0 </a:t>
            </a:r>
            <a:r>
              <a:rPr lang="zh-CN" altLang="en-US" sz="1600" dirty="0">
                <a:latin typeface="+mj-ea"/>
                <a:ea typeface="+mj-ea"/>
              </a:rPr>
              <a:t>与 </a:t>
            </a:r>
            <a:r>
              <a:rPr lang="en-US" altLang="zh-CN" sz="1600" dirty="0">
                <a:latin typeface="+mj-ea"/>
                <a:ea typeface="+mj-ea"/>
              </a:rPr>
              <a:t>Domain X </a:t>
            </a:r>
            <a:r>
              <a:rPr lang="zh-CN" altLang="en-US" sz="1600" dirty="0">
                <a:latin typeface="+mj-ea"/>
                <a:ea typeface="+mj-ea"/>
              </a:rPr>
              <a:t>存在大量的共享内存设计，安全性存疑</a:t>
            </a:r>
            <a:r>
              <a:rPr lang="en-US" altLang="zh-CN" sz="1600" dirty="0">
                <a:latin typeface="+mj-ea"/>
                <a:ea typeface="+mj-ea"/>
              </a:rPr>
              <a:t>,</a:t>
            </a:r>
            <a:r>
              <a:rPr lang="zh-CN" altLang="en-US" sz="1600" dirty="0">
                <a:latin typeface="+mj-ea"/>
                <a:ea typeface="+mj-ea"/>
              </a:rPr>
              <a:t>配置大量依赖 </a:t>
            </a:r>
            <a:r>
              <a:rPr lang="en-US" altLang="zh-CN" sz="1600" dirty="0">
                <a:latin typeface="+mj-ea"/>
                <a:ea typeface="+mj-ea"/>
              </a:rPr>
              <a:t>Domain 0 </a:t>
            </a:r>
            <a:r>
              <a:rPr lang="zh-CN" altLang="en-US" sz="1600" dirty="0">
                <a:latin typeface="+mj-ea"/>
                <a:ea typeface="+mj-ea"/>
              </a:rPr>
              <a:t>内部的开发工具链</a:t>
            </a:r>
            <a:endParaRPr lang="en-US" altLang="zh-CN" sz="1600" dirty="0">
              <a:latin typeface="+mj-ea"/>
              <a:ea typeface="+mj-ea"/>
            </a:endParaRPr>
          </a:p>
          <a:p>
            <a:pPr marL="742950" lvl="1" indent="-285750" algn="just">
              <a:lnSpc>
                <a:spcPct val="130000"/>
              </a:lnSpc>
              <a:buFont typeface="Wingdings" panose="05000000000000000000" pitchFamily="2" charset="2"/>
              <a:buChar char="Ø"/>
            </a:pPr>
            <a:r>
              <a:rPr lang="en-US" altLang="zh-CN" sz="1600" dirty="0">
                <a:latin typeface="+mj-ea"/>
                <a:ea typeface="+mj-ea"/>
              </a:rPr>
              <a:t>ACRN </a:t>
            </a:r>
            <a:r>
              <a:rPr lang="zh-CN" altLang="en-US" sz="1600" dirty="0">
                <a:latin typeface="+mj-ea"/>
                <a:ea typeface="+mj-ea"/>
              </a:rPr>
              <a:t>的 </a:t>
            </a:r>
            <a:r>
              <a:rPr lang="en-US" altLang="zh-CN" sz="1600" dirty="0">
                <a:latin typeface="+mj-ea"/>
                <a:ea typeface="+mj-ea"/>
              </a:rPr>
              <a:t>Service VM </a:t>
            </a:r>
            <a:r>
              <a:rPr lang="zh-CN" altLang="en-US" sz="1600" dirty="0">
                <a:latin typeface="+mj-ea"/>
                <a:ea typeface="+mj-ea"/>
              </a:rPr>
              <a:t>同样提供 </a:t>
            </a:r>
            <a:r>
              <a:rPr lang="en-US" altLang="zh-CN" sz="1600" dirty="0">
                <a:latin typeface="+mj-ea"/>
                <a:ea typeface="+mj-ea"/>
              </a:rPr>
              <a:t>Device Model</a:t>
            </a:r>
            <a:r>
              <a:rPr lang="zh-CN" altLang="en-US" sz="1600" dirty="0">
                <a:latin typeface="+mj-ea"/>
                <a:ea typeface="+mj-ea"/>
              </a:rPr>
              <a:t>，但其 </a:t>
            </a:r>
            <a:r>
              <a:rPr lang="en-US" altLang="zh-CN" sz="1600" dirty="0">
                <a:latin typeface="+mj-ea"/>
                <a:ea typeface="+mj-ea"/>
              </a:rPr>
              <a:t>Pre-launched VM </a:t>
            </a:r>
            <a:r>
              <a:rPr lang="zh-CN" altLang="en-US" sz="1600" dirty="0">
                <a:latin typeface="+mj-ea"/>
                <a:ea typeface="+mj-ea"/>
              </a:rPr>
              <a:t>的设计无疑拓宽了系统的被攻击面</a:t>
            </a:r>
            <a:endParaRPr lang="en-US" altLang="zh-CN" sz="1600" dirty="0">
              <a:latin typeface="+mj-ea"/>
              <a:ea typeface="+mj-ea"/>
            </a:endParaRPr>
          </a:p>
          <a:p>
            <a:pPr marL="285750" indent="-285750" algn="just">
              <a:lnSpc>
                <a:spcPct val="130000"/>
              </a:lnSpc>
              <a:buFont typeface="Wingdings" panose="05000000000000000000" pitchFamily="2" charset="2"/>
              <a:buChar char="Ø"/>
            </a:pPr>
            <a:r>
              <a:rPr lang="en-US" altLang="zh-CN" sz="1600" dirty="0">
                <a:latin typeface="+mj-ea"/>
                <a:ea typeface="+mj-ea"/>
              </a:rPr>
              <a:t>Rust-</a:t>
            </a:r>
            <a:r>
              <a:rPr lang="en-US" altLang="zh-CN" sz="1600" dirty="0" err="1">
                <a:latin typeface="+mj-ea"/>
                <a:ea typeface="+mj-ea"/>
              </a:rPr>
              <a:t>Shyper</a:t>
            </a:r>
            <a:r>
              <a:rPr lang="en-US" altLang="zh-CN" sz="1600" dirty="0">
                <a:latin typeface="+mj-ea"/>
                <a:ea typeface="+mj-ea"/>
              </a:rPr>
              <a:t> </a:t>
            </a:r>
            <a:r>
              <a:rPr lang="zh-CN" altLang="en-US" sz="1600" dirty="0">
                <a:latin typeface="+mj-ea"/>
                <a:ea typeface="+mj-ea"/>
              </a:rPr>
              <a:t>可选择丢弃 </a:t>
            </a:r>
            <a:r>
              <a:rPr lang="en-US" altLang="zh-CN" sz="1600" dirty="0">
                <a:latin typeface="+mj-ea"/>
                <a:ea typeface="+mj-ea"/>
              </a:rPr>
              <a:t>Monitor VM</a:t>
            </a:r>
            <a:r>
              <a:rPr lang="zh-CN" altLang="en-US" sz="1600" dirty="0">
                <a:latin typeface="+mj-ea"/>
                <a:ea typeface="+mj-ea"/>
              </a:rPr>
              <a:t>，实现简单可靠的静态配置启动</a:t>
            </a:r>
            <a:endParaRPr lang="en-US" altLang="zh-CN" sz="1600" dirty="0">
              <a:latin typeface="+mj-ea"/>
              <a:ea typeface="+mj-ea"/>
            </a:endParaRPr>
          </a:p>
          <a:p>
            <a:pPr marL="285750" indent="-285750" algn="just">
              <a:lnSpc>
                <a:spcPct val="130000"/>
              </a:lnSpc>
              <a:buFont typeface="Wingdings" panose="05000000000000000000" pitchFamily="2" charset="2"/>
              <a:buChar char="Ø"/>
            </a:pPr>
            <a:endParaRPr lang="en-US" altLang="zh-CN" sz="1600" dirty="0">
              <a:latin typeface="+mj-ea"/>
              <a:ea typeface="+mj-ea"/>
            </a:endParaRPr>
          </a:p>
        </p:txBody>
      </p:sp>
      <p:sp>
        <p:nvSpPr>
          <p:cNvPr id="4" name="平行四边形 3">
            <a:extLst>
              <a:ext uri="{FF2B5EF4-FFF2-40B4-BE49-F238E27FC236}">
                <a16:creationId xmlns:a16="http://schemas.microsoft.com/office/drawing/2014/main" id="{ECED4251-A39D-55FA-360A-B4623512A87A}"/>
              </a:ext>
            </a:extLst>
          </p:cNvPr>
          <p:cNvSpPr/>
          <p:nvPr/>
        </p:nvSpPr>
        <p:spPr>
          <a:xfrm>
            <a:off x="359193" y="731363"/>
            <a:ext cx="375838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spc="300" dirty="0">
                <a:solidFill>
                  <a:schemeClr val="bg1"/>
                </a:solidFill>
                <a:latin typeface="+mn-ea"/>
              </a:rPr>
              <a:t>Monitor VM </a:t>
            </a:r>
            <a:r>
              <a:rPr lang="zh-CN" altLang="en-US" sz="2000" b="1" spc="300" dirty="0">
                <a:solidFill>
                  <a:schemeClr val="bg1"/>
                </a:solidFill>
                <a:latin typeface="+mn-ea"/>
              </a:rPr>
              <a:t>设计</a:t>
            </a:r>
          </a:p>
        </p:txBody>
      </p:sp>
      <p:sp>
        <p:nvSpPr>
          <p:cNvPr id="5" name="平行四边形 4">
            <a:extLst>
              <a:ext uri="{FF2B5EF4-FFF2-40B4-BE49-F238E27FC236}">
                <a16:creationId xmlns:a16="http://schemas.microsoft.com/office/drawing/2014/main" id="{8E75B71F-C326-7140-9301-0E850F41C50B}"/>
              </a:ext>
            </a:extLst>
          </p:cNvPr>
          <p:cNvSpPr/>
          <p:nvPr/>
        </p:nvSpPr>
        <p:spPr>
          <a:xfrm>
            <a:off x="353967" y="2870789"/>
            <a:ext cx="6423608"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spc="300" dirty="0">
                <a:solidFill>
                  <a:schemeClr val="bg1"/>
                </a:solidFill>
                <a:latin typeface="+mn-ea"/>
              </a:rPr>
              <a:t>基于 </a:t>
            </a:r>
            <a:r>
              <a:rPr lang="en-US" altLang="zh-CN" sz="2000" b="1" spc="300" dirty="0">
                <a:solidFill>
                  <a:schemeClr val="bg1"/>
                </a:solidFill>
                <a:latin typeface="+mn-ea"/>
              </a:rPr>
              <a:t>Offload </a:t>
            </a:r>
            <a:r>
              <a:rPr lang="zh-CN" altLang="en-US" sz="2000" b="1" spc="300" dirty="0">
                <a:solidFill>
                  <a:schemeClr val="bg1"/>
                </a:solidFill>
                <a:latin typeface="+mn-ea"/>
              </a:rPr>
              <a:t>思想的设备驱动虚拟化</a:t>
            </a:r>
          </a:p>
        </p:txBody>
      </p:sp>
      <p:sp>
        <p:nvSpPr>
          <p:cNvPr id="7" name="文本框 6">
            <a:extLst>
              <a:ext uri="{FF2B5EF4-FFF2-40B4-BE49-F238E27FC236}">
                <a16:creationId xmlns:a16="http://schemas.microsoft.com/office/drawing/2014/main" id="{090A512C-26BE-B197-E38D-BBA2E733B8E7}"/>
              </a:ext>
            </a:extLst>
          </p:cNvPr>
          <p:cNvSpPr txBox="1"/>
          <p:nvPr/>
        </p:nvSpPr>
        <p:spPr>
          <a:xfrm>
            <a:off x="752688" y="3387805"/>
            <a:ext cx="9091240" cy="2529539"/>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sz="1600" dirty="0">
                <a:latin typeface="+mj-ea"/>
                <a:ea typeface="+mj-ea"/>
              </a:rPr>
              <a:t>利用硬件开发商的成熟生态，提高 </a:t>
            </a:r>
            <a:r>
              <a:rPr lang="en-US" altLang="zh-CN" sz="1600" dirty="0">
                <a:latin typeface="+mj-ea"/>
                <a:ea typeface="+mj-ea"/>
              </a:rPr>
              <a:t>Rust-</a:t>
            </a:r>
            <a:r>
              <a:rPr lang="en-US" altLang="zh-CN" sz="1600" dirty="0" err="1">
                <a:latin typeface="+mj-ea"/>
                <a:ea typeface="+mj-ea"/>
              </a:rPr>
              <a:t>Shyper</a:t>
            </a:r>
            <a:r>
              <a:rPr lang="en-US" altLang="zh-CN" sz="1600" dirty="0">
                <a:latin typeface="+mj-ea"/>
                <a:ea typeface="+mj-ea"/>
              </a:rPr>
              <a:t> </a:t>
            </a:r>
            <a:r>
              <a:rPr lang="zh-CN" altLang="en-US" sz="1600" dirty="0">
                <a:latin typeface="+mj-ea"/>
                <a:ea typeface="+mj-ea"/>
              </a:rPr>
              <a:t>平台的可拓展性</a:t>
            </a:r>
            <a:endParaRPr lang="en-US" altLang="zh-CN" sz="1600" dirty="0">
              <a:latin typeface="+mj-ea"/>
              <a:ea typeface="+mj-ea"/>
            </a:endParaRPr>
          </a:p>
          <a:p>
            <a:pPr marL="285750" indent="-285750" algn="just">
              <a:lnSpc>
                <a:spcPct val="130000"/>
              </a:lnSpc>
              <a:buFont typeface="Wingdings" panose="05000000000000000000" pitchFamily="2" charset="2"/>
              <a:buChar char="Ø"/>
            </a:pPr>
            <a:r>
              <a:rPr lang="zh-CN" altLang="en-US" sz="1600" dirty="0">
                <a:latin typeface="+mj-ea"/>
                <a:ea typeface="+mj-ea"/>
              </a:rPr>
              <a:t>将</a:t>
            </a:r>
            <a:r>
              <a:rPr lang="en-US" altLang="zh-CN" sz="1600" dirty="0">
                <a:latin typeface="+mj-ea"/>
                <a:ea typeface="+mj-ea"/>
              </a:rPr>
              <a:t>I/O</a:t>
            </a:r>
            <a:r>
              <a:rPr lang="zh-CN" altLang="en-US" sz="1600" dirty="0">
                <a:latin typeface="+mj-ea"/>
                <a:ea typeface="+mj-ea"/>
              </a:rPr>
              <a:t>虚拟化流程中最耗时的</a:t>
            </a:r>
            <a:r>
              <a:rPr lang="en-US" altLang="zh-CN" sz="1600" dirty="0">
                <a:latin typeface="+mj-ea"/>
                <a:ea typeface="+mj-ea"/>
              </a:rPr>
              <a:t>I/O</a:t>
            </a:r>
            <a:r>
              <a:rPr lang="zh-CN" altLang="en-US" sz="1600" dirty="0">
                <a:latin typeface="+mj-ea"/>
                <a:ea typeface="+mj-ea"/>
              </a:rPr>
              <a:t>操作从</a:t>
            </a:r>
            <a:r>
              <a:rPr lang="en-US" altLang="zh-CN" sz="1600" dirty="0">
                <a:latin typeface="+mj-ea"/>
                <a:ea typeface="+mj-ea"/>
              </a:rPr>
              <a:t>Hypervisor</a:t>
            </a:r>
            <a:r>
              <a:rPr lang="zh-CN" altLang="en-US" sz="1600" dirty="0">
                <a:latin typeface="+mj-ea"/>
                <a:ea typeface="+mj-ea"/>
              </a:rPr>
              <a:t>移到 </a:t>
            </a:r>
            <a:r>
              <a:rPr lang="en-US" altLang="zh-CN" sz="1600" dirty="0">
                <a:latin typeface="+mj-ea"/>
                <a:ea typeface="+mj-ea"/>
              </a:rPr>
              <a:t>Monitor VM</a:t>
            </a:r>
            <a:r>
              <a:rPr lang="zh-CN" altLang="en-US" sz="1600" dirty="0">
                <a:latin typeface="+mj-ea"/>
                <a:ea typeface="+mj-ea"/>
              </a:rPr>
              <a:t>的用户态完成</a:t>
            </a:r>
          </a:p>
          <a:p>
            <a:pPr marL="742950" lvl="1" indent="-285750" algn="just">
              <a:lnSpc>
                <a:spcPct val="130000"/>
              </a:lnSpc>
              <a:buFont typeface="Wingdings" panose="05000000000000000000" pitchFamily="2" charset="2"/>
              <a:buChar char="Ø"/>
            </a:pPr>
            <a:r>
              <a:rPr lang="zh-CN" altLang="en-US" sz="1600" dirty="0">
                <a:latin typeface="+mj-ea"/>
                <a:ea typeface="+mj-ea"/>
              </a:rPr>
              <a:t>与 </a:t>
            </a:r>
            <a:r>
              <a:rPr lang="en-US" altLang="zh-CN" sz="1600" dirty="0">
                <a:latin typeface="+mj-ea"/>
                <a:ea typeface="+mj-ea"/>
              </a:rPr>
              <a:t>Rust async-task </a:t>
            </a:r>
            <a:r>
              <a:rPr lang="zh-CN" altLang="en-US" sz="1600" dirty="0">
                <a:latin typeface="+mj-ea"/>
                <a:ea typeface="+mj-ea"/>
              </a:rPr>
              <a:t>异步任务结合 </a:t>
            </a:r>
            <a:endParaRPr lang="en-US" altLang="zh-CN" sz="1600" dirty="0">
              <a:latin typeface="+mj-ea"/>
              <a:ea typeface="+mj-ea"/>
            </a:endParaRPr>
          </a:p>
          <a:p>
            <a:pPr marL="742950" lvl="1" indent="-285750" algn="just">
              <a:lnSpc>
                <a:spcPct val="130000"/>
              </a:lnSpc>
              <a:buFont typeface="Wingdings" panose="05000000000000000000" pitchFamily="2" charset="2"/>
              <a:buChar char="Ø"/>
            </a:pPr>
            <a:r>
              <a:rPr lang="zh-CN" altLang="en-US" sz="1600" dirty="0">
                <a:latin typeface="+mj-ea"/>
                <a:ea typeface="+mj-ea"/>
              </a:rPr>
              <a:t>减少了陷入</a:t>
            </a:r>
            <a:r>
              <a:rPr lang="en-US" altLang="zh-CN" sz="1600" dirty="0">
                <a:latin typeface="+mj-ea"/>
                <a:ea typeface="+mj-ea"/>
              </a:rPr>
              <a:t>EL2</a:t>
            </a:r>
            <a:r>
              <a:rPr lang="zh-CN" altLang="en-US" sz="1600" dirty="0">
                <a:latin typeface="+mj-ea"/>
                <a:ea typeface="+mj-ea"/>
              </a:rPr>
              <a:t>的时间，提高虚拟机的性能</a:t>
            </a:r>
          </a:p>
          <a:p>
            <a:pPr marL="285750" indent="-285750" algn="just">
              <a:lnSpc>
                <a:spcPct val="130000"/>
              </a:lnSpc>
              <a:buFont typeface="Wingdings" panose="05000000000000000000" pitchFamily="2" charset="2"/>
              <a:buChar char="Ø"/>
            </a:pPr>
            <a:r>
              <a:rPr lang="zh-CN" altLang="en-US" sz="1600" dirty="0">
                <a:latin typeface="+mj-ea"/>
                <a:ea typeface="+mj-ea"/>
              </a:rPr>
              <a:t>由 </a:t>
            </a:r>
            <a:r>
              <a:rPr lang="en-US" altLang="zh-CN" sz="1600" dirty="0">
                <a:latin typeface="+mj-ea"/>
                <a:ea typeface="+mj-ea"/>
              </a:rPr>
              <a:t>Monitor  VM</a:t>
            </a:r>
            <a:r>
              <a:rPr lang="zh-CN" altLang="en-US" sz="1600" dirty="0">
                <a:latin typeface="+mj-ea"/>
                <a:ea typeface="+mj-ea"/>
              </a:rPr>
              <a:t>上运行的</a:t>
            </a:r>
            <a:r>
              <a:rPr lang="en-US" altLang="zh-CN" sz="1600" dirty="0">
                <a:latin typeface="+mj-ea"/>
                <a:ea typeface="+mj-ea"/>
              </a:rPr>
              <a:t>Linux</a:t>
            </a:r>
            <a:r>
              <a:rPr lang="zh-CN" altLang="en-US" sz="1600" dirty="0">
                <a:latin typeface="+mj-ea"/>
                <a:ea typeface="+mj-ea"/>
              </a:rPr>
              <a:t>的原生驱动完成</a:t>
            </a:r>
            <a:r>
              <a:rPr lang="en-US" altLang="zh-CN" sz="1600" dirty="0">
                <a:latin typeface="+mj-ea"/>
                <a:ea typeface="+mj-ea"/>
              </a:rPr>
              <a:t>I/O</a:t>
            </a:r>
            <a:r>
              <a:rPr lang="zh-CN" altLang="en-US" sz="1600" dirty="0">
                <a:latin typeface="+mj-ea"/>
                <a:ea typeface="+mj-ea"/>
              </a:rPr>
              <a:t>操作</a:t>
            </a:r>
          </a:p>
          <a:p>
            <a:pPr marL="742950" lvl="1" indent="-285750" algn="just">
              <a:lnSpc>
                <a:spcPct val="130000"/>
              </a:lnSpc>
              <a:buFont typeface="Wingdings" panose="05000000000000000000" pitchFamily="2" charset="2"/>
              <a:buChar char="Ø"/>
            </a:pPr>
            <a:r>
              <a:rPr lang="zh-CN" altLang="en-US" sz="1600" dirty="0">
                <a:latin typeface="+mj-ea"/>
                <a:ea typeface="+mj-ea"/>
              </a:rPr>
              <a:t>免去了在</a:t>
            </a:r>
            <a:r>
              <a:rPr lang="en-US" altLang="zh-CN" sz="1600" dirty="0">
                <a:latin typeface="+mj-ea"/>
                <a:ea typeface="+mj-ea"/>
              </a:rPr>
              <a:t>Hypervisor</a:t>
            </a:r>
            <a:r>
              <a:rPr lang="zh-CN" altLang="en-US" sz="1600" dirty="0">
                <a:latin typeface="+mj-ea"/>
                <a:ea typeface="+mj-ea"/>
              </a:rPr>
              <a:t>内部移植对应外设驱动的工作</a:t>
            </a:r>
          </a:p>
          <a:p>
            <a:pPr marL="742950" lvl="1" indent="-285750" algn="just">
              <a:lnSpc>
                <a:spcPct val="130000"/>
              </a:lnSpc>
              <a:buFont typeface="Wingdings" panose="05000000000000000000" pitchFamily="2" charset="2"/>
              <a:buChar char="Ø"/>
            </a:pPr>
            <a:r>
              <a:rPr lang="zh-CN" altLang="en-US" sz="1600" dirty="0">
                <a:latin typeface="+mj-ea"/>
                <a:ea typeface="+mj-ea"/>
              </a:rPr>
              <a:t>极大地提高了</a:t>
            </a:r>
            <a:r>
              <a:rPr lang="en-US" altLang="zh-CN" sz="1600" dirty="0">
                <a:latin typeface="+mj-ea"/>
                <a:ea typeface="+mj-ea"/>
              </a:rPr>
              <a:t>Hypervisor</a:t>
            </a:r>
            <a:r>
              <a:rPr lang="zh-CN" altLang="en-US" sz="1600" dirty="0">
                <a:latin typeface="+mj-ea"/>
                <a:ea typeface="+mj-ea"/>
              </a:rPr>
              <a:t>的可移植性与可扩展性</a:t>
            </a:r>
          </a:p>
          <a:p>
            <a:pPr marL="285750" indent="-285750" algn="just">
              <a:lnSpc>
                <a:spcPct val="130000"/>
              </a:lnSpc>
              <a:buFont typeface="Wingdings" panose="05000000000000000000" pitchFamily="2" charset="2"/>
              <a:buChar char="Ø"/>
            </a:pPr>
            <a:endParaRPr lang="en-US" altLang="zh-CN" sz="1600" dirty="0">
              <a:latin typeface="+mj-ea"/>
              <a:ea typeface="+mj-ea"/>
            </a:endParaRPr>
          </a:p>
        </p:txBody>
      </p:sp>
      <p:sp>
        <p:nvSpPr>
          <p:cNvPr id="8" name="平行四边形 7">
            <a:extLst>
              <a:ext uri="{FF2B5EF4-FFF2-40B4-BE49-F238E27FC236}">
                <a16:creationId xmlns:a16="http://schemas.microsoft.com/office/drawing/2014/main" id="{0154B883-DCAB-F61B-E346-40B1A2CB3028}"/>
              </a:ext>
            </a:extLst>
          </p:cNvPr>
          <p:cNvSpPr/>
          <p:nvPr/>
        </p:nvSpPr>
        <p:spPr>
          <a:xfrm>
            <a:off x="353967" y="5910225"/>
            <a:ext cx="11497791"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spc="300" dirty="0">
                <a:solidFill>
                  <a:schemeClr val="bg1"/>
                </a:solidFill>
                <a:latin typeface="+mn-ea"/>
              </a:rPr>
              <a:t>下一次分享：</a:t>
            </a:r>
            <a:r>
              <a:rPr lang="en-US" altLang="zh-CN" sz="2000" b="1" spc="300" dirty="0">
                <a:solidFill>
                  <a:schemeClr val="bg1"/>
                </a:solidFill>
                <a:latin typeface="+mn-ea"/>
              </a:rPr>
              <a:t>Rust-</a:t>
            </a:r>
            <a:r>
              <a:rPr lang="en-US" altLang="zh-CN" sz="2000" b="1" spc="300" dirty="0" err="1">
                <a:solidFill>
                  <a:schemeClr val="bg1"/>
                </a:solidFill>
                <a:latin typeface="+mn-ea"/>
              </a:rPr>
              <a:t>Shyper</a:t>
            </a:r>
            <a:r>
              <a:rPr lang="en-US" altLang="zh-CN" sz="2000" b="1" spc="300" dirty="0">
                <a:solidFill>
                  <a:schemeClr val="bg1"/>
                </a:solidFill>
                <a:latin typeface="+mn-ea"/>
              </a:rPr>
              <a:t> </a:t>
            </a:r>
            <a:r>
              <a:rPr lang="zh-CN" altLang="en-US" sz="2000" b="1" spc="300" dirty="0">
                <a:solidFill>
                  <a:schemeClr val="bg1"/>
                </a:solidFill>
                <a:latin typeface="+mn-ea"/>
              </a:rPr>
              <a:t>多平台兼容和移植经验（以树莓派</a:t>
            </a:r>
            <a:r>
              <a:rPr lang="en-US" altLang="zh-CN" sz="2000" b="1" spc="300" dirty="0">
                <a:solidFill>
                  <a:schemeClr val="bg1"/>
                </a:solidFill>
                <a:latin typeface="+mn-ea"/>
              </a:rPr>
              <a:t>4B</a:t>
            </a:r>
            <a:r>
              <a:rPr lang="zh-CN" altLang="en-US" sz="2000" b="1" spc="300" dirty="0">
                <a:solidFill>
                  <a:schemeClr val="bg1"/>
                </a:solidFill>
                <a:latin typeface="+mn-ea"/>
              </a:rPr>
              <a:t>为例）</a:t>
            </a:r>
          </a:p>
        </p:txBody>
      </p:sp>
    </p:spTree>
    <p:extLst>
      <p:ext uri="{BB962C8B-B14F-4D97-AF65-F5344CB8AC3E}">
        <p14:creationId xmlns:p14="http://schemas.microsoft.com/office/powerpoint/2010/main" val="635696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26</a:t>
            </a:fld>
            <a:endParaRPr lang="zh-CN" altLang="en-US" dirty="0"/>
          </a:p>
        </p:txBody>
      </p:sp>
      <p:sp>
        <p:nvSpPr>
          <p:cNvPr id="10" name="平行四边形 9">
            <a:extLst>
              <a:ext uri="{FF2B5EF4-FFF2-40B4-BE49-F238E27FC236}">
                <a16:creationId xmlns:a16="http://schemas.microsoft.com/office/drawing/2014/main" id="{DA0FAC54-3FCB-ECA4-622C-6592A095B799}"/>
              </a:ext>
            </a:extLst>
          </p:cNvPr>
          <p:cNvSpPr/>
          <p:nvPr/>
        </p:nvSpPr>
        <p:spPr>
          <a:xfrm>
            <a:off x="717528" y="853322"/>
            <a:ext cx="7555930"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altLang="zh-CN" sz="2000" b="1" spc="300" dirty="0">
                <a:solidFill>
                  <a:schemeClr val="bg1"/>
                </a:solidFill>
                <a:latin typeface="+mn-ea"/>
              </a:rPr>
              <a:t>Rust-</a:t>
            </a:r>
            <a:r>
              <a:rPr lang="en-US" altLang="zh-CN" sz="2000" b="1" spc="300" dirty="0" err="1">
                <a:solidFill>
                  <a:schemeClr val="bg1"/>
                </a:solidFill>
                <a:latin typeface="+mn-ea"/>
              </a:rPr>
              <a:t>Shyper</a:t>
            </a:r>
            <a:r>
              <a:rPr lang="en-US" altLang="zh-CN" sz="2000" b="1" spc="300" dirty="0">
                <a:solidFill>
                  <a:schemeClr val="bg1"/>
                </a:solidFill>
                <a:latin typeface="+mn-ea"/>
              </a:rPr>
              <a:t> </a:t>
            </a:r>
            <a:r>
              <a:rPr lang="zh-CN" altLang="en-US" sz="2000" b="1" spc="300" dirty="0">
                <a:solidFill>
                  <a:schemeClr val="bg1"/>
                </a:solidFill>
                <a:latin typeface="+mn-ea"/>
              </a:rPr>
              <a:t>已发表的论文</a:t>
            </a:r>
          </a:p>
        </p:txBody>
      </p:sp>
      <p:sp>
        <p:nvSpPr>
          <p:cNvPr id="4" name="文本框 3">
            <a:extLst>
              <a:ext uri="{FF2B5EF4-FFF2-40B4-BE49-F238E27FC236}">
                <a16:creationId xmlns:a16="http://schemas.microsoft.com/office/drawing/2014/main" id="{971DABBF-DD49-BE24-7821-B206D9E66EB4}"/>
              </a:ext>
            </a:extLst>
          </p:cNvPr>
          <p:cNvSpPr txBox="1"/>
          <p:nvPr/>
        </p:nvSpPr>
        <p:spPr>
          <a:xfrm>
            <a:off x="634177" y="3776888"/>
            <a:ext cx="5384284" cy="128971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已经在华为</a:t>
            </a:r>
            <a:r>
              <a:rPr lang="en-US" altLang="zh-CN" dirty="0" err="1"/>
              <a:t>openEuler</a:t>
            </a:r>
            <a:r>
              <a:rPr lang="zh-CN" altLang="en-US" dirty="0"/>
              <a:t>社区开源</a:t>
            </a:r>
          </a:p>
          <a:p>
            <a:pPr marL="285750" indent="-285750">
              <a:lnSpc>
                <a:spcPct val="150000"/>
              </a:lnSpc>
              <a:buFont typeface="Wingdings" panose="05000000000000000000" pitchFamily="2" charset="2"/>
              <a:buChar char="Ø"/>
            </a:pPr>
            <a:r>
              <a:rPr lang="zh-CN" altLang="en-US" dirty="0"/>
              <a:t>开源地址：</a:t>
            </a:r>
            <a:r>
              <a:rPr lang="en-US" altLang="zh-CN" dirty="0">
                <a:hlinkClick r:id="rId3"/>
              </a:rPr>
              <a:t>https://gitee.com/openeuler/rust_shyper</a:t>
            </a:r>
            <a:r>
              <a:rPr lang="en-US" altLang="zh-CN" dirty="0"/>
              <a:t> </a:t>
            </a:r>
          </a:p>
          <a:p>
            <a:pPr marL="285750" indent="-285750">
              <a:lnSpc>
                <a:spcPct val="150000"/>
              </a:lnSpc>
              <a:buFont typeface="Wingdings" panose="05000000000000000000" pitchFamily="2" charset="2"/>
              <a:buChar char="Ø"/>
            </a:pPr>
            <a:r>
              <a:rPr lang="zh-CN" altLang="en-US" dirty="0"/>
              <a:t>网页直达二维码：</a:t>
            </a:r>
          </a:p>
        </p:txBody>
      </p:sp>
      <p:pic>
        <p:nvPicPr>
          <p:cNvPr id="5" name="Picture 5">
            <a:extLst>
              <a:ext uri="{FF2B5EF4-FFF2-40B4-BE49-F238E27FC236}">
                <a16:creationId xmlns:a16="http://schemas.microsoft.com/office/drawing/2014/main" id="{81499FEB-45C5-B539-0406-F5DD924F4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703" y="4792282"/>
            <a:ext cx="1791400" cy="17914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图形用户界面, 文本, 应用程序&#10;&#10;描述已自动生成">
            <a:extLst>
              <a:ext uri="{FF2B5EF4-FFF2-40B4-BE49-F238E27FC236}">
                <a16:creationId xmlns:a16="http://schemas.microsoft.com/office/drawing/2014/main" id="{7524AE09-3C75-893F-18CF-638625A31C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7320" y="3865492"/>
            <a:ext cx="5500503" cy="2839062"/>
          </a:xfrm>
          <a:prstGeom prst="rect">
            <a:avLst/>
          </a:prstGeom>
        </p:spPr>
      </p:pic>
      <p:sp>
        <p:nvSpPr>
          <p:cNvPr id="7" name="文本框 6">
            <a:extLst>
              <a:ext uri="{FF2B5EF4-FFF2-40B4-BE49-F238E27FC236}">
                <a16:creationId xmlns:a16="http://schemas.microsoft.com/office/drawing/2014/main" id="{B404BAB9-A085-F53B-4D1C-69298A11F394}"/>
              </a:ext>
            </a:extLst>
          </p:cNvPr>
          <p:cNvSpPr txBox="1"/>
          <p:nvPr/>
        </p:nvSpPr>
        <p:spPr>
          <a:xfrm>
            <a:off x="673036" y="1286145"/>
            <a:ext cx="10754572" cy="2484783"/>
          </a:xfrm>
          <a:prstGeom prst="rect">
            <a:avLst/>
          </a:prstGeom>
          <a:noFill/>
          <a:ln>
            <a:noFill/>
          </a:ln>
        </p:spPr>
        <p:txBody>
          <a:bodyPr wrap="square" lIns="0" tIns="0" rIns="0" bIns="0" rtlCol="0">
            <a:spAutoFit/>
          </a:bodyPr>
          <a:lstStyle/>
          <a:p>
            <a:pPr marL="342900" indent="-342900" algn="just">
              <a:lnSpc>
                <a:spcPct val="130000"/>
              </a:lnSpc>
              <a:buFont typeface="+mj-lt"/>
              <a:buAutoNum type="arabicPeriod"/>
            </a:pPr>
            <a:r>
              <a:rPr lang="en-US" altLang="zh-CN" dirty="0" err="1"/>
              <a:t>Siran</a:t>
            </a:r>
            <a:r>
              <a:rPr lang="en-US" altLang="zh-CN" dirty="0"/>
              <a:t> Li, Lei Wang, </a:t>
            </a:r>
            <a:r>
              <a:rPr lang="en-US" altLang="zh-CN" dirty="0" err="1"/>
              <a:t>Keyang</a:t>
            </a:r>
            <a:r>
              <a:rPr lang="en-US" altLang="zh-CN" dirty="0"/>
              <a:t> Hu, Ce Mo, Bo Jiang, "</a:t>
            </a:r>
            <a:r>
              <a:rPr lang="en-US" altLang="zh-CN" b="1" dirty="0"/>
              <a:t>VM Migration and Live-Update for Reliable Embedded Hypervisor</a:t>
            </a:r>
            <a:r>
              <a:rPr lang="en-US" altLang="zh-CN" dirty="0"/>
              <a:t>"[C]//Dependable Software Engineering. Theories, Tools, and Applications: 8th International Symposium, SETTA 2022, Beijing, China, October 27-29, 2022, Proceedings. Cham: Springer Nature Switzerland, 2022: 53-69.</a:t>
            </a:r>
          </a:p>
          <a:p>
            <a:pPr marL="342900" indent="-342900" algn="just">
              <a:lnSpc>
                <a:spcPct val="130000"/>
              </a:lnSpc>
              <a:buFont typeface="+mj-lt"/>
              <a:buAutoNum type="arabicPeriod"/>
            </a:pPr>
            <a:r>
              <a:rPr lang="en-US" altLang="zh-CN" dirty="0" err="1"/>
              <a:t>Yicong</a:t>
            </a:r>
            <a:r>
              <a:rPr lang="en-US" altLang="zh-CN" dirty="0"/>
              <a:t> Shen, Lei Wang, </a:t>
            </a:r>
            <a:r>
              <a:rPr lang="en-US" altLang="zh-CN" dirty="0" err="1"/>
              <a:t>Yuanzhi</a:t>
            </a:r>
            <a:r>
              <a:rPr lang="en-US" altLang="zh-CN" dirty="0"/>
              <a:t> Liang, </a:t>
            </a:r>
            <a:r>
              <a:rPr lang="en-US" altLang="zh-CN" dirty="0" err="1"/>
              <a:t>Siran</a:t>
            </a:r>
            <a:r>
              <a:rPr lang="en-US" altLang="zh-CN" dirty="0"/>
              <a:t> Li, Bo Jiang, "</a:t>
            </a:r>
            <a:r>
              <a:rPr lang="en-US" altLang="zh-CN" b="1" dirty="0" err="1"/>
              <a:t>Shyper</a:t>
            </a:r>
            <a:r>
              <a:rPr lang="en-US" altLang="zh-CN" b="1" dirty="0"/>
              <a:t>: An embedded hypervisor applying hierarchical resource isolation strategies for mixed-criticality systems</a:t>
            </a:r>
            <a:r>
              <a:rPr lang="en-US" altLang="zh-CN" dirty="0"/>
              <a:t>"[C]//2022 Design, Automation &amp; Test in Europe Conference &amp; Exhibition (DATE). IEEE, 2022: 1287-1292.</a:t>
            </a:r>
          </a:p>
        </p:txBody>
      </p:sp>
      <p:sp>
        <p:nvSpPr>
          <p:cNvPr id="13" name="文本占位符 1">
            <a:extLst>
              <a:ext uri="{FF2B5EF4-FFF2-40B4-BE49-F238E27FC236}">
                <a16:creationId xmlns:a16="http://schemas.microsoft.com/office/drawing/2014/main" id="{826D1B19-11AF-D0AF-26B6-4E9DD6854702}"/>
              </a:ext>
            </a:extLst>
          </p:cNvPr>
          <p:cNvSpPr>
            <a:spLocks noGrp="1"/>
          </p:cNvSpPr>
          <p:nvPr>
            <p:ph type="body" sz="quarter" idx="10"/>
          </p:nvPr>
        </p:nvSpPr>
        <p:spPr>
          <a:xfrm>
            <a:off x="687032" y="153446"/>
            <a:ext cx="6485304" cy="432823"/>
          </a:xfrm>
        </p:spPr>
        <p:txBody>
          <a:bodyPr>
            <a:normAutofit lnSpcReduction="10000"/>
          </a:bodyPr>
          <a:lstStyle/>
          <a:p>
            <a:r>
              <a:rPr lang="zh-CN" altLang="en-US" dirty="0"/>
              <a:t>已发表的文献与代码开源情况</a:t>
            </a:r>
          </a:p>
        </p:txBody>
      </p:sp>
    </p:spTree>
    <p:extLst>
      <p:ext uri="{BB962C8B-B14F-4D97-AF65-F5344CB8AC3E}">
        <p14:creationId xmlns:p14="http://schemas.microsoft.com/office/powerpoint/2010/main" val="3701559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D014B06A-C7B2-4879-AC53-C820108F871B}"/>
              </a:ext>
            </a:extLst>
          </p:cNvPr>
          <p:cNvSpPr>
            <a:spLocks noGrp="1"/>
          </p:cNvSpPr>
          <p:nvPr>
            <p:ph type="body" sz="quarter" idx="14"/>
          </p:nvPr>
        </p:nvSpPr>
        <p:spPr>
          <a:xfrm>
            <a:off x="859561" y="2459035"/>
            <a:ext cx="5662246" cy="559312"/>
          </a:xfrm>
        </p:spPr>
        <p:txBody>
          <a:bodyPr>
            <a:normAutofit lnSpcReduction="10000"/>
          </a:bodyPr>
          <a:lstStyle/>
          <a:p>
            <a:r>
              <a:rPr lang="en-US" altLang="zh-CN" dirty="0"/>
              <a:t>THANKS</a:t>
            </a:r>
            <a:endParaRPr lang="zh-CN" altLang="en-US" dirty="0"/>
          </a:p>
          <a:p>
            <a:endParaRPr lang="zh-CN" altLang="en-US" dirty="0"/>
          </a:p>
        </p:txBody>
      </p:sp>
      <p:sp>
        <p:nvSpPr>
          <p:cNvPr id="13" name="文本占位符 12">
            <a:extLst>
              <a:ext uri="{FF2B5EF4-FFF2-40B4-BE49-F238E27FC236}">
                <a16:creationId xmlns:a16="http://schemas.microsoft.com/office/drawing/2014/main" id="{DF96F9A6-4D03-44D8-B518-BF20072C6998}"/>
              </a:ext>
            </a:extLst>
          </p:cNvPr>
          <p:cNvSpPr>
            <a:spLocks noGrp="1"/>
          </p:cNvSpPr>
          <p:nvPr>
            <p:ph type="body" sz="quarter" idx="16"/>
          </p:nvPr>
        </p:nvSpPr>
        <p:spPr>
          <a:xfrm>
            <a:off x="751661" y="4083335"/>
            <a:ext cx="5662246" cy="1240031"/>
          </a:xfrm>
        </p:spPr>
        <p:txBody>
          <a:bodyPr>
            <a:normAutofit/>
          </a:bodyPr>
          <a:lstStyle/>
          <a:p>
            <a:r>
              <a:rPr lang="zh-CN" altLang="en-US" dirty="0"/>
              <a:t>联系方式：</a:t>
            </a:r>
            <a:endParaRPr lang="en-US" altLang="zh-CN" dirty="0"/>
          </a:p>
          <a:p>
            <a:r>
              <a:rPr lang="en-US" altLang="zh-CN" dirty="0"/>
              <a:t>hky1999@buaa.edu.cn</a:t>
            </a:r>
          </a:p>
          <a:p>
            <a:r>
              <a:rPr lang="en-US" altLang="zh-CN" dirty="0"/>
              <a:t>moce4917@buaa.edu.cn</a:t>
            </a:r>
            <a:endParaRPr lang="zh-CN" altLang="en-US" dirty="0"/>
          </a:p>
        </p:txBody>
      </p:sp>
    </p:spTree>
    <p:extLst>
      <p:ext uri="{BB962C8B-B14F-4D97-AF65-F5344CB8AC3E}">
        <p14:creationId xmlns:p14="http://schemas.microsoft.com/office/powerpoint/2010/main" val="4113006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03F922-EE36-4CFB-B981-9AA02B875066}"/>
              </a:ext>
            </a:extLst>
          </p:cNvPr>
          <p:cNvSpPr>
            <a:spLocks noGrp="1"/>
          </p:cNvSpPr>
          <p:nvPr>
            <p:ph type="body" sz="quarter" idx="10"/>
          </p:nvPr>
        </p:nvSpPr>
        <p:spPr/>
        <p:txBody>
          <a:bodyPr>
            <a:normAutofit lnSpcReduction="10000"/>
          </a:bodyPr>
          <a:lstStyle/>
          <a:p>
            <a:r>
              <a:rPr lang="zh-CN" altLang="en-US" dirty="0"/>
              <a:t>虚拟化技术简介</a:t>
            </a:r>
          </a:p>
        </p:txBody>
      </p:sp>
      <p:grpSp>
        <p:nvGrpSpPr>
          <p:cNvPr id="14" name="组合 13">
            <a:extLst>
              <a:ext uri="{FF2B5EF4-FFF2-40B4-BE49-F238E27FC236}">
                <a16:creationId xmlns:a16="http://schemas.microsoft.com/office/drawing/2014/main" id="{E4DFDF97-6EFE-40EB-AEE3-B15DAA774825}"/>
              </a:ext>
            </a:extLst>
          </p:cNvPr>
          <p:cNvGrpSpPr/>
          <p:nvPr/>
        </p:nvGrpSpPr>
        <p:grpSpPr>
          <a:xfrm>
            <a:off x="655314" y="970491"/>
            <a:ext cx="6066972" cy="1767215"/>
            <a:chOff x="780140" y="1020687"/>
            <a:chExt cx="6066972" cy="1767215"/>
          </a:xfrm>
        </p:grpSpPr>
        <p:sp>
          <p:nvSpPr>
            <p:cNvPr id="7" name="矩形 6">
              <a:extLst>
                <a:ext uri="{FF2B5EF4-FFF2-40B4-BE49-F238E27FC236}">
                  <a16:creationId xmlns:a16="http://schemas.microsoft.com/office/drawing/2014/main" id="{C07D0C98-4C95-4B4D-9543-5F2BB2BD9638}"/>
                </a:ext>
              </a:extLst>
            </p:cNvPr>
            <p:cNvSpPr/>
            <p:nvPr/>
          </p:nvSpPr>
          <p:spPr>
            <a:xfrm>
              <a:off x="780140" y="1020687"/>
              <a:ext cx="812798" cy="624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n-ea"/>
                </a:rPr>
                <a:t>01</a:t>
              </a:r>
              <a:endParaRPr lang="zh-CN" altLang="en-US" sz="3200" dirty="0">
                <a:latin typeface="+mn-ea"/>
              </a:endParaRPr>
            </a:p>
          </p:txBody>
        </p:sp>
        <p:sp>
          <p:nvSpPr>
            <p:cNvPr id="8" name="文本框 7">
              <a:extLst>
                <a:ext uri="{FF2B5EF4-FFF2-40B4-BE49-F238E27FC236}">
                  <a16:creationId xmlns:a16="http://schemas.microsoft.com/office/drawing/2014/main" id="{5EF0BC3A-48C5-4D64-A293-9CE507517DED}"/>
                </a:ext>
              </a:extLst>
            </p:cNvPr>
            <p:cNvSpPr txBox="1"/>
            <p:nvPr/>
          </p:nvSpPr>
          <p:spPr>
            <a:xfrm>
              <a:off x="1738083" y="1020687"/>
              <a:ext cx="5109029" cy="1767215"/>
            </a:xfrm>
            <a:prstGeom prst="rect">
              <a:avLst/>
            </a:prstGeom>
            <a:noFill/>
          </p:spPr>
          <p:txBody>
            <a:bodyPr wrap="square" lIns="0" tIns="0" rIns="0" bIns="0" rtlCol="0">
              <a:spAutoFit/>
            </a:bodyPr>
            <a:lstStyle/>
            <a:p>
              <a:pPr algn="just">
                <a:lnSpc>
                  <a:spcPct val="130000"/>
                </a:lnSpc>
              </a:pPr>
              <a:r>
                <a:rPr lang="zh-CN" altLang="en-US" dirty="0">
                  <a:latin typeface="微软雅黑 Light" panose="020B0502040204020203" pitchFamily="34" charset="-122"/>
                </a:rPr>
                <a:t>功能：</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上下文切换、核心管理与调度</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异常处理、中断控制；</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设备模拟和分配；</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电源管理等</a:t>
              </a:r>
            </a:p>
          </p:txBody>
        </p:sp>
      </p:grpSp>
      <p:grpSp>
        <p:nvGrpSpPr>
          <p:cNvPr id="16" name="组合 15">
            <a:extLst>
              <a:ext uri="{FF2B5EF4-FFF2-40B4-BE49-F238E27FC236}">
                <a16:creationId xmlns:a16="http://schemas.microsoft.com/office/drawing/2014/main" id="{BD36E3C3-9F51-4D0B-8118-BCFA2D235443}"/>
              </a:ext>
            </a:extLst>
          </p:cNvPr>
          <p:cNvGrpSpPr/>
          <p:nvPr/>
        </p:nvGrpSpPr>
        <p:grpSpPr>
          <a:xfrm>
            <a:off x="655314" y="2874105"/>
            <a:ext cx="6066972" cy="1047018"/>
            <a:chOff x="780140" y="1020687"/>
            <a:chExt cx="6066972" cy="1047018"/>
          </a:xfrm>
        </p:grpSpPr>
        <p:sp>
          <p:nvSpPr>
            <p:cNvPr id="17" name="矩形 16">
              <a:extLst>
                <a:ext uri="{FF2B5EF4-FFF2-40B4-BE49-F238E27FC236}">
                  <a16:creationId xmlns:a16="http://schemas.microsoft.com/office/drawing/2014/main" id="{B5241296-B3A3-4BC6-9AAF-8F376E900BEE}"/>
                </a:ext>
              </a:extLst>
            </p:cNvPr>
            <p:cNvSpPr/>
            <p:nvPr/>
          </p:nvSpPr>
          <p:spPr>
            <a:xfrm>
              <a:off x="780140" y="1020687"/>
              <a:ext cx="812798" cy="624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n-ea"/>
                </a:rPr>
                <a:t>02</a:t>
              </a:r>
              <a:endParaRPr lang="zh-CN" altLang="en-US" sz="3200" dirty="0">
                <a:latin typeface="+mn-ea"/>
              </a:endParaRPr>
            </a:p>
          </p:txBody>
        </p:sp>
        <p:sp>
          <p:nvSpPr>
            <p:cNvPr id="18" name="文本框 17">
              <a:extLst>
                <a:ext uri="{FF2B5EF4-FFF2-40B4-BE49-F238E27FC236}">
                  <a16:creationId xmlns:a16="http://schemas.microsoft.com/office/drawing/2014/main" id="{C42998BC-016B-4B70-80F0-FDA0DC112F34}"/>
                </a:ext>
              </a:extLst>
            </p:cNvPr>
            <p:cNvSpPr txBox="1"/>
            <p:nvPr/>
          </p:nvSpPr>
          <p:spPr>
            <a:xfrm>
              <a:off x="1738083" y="1020687"/>
              <a:ext cx="5109029" cy="1047018"/>
            </a:xfrm>
            <a:prstGeom prst="rect">
              <a:avLst/>
            </a:prstGeom>
            <a:noFill/>
          </p:spPr>
          <p:txBody>
            <a:bodyPr wrap="square" lIns="0" tIns="0" rIns="0" bIns="0" rtlCol="0">
              <a:spAutoFit/>
            </a:bodyPr>
            <a:lstStyle/>
            <a:p>
              <a:pPr algn="just">
                <a:lnSpc>
                  <a:spcPct val="130000"/>
                </a:lnSpc>
              </a:pPr>
              <a:r>
                <a:rPr lang="zh-CN" altLang="en-US" dirty="0">
                  <a:latin typeface="微软雅黑 Light" panose="020B0502040204020203" pitchFamily="34" charset="-122"/>
                </a:rPr>
                <a:t>分类：</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en-US" altLang="zh-CN" dirty="0">
                  <a:solidFill>
                    <a:srgbClr val="FF0000"/>
                  </a:solidFill>
                  <a:latin typeface="微软雅黑 Light" panose="020B0502040204020203" pitchFamily="34" charset="-122"/>
                </a:rPr>
                <a:t>Type-1</a:t>
              </a:r>
              <a:r>
                <a:rPr lang="zh-CN" altLang="en-US" dirty="0">
                  <a:solidFill>
                    <a:srgbClr val="FF0000"/>
                  </a:solidFill>
                  <a:latin typeface="微软雅黑 Light" panose="020B0502040204020203" pitchFamily="34" charset="-122"/>
                </a:rPr>
                <a:t>型：裸机</a:t>
              </a:r>
              <a:r>
                <a:rPr lang="en-US" altLang="zh-CN" dirty="0">
                  <a:solidFill>
                    <a:srgbClr val="FF0000"/>
                  </a:solidFill>
                  <a:latin typeface="微软雅黑 Light" panose="020B0502040204020203" pitchFamily="34" charset="-122"/>
                </a:rPr>
                <a:t>Hypervisor</a:t>
              </a:r>
            </a:p>
            <a:p>
              <a:pPr marL="285750" indent="-285750" algn="just">
                <a:lnSpc>
                  <a:spcPct val="130000"/>
                </a:lnSpc>
                <a:buFont typeface="Arial" panose="020B0604020202020204" pitchFamily="34" charset="0"/>
                <a:buChar char="•"/>
              </a:pPr>
              <a:r>
                <a:rPr lang="en-US" altLang="zh-CN" dirty="0">
                  <a:latin typeface="微软雅黑 Light" panose="020B0502040204020203" pitchFamily="34" charset="-122"/>
                </a:rPr>
                <a:t>Type-2</a:t>
              </a:r>
              <a:r>
                <a:rPr lang="zh-CN" altLang="en-US" dirty="0">
                  <a:latin typeface="微软雅黑 Light" panose="020B0502040204020203" pitchFamily="34" charset="-122"/>
                </a:rPr>
                <a:t>型：宿主机</a:t>
              </a:r>
              <a:r>
                <a:rPr lang="en-US" altLang="zh-CN" dirty="0">
                  <a:latin typeface="微软雅黑 Light" panose="020B0502040204020203" pitchFamily="34" charset="-122"/>
                </a:rPr>
                <a:t>Hypervisor</a:t>
              </a:r>
            </a:p>
          </p:txBody>
        </p:sp>
      </p:grpSp>
      <p:grpSp>
        <p:nvGrpSpPr>
          <p:cNvPr id="19" name="组合 18">
            <a:extLst>
              <a:ext uri="{FF2B5EF4-FFF2-40B4-BE49-F238E27FC236}">
                <a16:creationId xmlns:a16="http://schemas.microsoft.com/office/drawing/2014/main" id="{21864A34-BAF4-42ED-8777-D5F043DC0602}"/>
              </a:ext>
            </a:extLst>
          </p:cNvPr>
          <p:cNvGrpSpPr/>
          <p:nvPr/>
        </p:nvGrpSpPr>
        <p:grpSpPr>
          <a:xfrm>
            <a:off x="655314" y="4410184"/>
            <a:ext cx="7258315" cy="1406732"/>
            <a:chOff x="780140" y="1020687"/>
            <a:chExt cx="7258315" cy="1406732"/>
          </a:xfrm>
        </p:grpSpPr>
        <p:sp>
          <p:nvSpPr>
            <p:cNvPr id="20" name="矩形 19">
              <a:extLst>
                <a:ext uri="{FF2B5EF4-FFF2-40B4-BE49-F238E27FC236}">
                  <a16:creationId xmlns:a16="http://schemas.microsoft.com/office/drawing/2014/main" id="{AB97BA59-899F-4157-A507-B67D3F0AB0BF}"/>
                </a:ext>
              </a:extLst>
            </p:cNvPr>
            <p:cNvSpPr/>
            <p:nvPr/>
          </p:nvSpPr>
          <p:spPr>
            <a:xfrm>
              <a:off x="780140" y="1020687"/>
              <a:ext cx="812798" cy="6241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mn-ea"/>
                </a:rPr>
                <a:t>03</a:t>
              </a:r>
              <a:endParaRPr lang="zh-CN" altLang="en-US" sz="3200" dirty="0">
                <a:latin typeface="+mn-ea"/>
              </a:endParaRPr>
            </a:p>
          </p:txBody>
        </p:sp>
        <p:sp>
          <p:nvSpPr>
            <p:cNvPr id="21" name="文本框 20">
              <a:extLst>
                <a:ext uri="{FF2B5EF4-FFF2-40B4-BE49-F238E27FC236}">
                  <a16:creationId xmlns:a16="http://schemas.microsoft.com/office/drawing/2014/main" id="{33224F7E-AA86-4754-B4DF-BBCC2A5BA0D3}"/>
                </a:ext>
              </a:extLst>
            </p:cNvPr>
            <p:cNvSpPr txBox="1"/>
            <p:nvPr/>
          </p:nvSpPr>
          <p:spPr>
            <a:xfrm>
              <a:off x="1738083" y="1020687"/>
              <a:ext cx="6300372" cy="1406732"/>
            </a:xfrm>
            <a:prstGeom prst="rect">
              <a:avLst/>
            </a:prstGeom>
            <a:noFill/>
          </p:spPr>
          <p:txBody>
            <a:bodyPr wrap="square" lIns="0" tIns="0" rIns="0" bIns="0" rtlCol="0">
              <a:spAutoFit/>
            </a:bodyPr>
            <a:lstStyle/>
            <a:p>
              <a:pPr algn="just">
                <a:lnSpc>
                  <a:spcPct val="130000"/>
                </a:lnSpc>
              </a:pPr>
              <a:r>
                <a:rPr lang="zh-CN" altLang="en-US" dirty="0">
                  <a:latin typeface="微软雅黑 Light" panose="020B0502040204020203" pitchFamily="34" charset="-122"/>
                </a:rPr>
                <a:t>虚拟化方法：</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二进制翻译的全虚拟化（</a:t>
              </a:r>
              <a:r>
                <a:rPr lang="en-US" altLang="zh-CN" dirty="0">
                  <a:latin typeface="微软雅黑 Light" panose="020B0502040204020203" pitchFamily="34" charset="-122"/>
                </a:rPr>
                <a:t>Full Virtualization</a:t>
              </a:r>
              <a:r>
                <a:rPr lang="zh-CN" altLang="en-US" dirty="0">
                  <a:latin typeface="微软雅黑 Light" panose="020B0502040204020203" pitchFamily="34" charset="-122"/>
                </a:rPr>
                <a:t>）</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zh-CN" altLang="en-US" dirty="0">
                  <a:latin typeface="微软雅黑 Light" panose="020B0502040204020203" pitchFamily="34" charset="-122"/>
                </a:rPr>
                <a:t>准虚拟化或半虚拟化（</a:t>
              </a:r>
              <a:r>
                <a:rPr lang="en-US" altLang="zh-CN" dirty="0">
                  <a:latin typeface="微软雅黑 Light" panose="020B0502040204020203" pitchFamily="34" charset="-122"/>
                </a:rPr>
                <a:t>Para-Virtualization</a:t>
              </a:r>
              <a:r>
                <a:rPr lang="zh-CN" altLang="en-US" dirty="0">
                  <a:latin typeface="微软雅黑 Light" panose="020B0502040204020203" pitchFamily="34" charset="-122"/>
                </a:rPr>
                <a:t>）</a:t>
              </a:r>
              <a:endParaRPr lang="en-US" altLang="zh-CN" dirty="0">
                <a:latin typeface="微软雅黑 Light" panose="020B0502040204020203" pitchFamily="34" charset="-122"/>
              </a:endParaRPr>
            </a:p>
            <a:p>
              <a:pPr marL="285750" indent="-285750" algn="just">
                <a:lnSpc>
                  <a:spcPct val="130000"/>
                </a:lnSpc>
                <a:buFont typeface="Arial" panose="020B0604020202020204" pitchFamily="34" charset="0"/>
                <a:buChar char="•"/>
              </a:pPr>
              <a:r>
                <a:rPr lang="zh-CN" altLang="en-US" dirty="0">
                  <a:solidFill>
                    <a:srgbClr val="FF0000"/>
                  </a:solidFill>
                  <a:latin typeface="微软雅黑 Light" panose="020B0502040204020203" pitchFamily="34" charset="-122"/>
                </a:rPr>
                <a:t>硬件辅助的全虚拟化（</a:t>
              </a:r>
              <a:r>
                <a:rPr lang="en-US" altLang="zh-CN" dirty="0">
                  <a:solidFill>
                    <a:srgbClr val="FF0000"/>
                  </a:solidFill>
                  <a:latin typeface="微软雅黑 Light" panose="020B0502040204020203" pitchFamily="34" charset="-122"/>
                </a:rPr>
                <a:t>Hardware-assisted Virtualization</a:t>
              </a:r>
              <a:r>
                <a:rPr lang="zh-CN" altLang="en-US" dirty="0">
                  <a:solidFill>
                    <a:srgbClr val="FF0000"/>
                  </a:solidFill>
                  <a:latin typeface="微软雅黑 Light" panose="020B0502040204020203" pitchFamily="34" charset="-122"/>
                </a:rPr>
                <a:t>）</a:t>
              </a:r>
            </a:p>
          </p:txBody>
        </p:sp>
      </p:grpSp>
      <p:pic>
        <p:nvPicPr>
          <p:cNvPr id="4" name="Picture 19">
            <a:extLst>
              <a:ext uri="{FF2B5EF4-FFF2-40B4-BE49-F238E27FC236}">
                <a16:creationId xmlns:a16="http://schemas.microsoft.com/office/drawing/2014/main" id="{8F376913-8C8D-4144-A578-B93BE99369BF}"/>
              </a:ext>
            </a:extLst>
          </p:cNvPr>
          <p:cNvPicPr>
            <a:picLocks noChangeAspect="1"/>
          </p:cNvPicPr>
          <p:nvPr/>
        </p:nvPicPr>
        <p:blipFill>
          <a:blip r:embed="rId3"/>
          <a:stretch>
            <a:fillRect/>
          </a:stretch>
        </p:blipFill>
        <p:spPr>
          <a:xfrm>
            <a:off x="5928841" y="1631097"/>
            <a:ext cx="6082148" cy="2746169"/>
          </a:xfrm>
          <a:prstGeom prst="rect">
            <a:avLst/>
          </a:prstGeom>
        </p:spPr>
      </p:pic>
    </p:spTree>
    <p:extLst>
      <p:ext uri="{BB962C8B-B14F-4D97-AF65-F5344CB8AC3E}">
        <p14:creationId xmlns:p14="http://schemas.microsoft.com/office/powerpoint/2010/main" val="3831903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DEEA95-C12A-4C65-B78A-015DAE465865}"/>
              </a:ext>
            </a:extLst>
          </p:cNvPr>
          <p:cNvSpPr>
            <a:spLocks noGrp="1"/>
          </p:cNvSpPr>
          <p:nvPr>
            <p:ph type="body" sz="quarter" idx="10"/>
          </p:nvPr>
        </p:nvSpPr>
        <p:spPr/>
        <p:txBody>
          <a:bodyPr>
            <a:normAutofit lnSpcReduction="10000"/>
          </a:bodyPr>
          <a:lstStyle/>
          <a:p>
            <a:r>
              <a:rPr lang="zh-CN" altLang="en-US" dirty="0"/>
              <a:t>主要面向的场景</a:t>
            </a:r>
          </a:p>
        </p:txBody>
      </p:sp>
      <p:sp>
        <p:nvSpPr>
          <p:cNvPr id="3" name="Rectangle 33">
            <a:extLst>
              <a:ext uri="{FF2B5EF4-FFF2-40B4-BE49-F238E27FC236}">
                <a16:creationId xmlns:a16="http://schemas.microsoft.com/office/drawing/2014/main" id="{05CBD4AB-6EC8-EE91-41A5-A671E4F1C06C}"/>
              </a:ext>
            </a:extLst>
          </p:cNvPr>
          <p:cNvSpPr/>
          <p:nvPr/>
        </p:nvSpPr>
        <p:spPr>
          <a:xfrm>
            <a:off x="2192886" y="4083476"/>
            <a:ext cx="2393249" cy="1439240"/>
          </a:xfrm>
          <a:prstGeom prst="rect">
            <a:avLst/>
          </a:prstGeom>
        </p:spPr>
        <p:txBody>
          <a:bodyPr wrap="square">
            <a:spAutoFit/>
          </a:bodyPr>
          <a:lstStyle/>
          <a:p>
            <a:pPr algn="ctr" fontAlgn="auto">
              <a:lnSpc>
                <a:spcPct val="150000"/>
              </a:lnSpc>
              <a:spcBef>
                <a:spcPts val="0"/>
              </a:spcBef>
              <a:spcAft>
                <a:spcPts val="0"/>
              </a:spcAft>
              <a:defRPr/>
            </a:pPr>
            <a:r>
              <a:rPr lang="zh-CN" altLang="en-US" sz="1800" b="1" dirty="0">
                <a:solidFill>
                  <a:srgbClr val="04619D"/>
                </a:solidFill>
                <a:latin typeface="微软雅黑" panose="020B0503020204020204" pitchFamily="34" charset="-122"/>
                <a:ea typeface="微软雅黑" panose="020B0503020204020204" pitchFamily="34" charset="-122"/>
              </a:rPr>
              <a:t>专用</a:t>
            </a:r>
            <a:r>
              <a:rPr lang="en-US" altLang="zh-CN" sz="1800" b="1" dirty="0">
                <a:solidFill>
                  <a:srgbClr val="04619D"/>
                </a:solidFill>
                <a:latin typeface="微软雅黑" panose="020B0503020204020204" pitchFamily="34" charset="-122"/>
                <a:ea typeface="微软雅黑" panose="020B0503020204020204" pitchFamily="34" charset="-122"/>
              </a:rPr>
              <a:t>-&gt;</a:t>
            </a:r>
            <a:r>
              <a:rPr lang="zh-CN" altLang="en-US" sz="1800" b="1" dirty="0">
                <a:solidFill>
                  <a:srgbClr val="04619D"/>
                </a:solidFill>
                <a:latin typeface="微软雅黑" panose="020B0503020204020204" pitchFamily="34" charset="-122"/>
                <a:ea typeface="微软雅黑" panose="020B0503020204020204" pitchFamily="34" charset="-122"/>
              </a:rPr>
              <a:t>通用</a:t>
            </a:r>
            <a:endParaRPr lang="en-US" altLang="zh-CN" sz="1800" b="1" dirty="0">
              <a:solidFill>
                <a:srgbClr val="04619D"/>
              </a:solidFill>
              <a:latin typeface="微软雅黑" panose="020B0503020204020204" pitchFamily="34" charset="-122"/>
              <a:ea typeface="微软雅黑" panose="020B0503020204020204" pitchFamily="34" charset="-122"/>
            </a:endParaRPr>
          </a:p>
          <a:p>
            <a:pPr algn="ctr" fontAlgn="auto">
              <a:lnSpc>
                <a:spcPct val="150000"/>
              </a:lnSpc>
              <a:spcBef>
                <a:spcPts val="0"/>
              </a:spcBef>
              <a:spcAft>
                <a:spcPts val="0"/>
              </a:spcAft>
              <a:defRPr/>
            </a:pPr>
            <a:r>
              <a:rPr lang="zh-CN" altLang="en-US" sz="1400" kern="0" dirty="0">
                <a:solidFill>
                  <a:schemeClr val="tx1">
                    <a:lumMod val="75000"/>
                    <a:lumOff val="25000"/>
                  </a:schemeClr>
                </a:solidFill>
                <a:latin typeface="微软雅黑" pitchFamily="34" charset="-122"/>
                <a:ea typeface="微软雅黑" pitchFamily="34" charset="-122"/>
              </a:rPr>
              <a:t>图形化用户界面、传感器数据采集、人机交互、路径规划等</a:t>
            </a:r>
          </a:p>
        </p:txBody>
      </p:sp>
      <p:sp>
        <p:nvSpPr>
          <p:cNvPr id="4" name="Rectangle 33">
            <a:extLst>
              <a:ext uri="{FF2B5EF4-FFF2-40B4-BE49-F238E27FC236}">
                <a16:creationId xmlns:a16="http://schemas.microsoft.com/office/drawing/2014/main" id="{88623FFD-A2DC-AD2B-FA5E-80732AACEA00}"/>
              </a:ext>
            </a:extLst>
          </p:cNvPr>
          <p:cNvSpPr/>
          <p:nvPr/>
        </p:nvSpPr>
        <p:spPr>
          <a:xfrm>
            <a:off x="4936086" y="4083478"/>
            <a:ext cx="2393249" cy="1116075"/>
          </a:xfrm>
          <a:prstGeom prst="rect">
            <a:avLst/>
          </a:prstGeom>
        </p:spPr>
        <p:txBody>
          <a:bodyPr wrap="square">
            <a:spAutoFit/>
          </a:bodyPr>
          <a:lstStyle/>
          <a:p>
            <a:pPr algn="ctr" fontAlgn="auto">
              <a:lnSpc>
                <a:spcPct val="150000"/>
              </a:lnSpc>
              <a:spcBef>
                <a:spcPts val="0"/>
              </a:spcBef>
              <a:spcAft>
                <a:spcPts val="0"/>
              </a:spcAft>
              <a:defRPr/>
            </a:pPr>
            <a:r>
              <a:rPr lang="zh-CN" altLang="en-US" sz="1800" b="1" dirty="0">
                <a:solidFill>
                  <a:srgbClr val="04619D"/>
                </a:solidFill>
                <a:latin typeface="微软雅黑" panose="020B0503020204020204" pitchFamily="34" charset="-122"/>
                <a:ea typeface="微软雅黑" panose="020B0503020204020204" pitchFamily="34" charset="-122"/>
              </a:rPr>
              <a:t>单核</a:t>
            </a:r>
            <a:r>
              <a:rPr lang="en-US" altLang="zh-CN" sz="1800" b="1" dirty="0">
                <a:solidFill>
                  <a:srgbClr val="04619D"/>
                </a:solidFill>
                <a:latin typeface="微软雅黑" panose="020B0503020204020204" pitchFamily="34" charset="-122"/>
                <a:ea typeface="微软雅黑" panose="020B0503020204020204" pitchFamily="34" charset="-122"/>
              </a:rPr>
              <a:t>-&gt;</a:t>
            </a:r>
            <a:r>
              <a:rPr lang="zh-CN" altLang="en-US" sz="1800" b="1" dirty="0">
                <a:solidFill>
                  <a:srgbClr val="04619D"/>
                </a:solidFill>
                <a:latin typeface="微软雅黑" panose="020B0503020204020204" pitchFamily="34" charset="-122"/>
                <a:ea typeface="微软雅黑" panose="020B0503020204020204" pitchFamily="34" charset="-122"/>
              </a:rPr>
              <a:t>多核</a:t>
            </a:r>
            <a:endParaRPr lang="en-US" altLang="zh-CN" sz="1800" b="1" dirty="0">
              <a:solidFill>
                <a:srgbClr val="04619D"/>
              </a:solidFill>
              <a:latin typeface="微软雅黑" panose="020B0503020204020204" pitchFamily="34" charset="-122"/>
              <a:ea typeface="微软雅黑" panose="020B0503020204020204" pitchFamily="34" charset="-122"/>
            </a:endParaRPr>
          </a:p>
          <a:p>
            <a:pPr algn="ctr" fontAlgn="auto">
              <a:lnSpc>
                <a:spcPct val="150000"/>
              </a:lnSpc>
              <a:spcBef>
                <a:spcPts val="0"/>
              </a:spcBef>
              <a:spcAft>
                <a:spcPts val="0"/>
              </a:spcAft>
              <a:defRPr/>
            </a:pPr>
            <a:r>
              <a:rPr lang="zh-CN" altLang="en-US" sz="1400" kern="0" dirty="0">
                <a:solidFill>
                  <a:schemeClr val="tx1">
                    <a:lumMod val="75000"/>
                    <a:lumOff val="25000"/>
                  </a:schemeClr>
                </a:solidFill>
                <a:latin typeface="微软雅黑" pitchFamily="34" charset="-122"/>
                <a:ea typeface="微软雅黑" pitchFamily="34" charset="-122"/>
              </a:rPr>
              <a:t>硬件处理器包含多个核心从而可以同时运行多个任务</a:t>
            </a:r>
          </a:p>
        </p:txBody>
      </p:sp>
      <p:sp>
        <p:nvSpPr>
          <p:cNvPr id="6" name="Rectangle 33">
            <a:extLst>
              <a:ext uri="{FF2B5EF4-FFF2-40B4-BE49-F238E27FC236}">
                <a16:creationId xmlns:a16="http://schemas.microsoft.com/office/drawing/2014/main" id="{4461EF80-9F26-F876-9DC6-EDA1AEAD0811}"/>
              </a:ext>
            </a:extLst>
          </p:cNvPr>
          <p:cNvSpPr/>
          <p:nvPr/>
        </p:nvSpPr>
        <p:spPr>
          <a:xfrm>
            <a:off x="7694709" y="4083478"/>
            <a:ext cx="2531939" cy="1116075"/>
          </a:xfrm>
          <a:prstGeom prst="rect">
            <a:avLst/>
          </a:prstGeom>
        </p:spPr>
        <p:txBody>
          <a:bodyPr wrap="square">
            <a:spAutoFit/>
          </a:bodyPr>
          <a:lstStyle/>
          <a:p>
            <a:pPr algn="ctr" fontAlgn="auto">
              <a:lnSpc>
                <a:spcPct val="150000"/>
              </a:lnSpc>
              <a:spcBef>
                <a:spcPts val="0"/>
              </a:spcBef>
              <a:spcAft>
                <a:spcPts val="0"/>
              </a:spcAft>
              <a:defRPr/>
            </a:pPr>
            <a:r>
              <a:rPr lang="zh-CN" altLang="en-US" sz="1800" b="1" dirty="0">
                <a:solidFill>
                  <a:srgbClr val="04619D"/>
                </a:solidFill>
                <a:latin typeface="微软雅黑" panose="020B0503020204020204" pitchFamily="34" charset="-122"/>
                <a:ea typeface="微软雅黑" panose="020B0503020204020204" pitchFamily="34" charset="-122"/>
              </a:rPr>
              <a:t>简单一致</a:t>
            </a:r>
            <a:r>
              <a:rPr lang="en-US" altLang="zh-CN" sz="1800" b="1" dirty="0">
                <a:solidFill>
                  <a:srgbClr val="04619D"/>
                </a:solidFill>
                <a:latin typeface="微软雅黑" panose="020B0503020204020204" pitchFamily="34" charset="-122"/>
                <a:ea typeface="微软雅黑" panose="020B0503020204020204" pitchFamily="34" charset="-122"/>
              </a:rPr>
              <a:t>-&gt;</a:t>
            </a:r>
            <a:r>
              <a:rPr lang="zh-CN" altLang="en-US" sz="1800" b="1" dirty="0">
                <a:solidFill>
                  <a:srgbClr val="04619D"/>
                </a:solidFill>
                <a:latin typeface="微软雅黑" panose="020B0503020204020204" pitchFamily="34" charset="-122"/>
                <a:ea typeface="微软雅黑" panose="020B0503020204020204" pitchFamily="34" charset="-122"/>
              </a:rPr>
              <a:t>混合关键性</a:t>
            </a:r>
            <a:endParaRPr lang="en-US" altLang="zh-CN" sz="1800" b="1" dirty="0">
              <a:solidFill>
                <a:srgbClr val="04619D"/>
              </a:solidFill>
              <a:latin typeface="微软雅黑" panose="020B0503020204020204" pitchFamily="34" charset="-122"/>
              <a:ea typeface="微软雅黑" panose="020B0503020204020204" pitchFamily="34" charset="-122"/>
            </a:endParaRPr>
          </a:p>
          <a:p>
            <a:pPr algn="ctr" fontAlgn="auto">
              <a:lnSpc>
                <a:spcPct val="150000"/>
              </a:lnSpc>
              <a:spcBef>
                <a:spcPts val="0"/>
              </a:spcBef>
              <a:spcAft>
                <a:spcPts val="0"/>
              </a:spcAft>
              <a:defRPr/>
            </a:pPr>
            <a:r>
              <a:rPr lang="zh-CN" altLang="en-US" sz="1400" kern="0" dirty="0">
                <a:solidFill>
                  <a:schemeClr val="tx1">
                    <a:lumMod val="75000"/>
                    <a:lumOff val="25000"/>
                  </a:schemeClr>
                </a:solidFill>
                <a:latin typeface="微软雅黑" pitchFamily="34" charset="-122"/>
                <a:ea typeface="微软雅黑" pitchFamily="34" charset="-122"/>
              </a:rPr>
              <a:t>需要同时运行和管理</a:t>
            </a:r>
            <a:endParaRPr lang="en-US" altLang="zh-CN" sz="1400" kern="0" dirty="0">
              <a:solidFill>
                <a:schemeClr val="tx1">
                  <a:lumMod val="75000"/>
                  <a:lumOff val="25000"/>
                </a:schemeClr>
              </a:solidFill>
              <a:latin typeface="微软雅黑" pitchFamily="34" charset="-122"/>
              <a:ea typeface="微软雅黑" pitchFamily="34" charset="-122"/>
            </a:endParaRPr>
          </a:p>
          <a:p>
            <a:pPr algn="ctr" fontAlgn="auto">
              <a:lnSpc>
                <a:spcPct val="150000"/>
              </a:lnSpc>
              <a:spcBef>
                <a:spcPts val="0"/>
              </a:spcBef>
              <a:spcAft>
                <a:spcPts val="0"/>
              </a:spcAft>
              <a:defRPr/>
            </a:pPr>
            <a:r>
              <a:rPr lang="zh-CN" altLang="en-US" sz="1400" kern="0" dirty="0">
                <a:solidFill>
                  <a:schemeClr val="tx1">
                    <a:lumMod val="75000"/>
                    <a:lumOff val="25000"/>
                  </a:schemeClr>
                </a:solidFill>
                <a:latin typeface="微软雅黑" pitchFamily="34" charset="-122"/>
                <a:ea typeface="微软雅黑" pitchFamily="34" charset="-122"/>
              </a:rPr>
              <a:t>关键任务和非关键任务</a:t>
            </a:r>
            <a:endParaRPr lang="en-US" altLang="zh-CN" sz="1400" kern="0" dirty="0">
              <a:solidFill>
                <a:schemeClr val="tx1">
                  <a:lumMod val="75000"/>
                  <a:lumOff val="25000"/>
                </a:schemeClr>
              </a:solidFill>
              <a:latin typeface="微软雅黑" pitchFamily="34" charset="-122"/>
              <a:ea typeface="微软雅黑" pitchFamily="34" charset="-122"/>
            </a:endParaRPr>
          </a:p>
        </p:txBody>
      </p:sp>
      <p:graphicFrame>
        <p:nvGraphicFramePr>
          <p:cNvPr id="17" name="Diagram 2">
            <a:extLst>
              <a:ext uri="{FF2B5EF4-FFF2-40B4-BE49-F238E27FC236}">
                <a16:creationId xmlns:a16="http://schemas.microsoft.com/office/drawing/2014/main" id="{B812F756-CBC2-993C-FB2E-9C77A3640312}"/>
              </a:ext>
            </a:extLst>
          </p:cNvPr>
          <p:cNvGraphicFramePr/>
          <p:nvPr>
            <p:extLst>
              <p:ext uri="{D42A27DB-BD31-4B8C-83A1-F6EECF244321}">
                <p14:modId xmlns:p14="http://schemas.microsoft.com/office/powerpoint/2010/main" val="2173832520"/>
              </p:ext>
            </p:extLst>
          </p:nvPr>
        </p:nvGraphicFramePr>
        <p:xfrm>
          <a:off x="1872043" y="1684174"/>
          <a:ext cx="2714090" cy="2306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4">
            <a:extLst>
              <a:ext uri="{FF2B5EF4-FFF2-40B4-BE49-F238E27FC236}">
                <a16:creationId xmlns:a16="http://schemas.microsoft.com/office/drawing/2014/main" id="{225EE6A0-706B-B149-A88C-08D7EED0C009}"/>
              </a:ext>
            </a:extLst>
          </p:cNvPr>
          <p:cNvGraphicFramePr/>
          <p:nvPr>
            <p:extLst>
              <p:ext uri="{D42A27DB-BD31-4B8C-83A1-F6EECF244321}">
                <p14:modId xmlns:p14="http://schemas.microsoft.com/office/powerpoint/2010/main" val="659358466"/>
              </p:ext>
            </p:extLst>
          </p:nvPr>
        </p:nvGraphicFramePr>
        <p:xfrm>
          <a:off x="4747309" y="1884760"/>
          <a:ext cx="2466654" cy="21987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9" name="Diagram 6">
            <a:extLst>
              <a:ext uri="{FF2B5EF4-FFF2-40B4-BE49-F238E27FC236}">
                <a16:creationId xmlns:a16="http://schemas.microsoft.com/office/drawing/2014/main" id="{47D4F757-008D-8D44-2703-A71210693C59}"/>
              </a:ext>
            </a:extLst>
          </p:cNvPr>
          <p:cNvGraphicFramePr/>
          <p:nvPr>
            <p:extLst>
              <p:ext uri="{D42A27DB-BD31-4B8C-83A1-F6EECF244321}">
                <p14:modId xmlns:p14="http://schemas.microsoft.com/office/powerpoint/2010/main" val="3222479811"/>
              </p:ext>
            </p:extLst>
          </p:nvPr>
        </p:nvGraphicFramePr>
        <p:xfrm>
          <a:off x="7903829" y="1930995"/>
          <a:ext cx="2113694" cy="19262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0" name="文本框 19">
            <a:extLst>
              <a:ext uri="{FF2B5EF4-FFF2-40B4-BE49-F238E27FC236}">
                <a16:creationId xmlns:a16="http://schemas.microsoft.com/office/drawing/2014/main" id="{E0A40E6C-68AD-2C27-80CC-854DCDE2E4C8}"/>
              </a:ext>
            </a:extLst>
          </p:cNvPr>
          <p:cNvSpPr txBox="1"/>
          <p:nvPr/>
        </p:nvSpPr>
        <p:spPr>
          <a:xfrm>
            <a:off x="1281089" y="924707"/>
            <a:ext cx="8415264"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effectLst/>
              </a:rPr>
              <a:t>车载、智能座舱、无人机等混合关键系统嵌入式虚拟化</a:t>
            </a:r>
          </a:p>
          <a:p>
            <a:endParaRPr lang="zh-CN" altLang="en-US" dirty="0"/>
          </a:p>
        </p:txBody>
      </p:sp>
    </p:spTree>
    <p:extLst>
      <p:ext uri="{BB962C8B-B14F-4D97-AF65-F5344CB8AC3E}">
        <p14:creationId xmlns:p14="http://schemas.microsoft.com/office/powerpoint/2010/main" val="1711046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03F922-EE36-4CFB-B981-9AA02B875066}"/>
              </a:ext>
            </a:extLst>
          </p:cNvPr>
          <p:cNvSpPr>
            <a:spLocks noGrp="1"/>
          </p:cNvSpPr>
          <p:nvPr>
            <p:ph type="body" sz="quarter" idx="10"/>
          </p:nvPr>
        </p:nvSpPr>
        <p:spPr/>
        <p:txBody>
          <a:bodyPr>
            <a:normAutofit lnSpcReduction="10000"/>
          </a:bodyPr>
          <a:lstStyle/>
          <a:p>
            <a:r>
              <a:rPr lang="zh-CN" altLang="en-US" dirty="0"/>
              <a:t>常见的虚拟化方案</a:t>
            </a:r>
          </a:p>
        </p:txBody>
      </p:sp>
      <p:pic>
        <p:nvPicPr>
          <p:cNvPr id="4" name="图片 3">
            <a:extLst>
              <a:ext uri="{FF2B5EF4-FFF2-40B4-BE49-F238E27FC236}">
                <a16:creationId xmlns:a16="http://schemas.microsoft.com/office/drawing/2014/main" id="{124B2399-7FB3-7D1F-9D71-947B18C478F4}"/>
              </a:ext>
            </a:extLst>
          </p:cNvPr>
          <p:cNvPicPr>
            <a:picLocks noChangeAspect="1"/>
          </p:cNvPicPr>
          <p:nvPr/>
        </p:nvPicPr>
        <p:blipFill>
          <a:blip r:embed="rId3"/>
          <a:stretch>
            <a:fillRect/>
          </a:stretch>
        </p:blipFill>
        <p:spPr>
          <a:xfrm>
            <a:off x="930554" y="1043466"/>
            <a:ext cx="3781461" cy="1572983"/>
          </a:xfrm>
          <a:prstGeom prst="rect">
            <a:avLst/>
          </a:prstGeom>
        </p:spPr>
      </p:pic>
      <p:pic>
        <p:nvPicPr>
          <p:cNvPr id="1032" name="Picture 8" descr="Xvisor: eXtensible Versatile hypervISOR">
            <a:extLst>
              <a:ext uri="{FF2B5EF4-FFF2-40B4-BE49-F238E27FC236}">
                <a16:creationId xmlns:a16="http://schemas.microsoft.com/office/drawing/2014/main" id="{AF42701F-7CE3-9215-50AA-9A870D41C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554" y="3482155"/>
            <a:ext cx="24098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85941D5-53BB-CFED-80FF-081DDCDAD4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946" y="1028221"/>
            <a:ext cx="3256589" cy="10359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连接符 9">
            <a:extLst>
              <a:ext uri="{FF2B5EF4-FFF2-40B4-BE49-F238E27FC236}">
                <a16:creationId xmlns:a16="http://schemas.microsoft.com/office/drawing/2014/main" id="{831B7649-80A3-C722-66A9-4326A2D9122B}"/>
              </a:ext>
            </a:extLst>
          </p:cNvPr>
          <p:cNvCxnSpPr/>
          <p:nvPr/>
        </p:nvCxnSpPr>
        <p:spPr>
          <a:xfrm>
            <a:off x="761226" y="2719992"/>
            <a:ext cx="1062932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36" name="Picture 12">
            <a:extLst>
              <a:ext uri="{FF2B5EF4-FFF2-40B4-BE49-F238E27FC236}">
                <a16:creationId xmlns:a16="http://schemas.microsoft.com/office/drawing/2014/main" id="{13599286-BBCE-47AA-7F29-1EBE7787FA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6419" y="3115529"/>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C0128C05-C4A6-63DD-1B47-A8D7D67EECE9}"/>
              </a:ext>
            </a:extLst>
          </p:cNvPr>
          <p:cNvSpPr txBox="1"/>
          <p:nvPr/>
        </p:nvSpPr>
        <p:spPr>
          <a:xfrm>
            <a:off x="7802571" y="3740741"/>
            <a:ext cx="2520402"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Jailhouse Hypervisor</a:t>
            </a:r>
          </a:p>
          <a:p>
            <a:pPr marL="285750" indent="-285750">
              <a:buFont typeface="Arial" panose="020B0604020202020204" pitchFamily="34" charset="0"/>
              <a:buChar char="•"/>
            </a:pPr>
            <a:r>
              <a:rPr lang="en-US" altLang="zh-CN" dirty="0"/>
              <a:t>Bao Hypervisor</a:t>
            </a:r>
          </a:p>
          <a:p>
            <a:pPr marL="285750" indent="-285750">
              <a:buFont typeface="Arial" panose="020B0604020202020204" pitchFamily="34" charset="0"/>
              <a:buChar char="•"/>
            </a:pPr>
            <a:r>
              <a:rPr lang="en-US" altLang="zh-CN" dirty="0"/>
              <a:t>Etc.</a:t>
            </a:r>
          </a:p>
        </p:txBody>
      </p:sp>
      <p:pic>
        <p:nvPicPr>
          <p:cNvPr id="12" name="图片 11">
            <a:extLst>
              <a:ext uri="{FF2B5EF4-FFF2-40B4-BE49-F238E27FC236}">
                <a16:creationId xmlns:a16="http://schemas.microsoft.com/office/drawing/2014/main" id="{D28C38A7-E4E9-2ACB-C7B7-C64DA2515A09}"/>
              </a:ext>
            </a:extLst>
          </p:cNvPr>
          <p:cNvPicPr>
            <a:picLocks noChangeAspect="1"/>
          </p:cNvPicPr>
          <p:nvPr/>
        </p:nvPicPr>
        <p:blipFill>
          <a:blip r:embed="rId7"/>
          <a:stretch/>
        </p:blipFill>
        <p:spPr bwMode="auto">
          <a:xfrm>
            <a:off x="9218130" y="1062333"/>
            <a:ext cx="2627295" cy="1347330"/>
          </a:xfrm>
          <a:prstGeom prst="rect">
            <a:avLst/>
          </a:prstGeom>
        </p:spPr>
      </p:pic>
      <p:pic>
        <p:nvPicPr>
          <p:cNvPr id="13" name="图片 12">
            <a:extLst>
              <a:ext uri="{FF2B5EF4-FFF2-40B4-BE49-F238E27FC236}">
                <a16:creationId xmlns:a16="http://schemas.microsoft.com/office/drawing/2014/main" id="{C8432F88-CAC8-8FA1-FBD4-1D494FCB94EF}"/>
              </a:ext>
            </a:extLst>
          </p:cNvPr>
          <p:cNvPicPr>
            <a:picLocks noChangeAspect="1"/>
          </p:cNvPicPr>
          <p:nvPr/>
        </p:nvPicPr>
        <p:blipFill>
          <a:blip r:embed="rId8"/>
          <a:stretch/>
        </p:blipFill>
        <p:spPr bwMode="auto">
          <a:xfrm>
            <a:off x="1101445" y="2906020"/>
            <a:ext cx="1818137" cy="494809"/>
          </a:xfrm>
          <a:prstGeom prst="rect">
            <a:avLst/>
          </a:prstGeom>
        </p:spPr>
      </p:pic>
      <p:pic>
        <p:nvPicPr>
          <p:cNvPr id="15" name="Picture 2">
            <a:extLst>
              <a:ext uri="{FF2B5EF4-FFF2-40B4-BE49-F238E27FC236}">
                <a16:creationId xmlns:a16="http://schemas.microsoft.com/office/drawing/2014/main" id="{3EF76FCC-1A11-58A0-1B5F-E1D5D5467E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76526" y="753895"/>
            <a:ext cx="1076063" cy="1076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650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DEEA95-C12A-4C65-B78A-015DAE465865}"/>
              </a:ext>
            </a:extLst>
          </p:cNvPr>
          <p:cNvSpPr>
            <a:spLocks noGrp="1"/>
          </p:cNvSpPr>
          <p:nvPr>
            <p:ph type="body" sz="quarter" idx="10"/>
          </p:nvPr>
        </p:nvSpPr>
        <p:spPr/>
        <p:txBody>
          <a:bodyPr>
            <a:normAutofit lnSpcReduction="10000"/>
          </a:bodyPr>
          <a:lstStyle/>
          <a:p>
            <a:r>
              <a:rPr lang="zh-CN" altLang="en-US" dirty="0"/>
              <a:t>要求和挑战</a:t>
            </a:r>
          </a:p>
        </p:txBody>
      </p:sp>
      <p:sp>
        <p:nvSpPr>
          <p:cNvPr id="7" name="Rectangle 3">
            <a:extLst>
              <a:ext uri="{FF2B5EF4-FFF2-40B4-BE49-F238E27FC236}">
                <a16:creationId xmlns:a16="http://schemas.microsoft.com/office/drawing/2014/main" id="{2BA2CDF7-4A12-C49F-2CFD-0B86C87A325A}"/>
              </a:ext>
            </a:extLst>
          </p:cNvPr>
          <p:cNvSpPr>
            <a:spLocks noChangeArrowheads="1"/>
          </p:cNvSpPr>
          <p:nvPr/>
        </p:nvSpPr>
        <p:spPr bwMode="auto">
          <a:xfrm>
            <a:off x="4815927" y="2867108"/>
            <a:ext cx="2833688" cy="982663"/>
          </a:xfrm>
          <a:prstGeom prst="rect">
            <a:avLst/>
          </a:prstGeom>
          <a:solidFill>
            <a:srgbClr val="04619D"/>
          </a:solidFill>
          <a:ln w="9525">
            <a:noFill/>
            <a:miter lim="800000"/>
            <a:headEnd/>
            <a:tailEnd/>
          </a:ln>
          <a:effectLst>
            <a:outerShdw blurRad="63500" sx="102000" sy="102000" algn="ctr" rotWithShape="0">
              <a:prstClr val="black">
                <a:alpha val="20000"/>
              </a:prstClr>
            </a:outerShdw>
          </a:effectLst>
        </p:spPr>
        <p:txBody>
          <a:bodyPr/>
          <a:lstStyle/>
          <a:p>
            <a:pPr algn="ctr">
              <a:defRPr/>
            </a:pPr>
            <a:endParaRPr lang="zh-CN" altLang="en-US" sz="1600" dirty="0">
              <a:latin typeface="微软雅黑" pitchFamily="34" charset="-122"/>
              <a:ea typeface="微软雅黑" pitchFamily="34" charset="-122"/>
            </a:endParaRPr>
          </a:p>
        </p:txBody>
      </p:sp>
      <p:sp>
        <p:nvSpPr>
          <p:cNvPr id="8" name="Freeform 4">
            <a:extLst>
              <a:ext uri="{FF2B5EF4-FFF2-40B4-BE49-F238E27FC236}">
                <a16:creationId xmlns:a16="http://schemas.microsoft.com/office/drawing/2014/main" id="{17D11B94-4312-478B-6D1F-34F090672990}"/>
              </a:ext>
            </a:extLst>
          </p:cNvPr>
          <p:cNvSpPr>
            <a:spLocks/>
          </p:cNvSpPr>
          <p:nvPr/>
        </p:nvSpPr>
        <p:spPr bwMode="auto">
          <a:xfrm>
            <a:off x="2361652" y="1766971"/>
            <a:ext cx="3824288" cy="1482725"/>
          </a:xfrm>
          <a:custGeom>
            <a:avLst/>
            <a:gdLst/>
            <a:ahLst/>
            <a:cxnLst>
              <a:cxn ang="0">
                <a:pos x="0" y="1014"/>
              </a:cxn>
              <a:cxn ang="0">
                <a:pos x="1518" y="1014"/>
              </a:cxn>
              <a:cxn ang="0">
                <a:pos x="1518" y="696"/>
              </a:cxn>
              <a:cxn ang="0">
                <a:pos x="2444" y="696"/>
              </a:cxn>
              <a:cxn ang="0">
                <a:pos x="2444" y="0"/>
              </a:cxn>
              <a:cxn ang="0">
                <a:pos x="0" y="0"/>
              </a:cxn>
              <a:cxn ang="0">
                <a:pos x="0" y="1014"/>
              </a:cxn>
            </a:cxnLst>
            <a:rect l="0" t="0" r="r" b="b"/>
            <a:pathLst>
              <a:path w="2444" h="1014">
                <a:moveTo>
                  <a:pt x="0" y="1014"/>
                </a:moveTo>
                <a:lnTo>
                  <a:pt x="1518" y="1014"/>
                </a:lnTo>
                <a:lnTo>
                  <a:pt x="1518" y="696"/>
                </a:lnTo>
                <a:lnTo>
                  <a:pt x="2444" y="696"/>
                </a:lnTo>
                <a:lnTo>
                  <a:pt x="2444" y="0"/>
                </a:lnTo>
                <a:lnTo>
                  <a:pt x="0" y="0"/>
                </a:lnTo>
                <a:lnTo>
                  <a:pt x="0" y="1014"/>
                </a:lnTo>
              </a:path>
            </a:pathLst>
          </a:custGeom>
          <a:solidFill>
            <a:sysClr val="window" lastClr="FFFFFF"/>
          </a:solidFill>
          <a:ln w="12700">
            <a:noFill/>
            <a:miter lim="800000"/>
            <a:headEnd/>
            <a:tailEnd/>
          </a:ln>
          <a:effectLst>
            <a:outerShdw blurRad="50800" dist="38100" dir="5400000" algn="t" rotWithShape="0">
              <a:prstClr val="black">
                <a:alpha val="15000"/>
              </a:prstClr>
            </a:outerShdw>
          </a:effectLst>
        </p:spPr>
        <p:txBody>
          <a:bodyPr wrap="none" anchor="ctr"/>
          <a:lstStyle/>
          <a:p>
            <a:pPr algn="r" fontAlgn="auto">
              <a:spcBef>
                <a:spcPts val="0"/>
              </a:spcBef>
              <a:spcAft>
                <a:spcPts val="0"/>
              </a:spcAft>
              <a:defRPr/>
            </a:pPr>
            <a:endParaRPr lang="zh-CN" altLang="en-US" sz="1800" kern="0">
              <a:solidFill>
                <a:sysClr val="windowText" lastClr="000000"/>
              </a:solidFill>
              <a:latin typeface="Arial" charset="0"/>
              <a:ea typeface="微软雅黑" pitchFamily="34" charset="-122"/>
            </a:endParaRPr>
          </a:p>
        </p:txBody>
      </p:sp>
      <p:sp>
        <p:nvSpPr>
          <p:cNvPr id="9" name="Freeform 5">
            <a:extLst>
              <a:ext uri="{FF2B5EF4-FFF2-40B4-BE49-F238E27FC236}">
                <a16:creationId xmlns:a16="http://schemas.microsoft.com/office/drawing/2014/main" id="{59FF4CD7-A755-EF74-1D94-A5E278ABD29F}"/>
              </a:ext>
            </a:extLst>
          </p:cNvPr>
          <p:cNvSpPr>
            <a:spLocks/>
          </p:cNvSpPr>
          <p:nvPr/>
        </p:nvSpPr>
        <p:spPr bwMode="auto">
          <a:xfrm>
            <a:off x="6314529" y="1766971"/>
            <a:ext cx="3730625" cy="1482725"/>
          </a:xfrm>
          <a:custGeom>
            <a:avLst/>
            <a:gdLst/>
            <a:ahLst/>
            <a:cxnLst>
              <a:cxn ang="0">
                <a:pos x="2444" y="1014"/>
              </a:cxn>
              <a:cxn ang="0">
                <a:pos x="926" y="1014"/>
              </a:cxn>
              <a:cxn ang="0">
                <a:pos x="926" y="696"/>
              </a:cxn>
              <a:cxn ang="0">
                <a:pos x="0" y="696"/>
              </a:cxn>
              <a:cxn ang="0">
                <a:pos x="0" y="0"/>
              </a:cxn>
              <a:cxn ang="0">
                <a:pos x="2444" y="0"/>
              </a:cxn>
              <a:cxn ang="0">
                <a:pos x="2444" y="1014"/>
              </a:cxn>
            </a:cxnLst>
            <a:rect l="0" t="0" r="r" b="b"/>
            <a:pathLst>
              <a:path w="2444" h="1014">
                <a:moveTo>
                  <a:pt x="2444" y="1014"/>
                </a:moveTo>
                <a:lnTo>
                  <a:pt x="926" y="1014"/>
                </a:lnTo>
                <a:lnTo>
                  <a:pt x="926" y="696"/>
                </a:lnTo>
                <a:lnTo>
                  <a:pt x="0" y="696"/>
                </a:lnTo>
                <a:lnTo>
                  <a:pt x="0" y="0"/>
                </a:lnTo>
                <a:lnTo>
                  <a:pt x="2444" y="0"/>
                </a:lnTo>
                <a:lnTo>
                  <a:pt x="2444" y="1014"/>
                </a:lnTo>
              </a:path>
            </a:pathLst>
          </a:custGeom>
          <a:solidFill>
            <a:sysClr val="window" lastClr="FFFFFF"/>
          </a:solidFill>
          <a:ln w="12700">
            <a:noFill/>
            <a:miter lim="800000"/>
            <a:headEnd/>
            <a:tailEnd/>
          </a:ln>
          <a:effectLst>
            <a:outerShdw blurRad="50800" dist="38100" dir="5400000" algn="t" rotWithShape="0">
              <a:prstClr val="black">
                <a:alpha val="15000"/>
              </a:prstClr>
            </a:outerShdw>
          </a:effectLst>
        </p:spPr>
        <p:txBody>
          <a:bodyPr wrap="none" anchor="ctr"/>
          <a:lstStyle/>
          <a:p>
            <a:pPr algn="r" fontAlgn="auto">
              <a:spcBef>
                <a:spcPts val="0"/>
              </a:spcBef>
              <a:spcAft>
                <a:spcPts val="0"/>
              </a:spcAft>
              <a:defRPr/>
            </a:pPr>
            <a:endParaRPr lang="zh-CN" altLang="en-US" sz="1800" kern="0">
              <a:solidFill>
                <a:sysClr val="windowText" lastClr="000000"/>
              </a:solidFill>
              <a:latin typeface="Arial" charset="0"/>
              <a:ea typeface="微软雅黑" pitchFamily="34" charset="-122"/>
            </a:endParaRPr>
          </a:p>
        </p:txBody>
      </p:sp>
      <p:sp>
        <p:nvSpPr>
          <p:cNvPr id="10" name="Freeform 6">
            <a:extLst>
              <a:ext uri="{FF2B5EF4-FFF2-40B4-BE49-F238E27FC236}">
                <a16:creationId xmlns:a16="http://schemas.microsoft.com/office/drawing/2014/main" id="{8F8F9A0C-DD2F-913D-4695-863B09747097}"/>
              </a:ext>
            </a:extLst>
          </p:cNvPr>
          <p:cNvSpPr>
            <a:spLocks/>
          </p:cNvSpPr>
          <p:nvPr/>
        </p:nvSpPr>
        <p:spPr bwMode="auto">
          <a:xfrm>
            <a:off x="2361652" y="3371933"/>
            <a:ext cx="3830638" cy="1692275"/>
          </a:xfrm>
          <a:custGeom>
            <a:avLst/>
            <a:gdLst/>
            <a:ahLst/>
            <a:cxnLst>
              <a:cxn ang="0">
                <a:pos x="0" y="0"/>
              </a:cxn>
              <a:cxn ang="0">
                <a:pos x="1518" y="0"/>
              </a:cxn>
              <a:cxn ang="0">
                <a:pos x="1518" y="326"/>
              </a:cxn>
              <a:cxn ang="0">
                <a:pos x="2444" y="326"/>
              </a:cxn>
              <a:cxn ang="0">
                <a:pos x="2444" y="1022"/>
              </a:cxn>
              <a:cxn ang="0">
                <a:pos x="0" y="1022"/>
              </a:cxn>
              <a:cxn ang="0">
                <a:pos x="0" y="0"/>
              </a:cxn>
            </a:cxnLst>
            <a:rect l="0" t="0" r="r" b="b"/>
            <a:pathLst>
              <a:path w="2444" h="1022">
                <a:moveTo>
                  <a:pt x="0" y="0"/>
                </a:moveTo>
                <a:lnTo>
                  <a:pt x="1518" y="0"/>
                </a:lnTo>
                <a:lnTo>
                  <a:pt x="1518" y="326"/>
                </a:lnTo>
                <a:lnTo>
                  <a:pt x="2444" y="326"/>
                </a:lnTo>
                <a:lnTo>
                  <a:pt x="2444" y="1022"/>
                </a:lnTo>
                <a:lnTo>
                  <a:pt x="0" y="1022"/>
                </a:lnTo>
                <a:lnTo>
                  <a:pt x="0" y="0"/>
                </a:lnTo>
              </a:path>
            </a:pathLst>
          </a:custGeom>
          <a:solidFill>
            <a:sysClr val="window" lastClr="FFFFFF"/>
          </a:solidFill>
          <a:ln w="12700">
            <a:noFill/>
            <a:miter lim="800000"/>
            <a:headEnd/>
            <a:tailEnd/>
          </a:ln>
          <a:effectLst>
            <a:outerShdw blurRad="50800" dist="38100" dir="16200000" rotWithShape="0">
              <a:prstClr val="black">
                <a:alpha val="13000"/>
              </a:prstClr>
            </a:outerShdw>
          </a:effectLst>
        </p:spPr>
        <p:txBody>
          <a:bodyPr wrap="none" anchor="ctr"/>
          <a:lstStyle/>
          <a:p>
            <a:pPr algn="r" fontAlgn="auto">
              <a:spcBef>
                <a:spcPts val="0"/>
              </a:spcBef>
              <a:spcAft>
                <a:spcPts val="0"/>
              </a:spcAft>
              <a:defRPr/>
            </a:pPr>
            <a:endParaRPr lang="zh-CN" altLang="en-US" sz="1800" kern="0">
              <a:solidFill>
                <a:sysClr val="windowText" lastClr="000000"/>
              </a:solidFill>
              <a:latin typeface="Arial" charset="0"/>
              <a:ea typeface="微软雅黑" pitchFamily="34" charset="-122"/>
            </a:endParaRPr>
          </a:p>
        </p:txBody>
      </p:sp>
      <p:sp>
        <p:nvSpPr>
          <p:cNvPr id="11" name="Freeform 7">
            <a:extLst>
              <a:ext uri="{FF2B5EF4-FFF2-40B4-BE49-F238E27FC236}">
                <a16:creationId xmlns:a16="http://schemas.microsoft.com/office/drawing/2014/main" id="{6C16D710-AD93-B44D-81F7-F094DFB181A6}"/>
              </a:ext>
            </a:extLst>
          </p:cNvPr>
          <p:cNvSpPr>
            <a:spLocks/>
          </p:cNvSpPr>
          <p:nvPr/>
        </p:nvSpPr>
        <p:spPr bwMode="auto">
          <a:xfrm>
            <a:off x="6314527" y="3371933"/>
            <a:ext cx="3735388" cy="1692275"/>
          </a:xfrm>
          <a:custGeom>
            <a:avLst/>
            <a:gdLst/>
            <a:ahLst/>
            <a:cxnLst>
              <a:cxn ang="0">
                <a:pos x="2444" y="0"/>
              </a:cxn>
              <a:cxn ang="0">
                <a:pos x="926" y="0"/>
              </a:cxn>
              <a:cxn ang="0">
                <a:pos x="926" y="326"/>
              </a:cxn>
              <a:cxn ang="0">
                <a:pos x="0" y="326"/>
              </a:cxn>
              <a:cxn ang="0">
                <a:pos x="0" y="1022"/>
              </a:cxn>
              <a:cxn ang="0">
                <a:pos x="2444" y="1022"/>
              </a:cxn>
              <a:cxn ang="0">
                <a:pos x="2444" y="0"/>
              </a:cxn>
            </a:cxnLst>
            <a:rect l="0" t="0" r="r" b="b"/>
            <a:pathLst>
              <a:path w="2444" h="1022">
                <a:moveTo>
                  <a:pt x="2444" y="0"/>
                </a:moveTo>
                <a:lnTo>
                  <a:pt x="926" y="0"/>
                </a:lnTo>
                <a:lnTo>
                  <a:pt x="926" y="326"/>
                </a:lnTo>
                <a:lnTo>
                  <a:pt x="0" y="326"/>
                </a:lnTo>
                <a:lnTo>
                  <a:pt x="0" y="1022"/>
                </a:lnTo>
                <a:lnTo>
                  <a:pt x="2444" y="1022"/>
                </a:lnTo>
                <a:lnTo>
                  <a:pt x="2444" y="0"/>
                </a:lnTo>
              </a:path>
            </a:pathLst>
          </a:custGeom>
          <a:solidFill>
            <a:sysClr val="window" lastClr="FFFFFF"/>
          </a:solidFill>
          <a:ln w="12700">
            <a:noFill/>
            <a:miter lim="800000"/>
            <a:headEnd/>
            <a:tailEnd/>
          </a:ln>
          <a:effectLst>
            <a:outerShdw blurRad="50800" dist="38100" dir="16200000" rotWithShape="0">
              <a:prstClr val="black">
                <a:alpha val="13000"/>
              </a:prstClr>
            </a:outerShdw>
          </a:effectLst>
        </p:spPr>
        <p:txBody>
          <a:bodyPr wrap="none" anchor="ctr"/>
          <a:lstStyle/>
          <a:p>
            <a:pPr algn="r" fontAlgn="auto">
              <a:spcBef>
                <a:spcPts val="0"/>
              </a:spcBef>
              <a:spcAft>
                <a:spcPts val="0"/>
              </a:spcAft>
              <a:defRPr/>
            </a:pPr>
            <a:endParaRPr lang="zh-CN" altLang="en-US" sz="1800" kern="0">
              <a:solidFill>
                <a:sysClr val="windowText" lastClr="000000"/>
              </a:solidFill>
              <a:latin typeface="Arial" charset="0"/>
              <a:ea typeface="微软雅黑" pitchFamily="34" charset="-122"/>
            </a:endParaRPr>
          </a:p>
        </p:txBody>
      </p:sp>
      <p:sp>
        <p:nvSpPr>
          <p:cNvPr id="12" name="Text Box 8">
            <a:extLst>
              <a:ext uri="{FF2B5EF4-FFF2-40B4-BE49-F238E27FC236}">
                <a16:creationId xmlns:a16="http://schemas.microsoft.com/office/drawing/2014/main" id="{4A05CC12-017D-6FE6-E25F-BB9D6002081A}"/>
              </a:ext>
            </a:extLst>
          </p:cNvPr>
          <p:cNvSpPr txBox="1">
            <a:spLocks noChangeArrowheads="1"/>
          </p:cNvSpPr>
          <p:nvPr/>
        </p:nvSpPr>
        <p:spPr bwMode="auto">
          <a:xfrm>
            <a:off x="4988965" y="3205345"/>
            <a:ext cx="25384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algn="ctr" eaLnBrk="1" hangingPunct="1"/>
            <a:r>
              <a:rPr kumimoji="1" lang="zh-CN" altLang="en-US" sz="2000" b="1" dirty="0">
                <a:solidFill>
                  <a:schemeClr val="bg1"/>
                </a:solidFill>
                <a:latin typeface="微软雅黑" panose="020B0503020204020204" pitchFamily="34" charset="-122"/>
                <a:ea typeface="微软雅黑" panose="020B0503020204020204" pitchFamily="34" charset="-122"/>
              </a:rPr>
              <a:t>要求和挑战</a:t>
            </a:r>
          </a:p>
        </p:txBody>
      </p:sp>
      <p:sp>
        <p:nvSpPr>
          <p:cNvPr id="13" name="Rectangle 9">
            <a:extLst>
              <a:ext uri="{FF2B5EF4-FFF2-40B4-BE49-F238E27FC236}">
                <a16:creationId xmlns:a16="http://schemas.microsoft.com/office/drawing/2014/main" id="{B01B03D0-6A21-2669-24B3-5A5B92BCEDA7}"/>
              </a:ext>
            </a:extLst>
          </p:cNvPr>
          <p:cNvSpPr>
            <a:spLocks noChangeArrowheads="1"/>
          </p:cNvSpPr>
          <p:nvPr/>
        </p:nvSpPr>
        <p:spPr bwMode="auto">
          <a:xfrm>
            <a:off x="2525165" y="2082881"/>
            <a:ext cx="34210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8913"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400" dirty="0">
                <a:latin typeface="微软雅黑" panose="020B0503020204020204" pitchFamily="34" charset="-122"/>
                <a:ea typeface="微软雅黑" panose="020B0503020204020204" pitchFamily="34" charset="-122"/>
              </a:rPr>
              <a:t>最小化可信计算基，增加系统的可靠性和安全性</a:t>
            </a:r>
          </a:p>
        </p:txBody>
      </p:sp>
      <p:sp>
        <p:nvSpPr>
          <p:cNvPr id="14" name="Rectangle 13">
            <a:extLst>
              <a:ext uri="{FF2B5EF4-FFF2-40B4-BE49-F238E27FC236}">
                <a16:creationId xmlns:a16="http://schemas.microsoft.com/office/drawing/2014/main" id="{FCB065CD-D7BE-5937-D253-9216EF2833CA}"/>
              </a:ext>
            </a:extLst>
          </p:cNvPr>
          <p:cNvSpPr>
            <a:spLocks noChangeArrowheads="1"/>
          </p:cNvSpPr>
          <p:nvPr/>
        </p:nvSpPr>
        <p:spPr bwMode="auto">
          <a:xfrm>
            <a:off x="2361652" y="1571708"/>
            <a:ext cx="3830638" cy="360363"/>
          </a:xfrm>
          <a:prstGeom prst="rect">
            <a:avLst/>
          </a:prstGeom>
          <a:solidFill>
            <a:srgbClr val="04619D">
              <a:alpha val="80000"/>
            </a:srgbClr>
          </a:solidFill>
          <a:ln w="9525">
            <a:noFill/>
            <a:miter lim="800000"/>
            <a:headEnd/>
            <a:tailEnd/>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itchFamily="34" charset="-122"/>
                <a:ea typeface="微软雅黑" pitchFamily="34" charset="-122"/>
              </a:rPr>
              <a:t>轻量</a:t>
            </a:r>
          </a:p>
        </p:txBody>
      </p:sp>
      <p:sp>
        <p:nvSpPr>
          <p:cNvPr id="15" name="Rectangle 15">
            <a:extLst>
              <a:ext uri="{FF2B5EF4-FFF2-40B4-BE49-F238E27FC236}">
                <a16:creationId xmlns:a16="http://schemas.microsoft.com/office/drawing/2014/main" id="{C149D227-832B-4C78-8BFC-FBFB3FC134D5}"/>
              </a:ext>
            </a:extLst>
          </p:cNvPr>
          <p:cNvSpPr>
            <a:spLocks noChangeArrowheads="1"/>
          </p:cNvSpPr>
          <p:nvPr/>
        </p:nvSpPr>
        <p:spPr bwMode="auto">
          <a:xfrm>
            <a:off x="6314529" y="1571708"/>
            <a:ext cx="3736975" cy="360363"/>
          </a:xfrm>
          <a:prstGeom prst="rect">
            <a:avLst/>
          </a:prstGeom>
          <a:solidFill>
            <a:srgbClr val="04619D">
              <a:alpha val="80000"/>
            </a:srgbClr>
          </a:solidFill>
          <a:ln w="9525">
            <a:noFill/>
            <a:miter lim="800000"/>
            <a:headEnd/>
            <a:tailEnd/>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itchFamily="34" charset="-122"/>
                <a:ea typeface="微软雅黑" pitchFamily="34" charset="-122"/>
              </a:rPr>
              <a:t>高性能高实时</a:t>
            </a:r>
          </a:p>
        </p:txBody>
      </p:sp>
      <p:sp>
        <p:nvSpPr>
          <p:cNvPr id="16" name="Rectangle 17">
            <a:extLst>
              <a:ext uri="{FF2B5EF4-FFF2-40B4-BE49-F238E27FC236}">
                <a16:creationId xmlns:a16="http://schemas.microsoft.com/office/drawing/2014/main" id="{EDD2C86C-E16B-30F5-1BAD-B5629AE3B2BD}"/>
              </a:ext>
            </a:extLst>
          </p:cNvPr>
          <p:cNvSpPr>
            <a:spLocks noChangeArrowheads="1"/>
          </p:cNvSpPr>
          <p:nvPr/>
        </p:nvSpPr>
        <p:spPr bwMode="auto">
          <a:xfrm>
            <a:off x="2361652" y="4740358"/>
            <a:ext cx="3830638" cy="360363"/>
          </a:xfrm>
          <a:prstGeom prst="rect">
            <a:avLst/>
          </a:prstGeom>
          <a:solidFill>
            <a:srgbClr val="04619D">
              <a:alpha val="80000"/>
            </a:srgbClr>
          </a:solidFill>
          <a:ln w="9525">
            <a:noFill/>
            <a:miter lim="800000"/>
            <a:headEnd/>
            <a:tailEnd/>
          </a:ln>
          <a:effectLst/>
        </p:spPr>
        <p:txBody>
          <a:bodyPr lIns="92075" tIns="72000" rIns="92075" bIns="72000">
            <a:spAutoFit/>
          </a:bodyPr>
          <a:lstStyle/>
          <a:p>
            <a:pPr algn="ctr" eaLnBrk="0" fontAlgn="auto" hangingPunct="0">
              <a:spcAft>
                <a:spcPts val="0"/>
              </a:spcAft>
              <a:defRPr/>
            </a:pPr>
            <a:r>
              <a:rPr lang="zh-CN" altLang="en-US" sz="1400" b="1" kern="0" dirty="0">
                <a:solidFill>
                  <a:srgbClr val="FFFF00"/>
                </a:solidFill>
                <a:latin typeface="微软雅黑" pitchFamily="34" charset="-122"/>
                <a:ea typeface="微软雅黑" pitchFamily="34" charset="-122"/>
              </a:rPr>
              <a:t>隔离性</a:t>
            </a:r>
          </a:p>
        </p:txBody>
      </p:sp>
      <p:sp>
        <p:nvSpPr>
          <p:cNvPr id="29" name="Rectangle 19">
            <a:extLst>
              <a:ext uri="{FF2B5EF4-FFF2-40B4-BE49-F238E27FC236}">
                <a16:creationId xmlns:a16="http://schemas.microsoft.com/office/drawing/2014/main" id="{646A19B9-E050-80E8-93FB-8834E4CA8183}"/>
              </a:ext>
            </a:extLst>
          </p:cNvPr>
          <p:cNvSpPr>
            <a:spLocks noChangeArrowheads="1"/>
          </p:cNvSpPr>
          <p:nvPr/>
        </p:nvSpPr>
        <p:spPr bwMode="auto">
          <a:xfrm>
            <a:off x="6314527" y="4740358"/>
            <a:ext cx="3735388" cy="360363"/>
          </a:xfrm>
          <a:prstGeom prst="rect">
            <a:avLst/>
          </a:prstGeom>
          <a:solidFill>
            <a:srgbClr val="04619D">
              <a:alpha val="80000"/>
            </a:srgbClr>
          </a:solidFill>
          <a:ln w="9525">
            <a:noFill/>
            <a:miter lim="800000"/>
            <a:headEnd/>
            <a:tailEnd/>
          </a:ln>
          <a:effectLst/>
        </p:spPr>
        <p:txBody>
          <a:bodyPr lIns="92075" tIns="72000" rIns="92075" bIns="72000">
            <a:spAutoFit/>
          </a:bodyPr>
          <a:lstStyle/>
          <a:p>
            <a:pPr algn="ctr" eaLnBrk="0" fontAlgn="auto" hangingPunct="0">
              <a:spcAft>
                <a:spcPts val="0"/>
              </a:spcAft>
              <a:defRPr/>
            </a:pPr>
            <a:r>
              <a:rPr lang="zh-CN" altLang="en-US" sz="1400" b="1" kern="0" dirty="0">
                <a:solidFill>
                  <a:sysClr val="window" lastClr="FFFFFF"/>
                </a:solidFill>
                <a:latin typeface="微软雅黑" pitchFamily="34" charset="-122"/>
                <a:ea typeface="微软雅黑" pitchFamily="34" charset="-122"/>
              </a:rPr>
              <a:t>效率</a:t>
            </a:r>
          </a:p>
        </p:txBody>
      </p:sp>
      <p:sp>
        <p:nvSpPr>
          <p:cNvPr id="30" name="Rectangle 9">
            <a:extLst>
              <a:ext uri="{FF2B5EF4-FFF2-40B4-BE49-F238E27FC236}">
                <a16:creationId xmlns:a16="http://schemas.microsoft.com/office/drawing/2014/main" id="{8560EB60-B7AD-10EE-1050-C64C3204EAF1}"/>
              </a:ext>
            </a:extLst>
          </p:cNvPr>
          <p:cNvSpPr>
            <a:spLocks noChangeArrowheads="1"/>
          </p:cNvSpPr>
          <p:nvPr/>
        </p:nvSpPr>
        <p:spPr bwMode="auto">
          <a:xfrm>
            <a:off x="6468515" y="2082881"/>
            <a:ext cx="34226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8913"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400" kern="0" dirty="0">
                <a:latin typeface="+mj-ea"/>
                <a:ea typeface="+mj-ea"/>
                <a:cs typeface="Times New Roman" panose="02020603050405020304" pitchFamily="18" charset="0"/>
              </a:rPr>
              <a:t>嵌入式对实时性能敏感，需要保障上层</a:t>
            </a:r>
            <a:r>
              <a:rPr kumimoji="1" lang="en-US" altLang="zh-CN" sz="1400" kern="0" dirty="0">
                <a:latin typeface="+mj-ea"/>
                <a:ea typeface="+mj-ea"/>
                <a:cs typeface="Times New Roman" panose="02020603050405020304" pitchFamily="18" charset="0"/>
              </a:rPr>
              <a:t>VM</a:t>
            </a:r>
            <a:r>
              <a:rPr kumimoji="1" lang="zh-CN" altLang="en-US" sz="1400" kern="0" dirty="0">
                <a:latin typeface="+mj-ea"/>
                <a:ea typeface="+mj-ea"/>
                <a:cs typeface="Times New Roman" panose="02020603050405020304" pitchFamily="18" charset="0"/>
              </a:rPr>
              <a:t>的实时性，并尽量减少</a:t>
            </a:r>
            <a:r>
              <a:rPr kumimoji="1" lang="en-US" altLang="zh-CN" sz="1400" kern="0" dirty="0">
                <a:latin typeface="+mj-ea"/>
                <a:ea typeface="+mj-ea"/>
                <a:cs typeface="Times New Roman" panose="02020603050405020304" pitchFamily="18" charset="0"/>
              </a:rPr>
              <a:t>VM-Exit</a:t>
            </a:r>
            <a:endParaRPr kumimoji="1" lang="zh-CN" altLang="en-US" sz="1400" dirty="0">
              <a:latin typeface="+mj-ea"/>
              <a:ea typeface="+mj-ea"/>
            </a:endParaRPr>
          </a:p>
        </p:txBody>
      </p:sp>
      <p:sp>
        <p:nvSpPr>
          <p:cNvPr id="31" name="Rectangle 9">
            <a:extLst>
              <a:ext uri="{FF2B5EF4-FFF2-40B4-BE49-F238E27FC236}">
                <a16:creationId xmlns:a16="http://schemas.microsoft.com/office/drawing/2014/main" id="{1148F32C-31CF-628E-7D7F-867BC139924F}"/>
              </a:ext>
            </a:extLst>
          </p:cNvPr>
          <p:cNvSpPr>
            <a:spLocks noChangeArrowheads="1"/>
          </p:cNvSpPr>
          <p:nvPr/>
        </p:nvSpPr>
        <p:spPr bwMode="auto">
          <a:xfrm>
            <a:off x="2525165" y="4116469"/>
            <a:ext cx="34210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8913"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kumimoji="1" lang="zh-CN" altLang="en-US" sz="1400" kern="0" dirty="0">
                <a:latin typeface="微软雅黑" panose="020B0503020204020204" pitchFamily="34" charset="-122"/>
                <a:ea typeface="微软雅黑" panose="020B0503020204020204" pitchFamily="34" charset="-122"/>
                <a:cs typeface="Times New Roman" panose="02020603050405020304" pitchFamily="18" charset="0"/>
              </a:rPr>
              <a:t>各个</a:t>
            </a:r>
            <a:r>
              <a:rPr kumimoji="1" lang="en-US" altLang="zh-CN" sz="1400" kern="0" dirty="0">
                <a:latin typeface="微软雅黑" panose="020B0503020204020204" pitchFamily="34" charset="-122"/>
                <a:ea typeface="微软雅黑" panose="020B0503020204020204" pitchFamily="34" charset="-122"/>
                <a:cs typeface="Times New Roman" panose="02020603050405020304" pitchFamily="18" charset="0"/>
              </a:rPr>
              <a:t>VM</a:t>
            </a:r>
            <a:r>
              <a:rPr kumimoji="1" lang="zh-CN" altLang="en-US" sz="1400" kern="0" dirty="0">
                <a:latin typeface="微软雅黑" panose="020B0503020204020204" pitchFamily="34" charset="-122"/>
                <a:ea typeface="微软雅黑" panose="020B0503020204020204" pitchFamily="34" charset="-122"/>
                <a:cs typeface="Times New Roman" panose="02020603050405020304" pitchFamily="18" charset="0"/>
              </a:rPr>
              <a:t>的硬件资源、故障等的隔离，不能相互影响</a:t>
            </a:r>
            <a:endParaRPr kumimoji="1" lang="zh-CN" altLang="en-US" sz="1400" dirty="0">
              <a:latin typeface="微软雅黑" panose="020B0503020204020204" pitchFamily="34" charset="-122"/>
              <a:ea typeface="微软雅黑" panose="020B0503020204020204" pitchFamily="34" charset="-122"/>
            </a:endParaRPr>
          </a:p>
        </p:txBody>
      </p:sp>
      <p:sp>
        <p:nvSpPr>
          <p:cNvPr id="32" name="Rectangle 9">
            <a:extLst>
              <a:ext uri="{FF2B5EF4-FFF2-40B4-BE49-F238E27FC236}">
                <a16:creationId xmlns:a16="http://schemas.microsoft.com/office/drawing/2014/main" id="{E6E0C724-EEB6-D79C-F20F-E5D5E7EF9567}"/>
              </a:ext>
            </a:extLst>
          </p:cNvPr>
          <p:cNvSpPr>
            <a:spLocks noChangeArrowheads="1"/>
          </p:cNvSpPr>
          <p:nvPr/>
        </p:nvSpPr>
        <p:spPr bwMode="auto">
          <a:xfrm>
            <a:off x="6468515" y="4116469"/>
            <a:ext cx="34226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lstStyle>
            <a:lvl1pPr marL="342900" indent="-3429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1pPr>
            <a:lvl2pPr marL="190500" indent="-188913"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2pPr>
            <a:lvl3pPr marL="11430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3pPr>
            <a:lvl4pPr marL="16002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4pPr>
            <a:lvl5pPr marL="2057400" indent="-228600" algn="r" defTabSz="330200" eaLnBrk="0" hangingPunct="0">
              <a:tabLst>
                <a:tab pos="8521700" algn="r"/>
              </a:tabLst>
              <a:defRPr sz="2400">
                <a:solidFill>
                  <a:schemeClr val="tx2"/>
                </a:solidFill>
                <a:latin typeface="Arial" panose="020B0604020202020204" pitchFamily="34" charset="0"/>
                <a:ea typeface="宋体" panose="02010600030101010101" pitchFamily="2" charset="-122"/>
              </a:defRPr>
            </a:lvl5pPr>
            <a:lvl6pPr marL="25146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6pPr>
            <a:lvl7pPr marL="29718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7pPr>
            <a:lvl8pPr marL="34290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8pPr>
            <a:lvl9pPr marL="3886200" indent="-228600" algn="r" defTabSz="330200" eaLnBrk="0" fontAlgn="base" hangingPunct="0">
              <a:spcBef>
                <a:spcPct val="0"/>
              </a:spcBef>
              <a:spcAft>
                <a:spcPct val="0"/>
              </a:spcAft>
              <a:tabLst>
                <a:tab pos="8521700" algn="r"/>
              </a:tabLst>
              <a:defRPr sz="2400">
                <a:solidFill>
                  <a:schemeClr val="tx2"/>
                </a:solidFill>
                <a:latin typeface="Arial" panose="020B0604020202020204" pitchFamily="34" charset="0"/>
                <a:ea typeface="宋体" panose="02010600030101010101" pitchFamily="2" charset="-122"/>
              </a:defRPr>
            </a:lvl9pPr>
          </a:lstStyle>
          <a:p>
            <a:pPr lvl="1" algn="l" eaLnBrk="1" hangingPunct="1">
              <a:lnSpc>
                <a:spcPct val="130000"/>
              </a:lnSpc>
              <a:buFontTx/>
              <a:buChar char="•"/>
            </a:pPr>
            <a:r>
              <a:rPr lang="zh-CN" altLang="zh-CN" sz="1600" kern="0" dirty="0">
                <a:latin typeface="微软雅黑" panose="020B0503020204020204" pitchFamily="34" charset="-122"/>
                <a:ea typeface="微软雅黑" panose="020B0503020204020204" pitchFamily="34" charset="-122"/>
                <a:cs typeface="Times New Roman" panose="02020603050405020304" pitchFamily="18" charset="0"/>
              </a:rPr>
              <a:t>最小化系统资源和性能的开销</a:t>
            </a:r>
            <a:endParaRPr kumimoji="1"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0721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F709E16-891D-4D39-BF70-1B59FA547E93}"/>
              </a:ext>
            </a:extLst>
          </p:cNvPr>
          <p:cNvSpPr>
            <a:spLocks noGrp="1"/>
          </p:cNvSpPr>
          <p:nvPr>
            <p:ph sz="quarter" idx="13"/>
          </p:nvPr>
        </p:nvSpPr>
        <p:spPr/>
        <p:txBody>
          <a:bodyPr>
            <a:normAutofit fontScale="62500" lnSpcReduction="20000"/>
          </a:bodyPr>
          <a:lstStyle/>
          <a:p>
            <a:r>
              <a:rPr lang="en-US" altLang="zh-CN" dirty="0"/>
              <a:t>Rust-</a:t>
            </a:r>
            <a:r>
              <a:rPr lang="en-US" altLang="zh-CN" dirty="0" err="1"/>
              <a:t>Shyper</a:t>
            </a:r>
            <a:r>
              <a:rPr lang="en-US" altLang="zh-CN" dirty="0"/>
              <a:t> </a:t>
            </a:r>
            <a:r>
              <a:rPr lang="zh-CN" altLang="en-US" dirty="0"/>
              <a:t>系统架构</a:t>
            </a:r>
          </a:p>
        </p:txBody>
      </p:sp>
      <p:sp>
        <p:nvSpPr>
          <p:cNvPr id="6" name="内容占位符 5">
            <a:extLst>
              <a:ext uri="{FF2B5EF4-FFF2-40B4-BE49-F238E27FC236}">
                <a16:creationId xmlns:a16="http://schemas.microsoft.com/office/drawing/2014/main" id="{DD2EDF15-AABA-7CF9-D9BF-29E07A99FF2D}"/>
              </a:ext>
            </a:extLst>
          </p:cNvPr>
          <p:cNvSpPr>
            <a:spLocks noGrp="1"/>
          </p:cNvSpPr>
          <p:nvPr>
            <p:ph sz="quarter" idx="12"/>
          </p:nvPr>
        </p:nvSpPr>
        <p:spPr/>
        <p:txBody>
          <a:bodyPr>
            <a:normAutofit fontScale="92500" lnSpcReduction="10000"/>
          </a:bodyPr>
          <a:lstStyle/>
          <a:p>
            <a:endParaRPr lang="zh-CN" altLang="en-US"/>
          </a:p>
        </p:txBody>
      </p:sp>
      <p:sp>
        <p:nvSpPr>
          <p:cNvPr id="5" name="内容占位符 4">
            <a:extLst>
              <a:ext uri="{FF2B5EF4-FFF2-40B4-BE49-F238E27FC236}">
                <a16:creationId xmlns:a16="http://schemas.microsoft.com/office/drawing/2014/main" id="{6BED31A5-BE86-3F7B-3577-E2BDA8BF9121}"/>
              </a:ext>
            </a:extLst>
          </p:cNvPr>
          <p:cNvSpPr>
            <a:spLocks noGrp="1"/>
          </p:cNvSpPr>
          <p:nvPr>
            <p:ph sz="quarter" idx="11"/>
          </p:nvPr>
        </p:nvSpPr>
        <p:spPr/>
        <p:txBody>
          <a:bodyPr/>
          <a:lstStyle/>
          <a:p>
            <a:endParaRPr lang="zh-CN" altLang="en-US"/>
          </a:p>
        </p:txBody>
      </p:sp>
    </p:spTree>
    <p:extLst>
      <p:ext uri="{BB962C8B-B14F-4D97-AF65-F5344CB8AC3E}">
        <p14:creationId xmlns:p14="http://schemas.microsoft.com/office/powerpoint/2010/main" val="25996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zh-CN" altLang="en-US" dirty="0"/>
              <a:t>系统架构设计</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8</a:t>
            </a:fld>
            <a:endParaRPr lang="zh-CN" altLang="en-US" dirty="0"/>
          </a:p>
        </p:txBody>
      </p:sp>
      <p:sp>
        <p:nvSpPr>
          <p:cNvPr id="12" name="文本框 11">
            <a:extLst>
              <a:ext uri="{FF2B5EF4-FFF2-40B4-BE49-F238E27FC236}">
                <a16:creationId xmlns:a16="http://schemas.microsoft.com/office/drawing/2014/main" id="{98F70A84-83F6-4842-B359-9FEFE1D1477B}"/>
              </a:ext>
            </a:extLst>
          </p:cNvPr>
          <p:cNvSpPr txBox="1"/>
          <p:nvPr/>
        </p:nvSpPr>
        <p:spPr>
          <a:xfrm>
            <a:off x="6248235" y="1301686"/>
            <a:ext cx="5435596" cy="5366405"/>
          </a:xfrm>
          <a:prstGeom prst="rect">
            <a:avLst/>
          </a:prstGeom>
          <a:noFill/>
        </p:spPr>
        <p:txBody>
          <a:bodyPr wrap="square" lIns="0" tIns="0" rIns="0" bIns="0" rtlCol="0">
            <a:spAutoFit/>
          </a:bodyPr>
          <a:lstStyle/>
          <a:p>
            <a:pPr marL="285750" indent="-285750" algn="just">
              <a:lnSpc>
                <a:spcPct val="130000"/>
              </a:lnSpc>
              <a:buFont typeface="Wingdings" panose="05000000000000000000" pitchFamily="2" charset="2"/>
              <a:buChar char="Ø"/>
            </a:pPr>
            <a:r>
              <a:rPr lang="zh-CN" altLang="en-US" dirty="0">
                <a:latin typeface="+mj-ea"/>
                <a:ea typeface="+mj-ea"/>
              </a:rPr>
              <a:t>基于</a:t>
            </a:r>
            <a:r>
              <a:rPr lang="en-US" altLang="zh-CN" dirty="0">
                <a:latin typeface="+mj-ea"/>
                <a:ea typeface="+mj-ea"/>
              </a:rPr>
              <a:t>Rust</a:t>
            </a:r>
            <a:r>
              <a:rPr lang="zh-CN" altLang="en-US" dirty="0">
                <a:latin typeface="+mj-ea"/>
                <a:ea typeface="+mj-ea"/>
              </a:rPr>
              <a:t>语言的</a:t>
            </a:r>
            <a:r>
              <a:rPr lang="en-US" altLang="zh-CN" dirty="0">
                <a:latin typeface="+mj-ea"/>
                <a:ea typeface="+mj-ea"/>
              </a:rPr>
              <a:t>Type I</a:t>
            </a:r>
            <a:r>
              <a:rPr lang="zh-CN" altLang="en-US" dirty="0">
                <a:latin typeface="+mj-ea"/>
                <a:ea typeface="+mj-ea"/>
              </a:rPr>
              <a:t>虚拟机监视器，具备更好的隔离性和更轻量的代码实现。能够支持</a:t>
            </a:r>
            <a:r>
              <a:rPr lang="en-US" altLang="zh-CN" dirty="0">
                <a:latin typeface="+mj-ea"/>
                <a:ea typeface="+mj-ea"/>
              </a:rPr>
              <a:t>Linux</a:t>
            </a:r>
            <a:r>
              <a:rPr lang="zh-CN" altLang="en-US" dirty="0">
                <a:latin typeface="+mj-ea"/>
                <a:ea typeface="+mj-ea"/>
              </a:rPr>
              <a:t>、裸应用等系统软件的运行</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灵活、动态创建并配置虚拟机，能够为实时操作系统创建实时虚拟机，保障嵌入式场景的实时需求</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en-US" altLang="zh-CN"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具备资源隔离属性，保障不同虚拟机间的隔离性</a:t>
            </a:r>
            <a:endParaRPr lang="en-US" altLang="zh-CN" dirty="0">
              <a:latin typeface="+mj-ea"/>
              <a:ea typeface="+mj-ea"/>
            </a:endParaRPr>
          </a:p>
          <a:p>
            <a:pPr marL="285750" indent="-285750" algn="just">
              <a:lnSpc>
                <a:spcPct val="130000"/>
              </a:lnSpc>
              <a:buFont typeface="Wingdings" panose="05000000000000000000" pitchFamily="2" charset="2"/>
              <a:buChar char="Ø"/>
            </a:pPr>
            <a:endParaRPr lang="zh-CN" altLang="en-US"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实现多种模拟设备，提供基本的磁盘、网络、串口等设备的虚拟化实现，提高资源利用率</a:t>
            </a:r>
            <a:endParaRPr lang="en-US" altLang="zh-CN" dirty="0">
              <a:latin typeface="+mj-ea"/>
              <a:ea typeface="+mj-ea"/>
            </a:endParaRPr>
          </a:p>
          <a:p>
            <a:pPr algn="just">
              <a:lnSpc>
                <a:spcPct val="130000"/>
              </a:lnSpc>
            </a:pPr>
            <a:endParaRPr lang="zh-CN" altLang="en-US" dirty="0">
              <a:latin typeface="+mj-ea"/>
              <a:ea typeface="+mj-ea"/>
            </a:endParaRPr>
          </a:p>
          <a:p>
            <a:pPr marL="285750" indent="-285750" algn="just">
              <a:lnSpc>
                <a:spcPct val="130000"/>
              </a:lnSpc>
              <a:buFont typeface="Wingdings" panose="05000000000000000000" pitchFamily="2" charset="2"/>
              <a:buChar char="Ø"/>
            </a:pPr>
            <a:r>
              <a:rPr lang="zh-CN" altLang="en-US" dirty="0">
                <a:latin typeface="+mj-ea"/>
                <a:ea typeface="+mj-ea"/>
              </a:rPr>
              <a:t>提供传统虚拟机迁移机制以及本地热更新机制，保障虚拟机监视器正常运行过程中的可靠性</a:t>
            </a:r>
          </a:p>
          <a:p>
            <a:pPr marL="285750" indent="-285750" algn="just">
              <a:lnSpc>
                <a:spcPct val="130000"/>
              </a:lnSpc>
              <a:buFont typeface="Wingdings" panose="05000000000000000000" pitchFamily="2" charset="2"/>
              <a:buChar char="Ø"/>
            </a:pPr>
            <a:endParaRPr lang="zh-CN" altLang="en-US" dirty="0">
              <a:latin typeface="+mj-ea"/>
              <a:ea typeface="+mj-ea"/>
            </a:endParaRPr>
          </a:p>
        </p:txBody>
      </p:sp>
      <p:pic>
        <p:nvPicPr>
          <p:cNvPr id="4" name="图形 1">
            <a:extLst>
              <a:ext uri="{FF2B5EF4-FFF2-40B4-BE49-F238E27FC236}">
                <a16:creationId xmlns:a16="http://schemas.microsoft.com/office/drawing/2014/main" id="{CAFC4E16-9E4E-1524-BE28-F03B4724C6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317" y="629287"/>
            <a:ext cx="5759450" cy="5954395"/>
          </a:xfrm>
          <a:prstGeom prst="rect">
            <a:avLst/>
          </a:prstGeom>
        </p:spPr>
      </p:pic>
      <p:sp>
        <p:nvSpPr>
          <p:cNvPr id="5" name="平行四边形 4">
            <a:extLst>
              <a:ext uri="{FF2B5EF4-FFF2-40B4-BE49-F238E27FC236}">
                <a16:creationId xmlns:a16="http://schemas.microsoft.com/office/drawing/2014/main" id="{229BD7D7-8856-8F3B-3D02-692CDF4537A9}"/>
              </a:ext>
            </a:extLst>
          </p:cNvPr>
          <p:cNvSpPr/>
          <p:nvPr/>
        </p:nvSpPr>
        <p:spPr>
          <a:xfrm>
            <a:off x="6248234" y="740498"/>
            <a:ext cx="3192327" cy="432823"/>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000" b="1" spc="300" dirty="0">
                <a:solidFill>
                  <a:schemeClr val="bg1"/>
                </a:solidFill>
                <a:latin typeface="+mj-ea"/>
                <a:ea typeface="+mj-ea"/>
              </a:rPr>
              <a:t>Rust-</a:t>
            </a:r>
            <a:r>
              <a:rPr lang="en-US" altLang="zh-CN" sz="2000" b="1" spc="300" dirty="0" err="1">
                <a:solidFill>
                  <a:schemeClr val="bg1"/>
                </a:solidFill>
                <a:latin typeface="+mj-ea"/>
                <a:ea typeface="+mj-ea"/>
              </a:rPr>
              <a:t>Shyper</a:t>
            </a:r>
            <a:r>
              <a:rPr lang="zh-CN" altLang="en-US" sz="2000" b="1" spc="300" dirty="0">
                <a:solidFill>
                  <a:schemeClr val="bg1"/>
                </a:solidFill>
                <a:latin typeface="+mj-ea"/>
                <a:ea typeface="+mj-ea"/>
              </a:rPr>
              <a:t>特点</a:t>
            </a:r>
          </a:p>
        </p:txBody>
      </p:sp>
      <p:sp>
        <p:nvSpPr>
          <p:cNvPr id="6" name="矩形 5">
            <a:extLst>
              <a:ext uri="{FF2B5EF4-FFF2-40B4-BE49-F238E27FC236}">
                <a16:creationId xmlns:a16="http://schemas.microsoft.com/office/drawing/2014/main" id="{E692587E-E4FB-6F08-D7AE-DAD8E79887E4}"/>
              </a:ext>
            </a:extLst>
          </p:cNvPr>
          <p:cNvSpPr/>
          <p:nvPr/>
        </p:nvSpPr>
        <p:spPr>
          <a:xfrm>
            <a:off x="184317" y="5596128"/>
            <a:ext cx="5759449" cy="95097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ABED110-997D-CC5F-B000-DB6463D76101}"/>
              </a:ext>
            </a:extLst>
          </p:cNvPr>
          <p:cNvSpPr/>
          <p:nvPr/>
        </p:nvSpPr>
        <p:spPr>
          <a:xfrm>
            <a:off x="184316" y="2953510"/>
            <a:ext cx="5759449" cy="23500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320C7B2-B6FA-B994-C134-A41252353380}"/>
              </a:ext>
            </a:extLst>
          </p:cNvPr>
          <p:cNvSpPr/>
          <p:nvPr/>
        </p:nvSpPr>
        <p:spPr>
          <a:xfrm>
            <a:off x="184316" y="629287"/>
            <a:ext cx="5759449" cy="20316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76C3C35-84E2-A444-F184-2F8B050FD83B}"/>
              </a:ext>
            </a:extLst>
          </p:cNvPr>
          <p:cNvSpPr/>
          <p:nvPr/>
        </p:nvSpPr>
        <p:spPr>
          <a:xfrm>
            <a:off x="280416" y="968835"/>
            <a:ext cx="1645920" cy="5856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16954B8-446C-D708-B050-4E209C690EE3}"/>
              </a:ext>
            </a:extLst>
          </p:cNvPr>
          <p:cNvSpPr/>
          <p:nvPr/>
        </p:nvSpPr>
        <p:spPr>
          <a:xfrm>
            <a:off x="1109472" y="2016957"/>
            <a:ext cx="816864" cy="5856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79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227DEC4E-849B-A542-9BF6-226121C88C56}"/>
              </a:ext>
            </a:extLst>
          </p:cNvPr>
          <p:cNvSpPr/>
          <p:nvPr/>
        </p:nvSpPr>
        <p:spPr>
          <a:xfrm>
            <a:off x="451993" y="888999"/>
            <a:ext cx="3615800" cy="52762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2" name="文本占位符 1">
            <a:extLst>
              <a:ext uri="{FF2B5EF4-FFF2-40B4-BE49-F238E27FC236}">
                <a16:creationId xmlns:a16="http://schemas.microsoft.com/office/drawing/2014/main" id="{A4F75A19-0F14-4FBE-BE0A-AEE807283E4D}"/>
              </a:ext>
            </a:extLst>
          </p:cNvPr>
          <p:cNvSpPr>
            <a:spLocks noGrp="1"/>
          </p:cNvSpPr>
          <p:nvPr>
            <p:ph type="body" sz="quarter" idx="10"/>
          </p:nvPr>
        </p:nvSpPr>
        <p:spPr/>
        <p:txBody>
          <a:bodyPr>
            <a:normAutofit lnSpcReduction="10000"/>
          </a:bodyPr>
          <a:lstStyle/>
          <a:p>
            <a:r>
              <a:rPr lang="en-US" altLang="zh-CN" dirty="0"/>
              <a:t>Rust-</a:t>
            </a:r>
            <a:r>
              <a:rPr lang="en-US" altLang="zh-CN" dirty="0" err="1"/>
              <a:t>Shyper</a:t>
            </a:r>
            <a:r>
              <a:rPr lang="zh-CN" altLang="en-US" dirty="0"/>
              <a:t>目前支持的平台</a:t>
            </a:r>
          </a:p>
        </p:txBody>
      </p:sp>
      <p:sp>
        <p:nvSpPr>
          <p:cNvPr id="3" name="灯片编号占位符 2">
            <a:extLst>
              <a:ext uri="{FF2B5EF4-FFF2-40B4-BE49-F238E27FC236}">
                <a16:creationId xmlns:a16="http://schemas.microsoft.com/office/drawing/2014/main" id="{5DE419B6-E17B-4F5C-9E09-159EC97CBC47}"/>
              </a:ext>
            </a:extLst>
          </p:cNvPr>
          <p:cNvSpPr>
            <a:spLocks noGrp="1"/>
          </p:cNvSpPr>
          <p:nvPr>
            <p:ph type="sldNum" sz="quarter" idx="13"/>
          </p:nvPr>
        </p:nvSpPr>
        <p:spPr/>
        <p:txBody>
          <a:bodyPr/>
          <a:lstStyle/>
          <a:p>
            <a:fld id="{E16B16C1-6D5E-46C9-B419-8AFAA0B89E27}" type="slidenum">
              <a:rPr lang="zh-CN" altLang="en-US" smtClean="0"/>
              <a:pPr/>
              <a:t>9</a:t>
            </a:fld>
            <a:endParaRPr lang="zh-CN" altLang="en-US" dirty="0"/>
          </a:p>
        </p:txBody>
      </p:sp>
      <p:sp>
        <p:nvSpPr>
          <p:cNvPr id="13" name="矩形 12">
            <a:extLst>
              <a:ext uri="{FF2B5EF4-FFF2-40B4-BE49-F238E27FC236}">
                <a16:creationId xmlns:a16="http://schemas.microsoft.com/office/drawing/2014/main" id="{046B7F5E-F5B5-2939-49D6-422CDA569008}"/>
              </a:ext>
            </a:extLst>
          </p:cNvPr>
          <p:cNvSpPr/>
          <p:nvPr/>
        </p:nvSpPr>
        <p:spPr>
          <a:xfrm>
            <a:off x="4236470" y="889000"/>
            <a:ext cx="3644963" cy="533975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14" name="矩形 13">
            <a:extLst>
              <a:ext uri="{FF2B5EF4-FFF2-40B4-BE49-F238E27FC236}">
                <a16:creationId xmlns:a16="http://schemas.microsoft.com/office/drawing/2014/main" id="{F14F775D-7A16-1758-E6A1-2665A04675E6}"/>
              </a:ext>
            </a:extLst>
          </p:cNvPr>
          <p:cNvSpPr/>
          <p:nvPr/>
        </p:nvSpPr>
        <p:spPr>
          <a:xfrm>
            <a:off x="4265633" y="889000"/>
            <a:ext cx="3615800" cy="52762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19" name="文本框 18">
            <a:extLst>
              <a:ext uri="{FF2B5EF4-FFF2-40B4-BE49-F238E27FC236}">
                <a16:creationId xmlns:a16="http://schemas.microsoft.com/office/drawing/2014/main" id="{BEF7628D-35AC-8CCF-C70E-CFF4446681A5}"/>
              </a:ext>
            </a:extLst>
          </p:cNvPr>
          <p:cNvSpPr txBox="1"/>
          <p:nvPr/>
        </p:nvSpPr>
        <p:spPr>
          <a:xfrm>
            <a:off x="800998" y="3099726"/>
            <a:ext cx="2951071" cy="492443"/>
          </a:xfrm>
          <a:prstGeom prst="rect">
            <a:avLst/>
          </a:prstGeom>
          <a:noFill/>
        </p:spPr>
        <p:txBody>
          <a:bodyPr wrap="square" lIns="0" tIns="0" rIns="0" bIns="0" rtlCol="0">
            <a:spAutoFit/>
          </a:bodyPr>
          <a:lstStyle/>
          <a:p>
            <a:pPr algn="ctr"/>
            <a:r>
              <a:rPr lang="en-US" altLang="zh-CN" sz="3200" b="1" spc="300" dirty="0">
                <a:solidFill>
                  <a:schemeClr val="accent1"/>
                </a:solidFill>
                <a:latin typeface="+mj-ea"/>
                <a:ea typeface="+mj-ea"/>
              </a:rPr>
              <a:t>Nvidia TX2</a:t>
            </a:r>
            <a:endParaRPr lang="zh-CN" altLang="en-US" sz="3200" b="1" spc="300" dirty="0">
              <a:solidFill>
                <a:schemeClr val="accent1"/>
              </a:solidFill>
              <a:latin typeface="+mj-ea"/>
              <a:ea typeface="+mj-ea"/>
            </a:endParaRPr>
          </a:p>
        </p:txBody>
      </p:sp>
      <p:sp>
        <p:nvSpPr>
          <p:cNvPr id="20" name="文本框 19">
            <a:extLst>
              <a:ext uri="{FF2B5EF4-FFF2-40B4-BE49-F238E27FC236}">
                <a16:creationId xmlns:a16="http://schemas.microsoft.com/office/drawing/2014/main" id="{F56F7923-32E2-3D88-1920-F7149F2E2151}"/>
              </a:ext>
            </a:extLst>
          </p:cNvPr>
          <p:cNvSpPr txBox="1"/>
          <p:nvPr/>
        </p:nvSpPr>
        <p:spPr>
          <a:xfrm>
            <a:off x="1142830" y="3722050"/>
            <a:ext cx="2531681" cy="1046633"/>
          </a:xfrm>
          <a:prstGeom prst="rect">
            <a:avLst/>
          </a:prstGeom>
          <a:noFill/>
        </p:spPr>
        <p:txBody>
          <a:bodyPr wrap="square" lIns="0" tIns="0" rIns="0" bIns="0" rtlCol="0">
            <a:spAutoFit/>
          </a:bodyPr>
          <a:lstStyle/>
          <a:p>
            <a:pPr marL="285750" indent="-285750" algn="just">
              <a:lnSpc>
                <a:spcPct val="130000"/>
              </a:lnSpc>
              <a:buFontTx/>
              <a:buChar char="-"/>
            </a:pPr>
            <a:r>
              <a:rPr lang="zh-CN" altLang="en-US" b="1" dirty="0">
                <a:latin typeface="微软雅黑 Light" panose="020B0502040204020203" pitchFamily="34" charset="-122"/>
              </a:rPr>
              <a:t>主要开发平台</a:t>
            </a:r>
            <a:endParaRPr lang="en-US" altLang="zh-CN" b="1" dirty="0">
              <a:latin typeface="微软雅黑 Light" panose="020B0502040204020203" pitchFamily="34" charset="-122"/>
            </a:endParaRPr>
          </a:p>
          <a:p>
            <a:pPr marL="285750" indent="-285750" algn="just">
              <a:lnSpc>
                <a:spcPct val="130000"/>
              </a:lnSpc>
              <a:buFontTx/>
              <a:buChar char="-"/>
            </a:pPr>
            <a:r>
              <a:rPr lang="zh-CN" altLang="en-US" dirty="0">
                <a:latin typeface="微软雅黑 Light" panose="020B0502040204020203" pitchFamily="34" charset="-122"/>
              </a:rPr>
              <a:t>支持</a:t>
            </a:r>
            <a:r>
              <a:rPr lang="en-US" altLang="zh-CN" dirty="0">
                <a:latin typeface="微软雅黑 Light" panose="020B0502040204020203" pitchFamily="34" charset="-122"/>
              </a:rPr>
              <a:t>Smmu-v2</a:t>
            </a:r>
          </a:p>
          <a:p>
            <a:pPr marL="285750" indent="-285750" algn="just">
              <a:lnSpc>
                <a:spcPct val="130000"/>
              </a:lnSpc>
              <a:buFontTx/>
              <a:buChar char="-"/>
            </a:pPr>
            <a:r>
              <a:rPr lang="zh-CN" altLang="en-US" dirty="0">
                <a:latin typeface="微软雅黑 Light" panose="020B0502040204020203" pitchFamily="34" charset="-122"/>
              </a:rPr>
              <a:t>支持虚拟机热更新</a:t>
            </a:r>
          </a:p>
        </p:txBody>
      </p:sp>
      <p:sp>
        <p:nvSpPr>
          <p:cNvPr id="22" name="文本框 21">
            <a:extLst>
              <a:ext uri="{FF2B5EF4-FFF2-40B4-BE49-F238E27FC236}">
                <a16:creationId xmlns:a16="http://schemas.microsoft.com/office/drawing/2014/main" id="{FB6D8975-1C67-9B6D-B6EE-D89CA2FAF5CE}"/>
              </a:ext>
            </a:extLst>
          </p:cNvPr>
          <p:cNvSpPr txBox="1"/>
          <p:nvPr/>
        </p:nvSpPr>
        <p:spPr>
          <a:xfrm>
            <a:off x="5152571" y="3066811"/>
            <a:ext cx="1886858" cy="492443"/>
          </a:xfrm>
          <a:prstGeom prst="rect">
            <a:avLst/>
          </a:prstGeom>
          <a:noFill/>
        </p:spPr>
        <p:txBody>
          <a:bodyPr wrap="square" lIns="0" tIns="0" rIns="0" bIns="0" rtlCol="0">
            <a:spAutoFit/>
          </a:bodyPr>
          <a:lstStyle/>
          <a:p>
            <a:pPr algn="ctr"/>
            <a:r>
              <a:rPr lang="en-US" altLang="zh-CN" sz="3200" b="1" spc="300" dirty="0">
                <a:solidFill>
                  <a:schemeClr val="accent1"/>
                </a:solidFill>
                <a:latin typeface="+mj-ea"/>
                <a:ea typeface="+mj-ea"/>
              </a:rPr>
              <a:t>QEMU</a:t>
            </a:r>
            <a:endParaRPr lang="zh-CN" altLang="en-US" sz="3200" b="1" spc="300" dirty="0">
              <a:solidFill>
                <a:schemeClr val="accent1"/>
              </a:solidFill>
              <a:latin typeface="+mj-ea"/>
              <a:ea typeface="+mj-ea"/>
            </a:endParaRPr>
          </a:p>
        </p:txBody>
      </p:sp>
      <p:sp>
        <p:nvSpPr>
          <p:cNvPr id="23" name="文本框 22">
            <a:extLst>
              <a:ext uri="{FF2B5EF4-FFF2-40B4-BE49-F238E27FC236}">
                <a16:creationId xmlns:a16="http://schemas.microsoft.com/office/drawing/2014/main" id="{75ED90C9-766D-2A4D-79F7-82C86B897FDA}"/>
              </a:ext>
            </a:extLst>
          </p:cNvPr>
          <p:cNvSpPr txBox="1"/>
          <p:nvPr/>
        </p:nvSpPr>
        <p:spPr>
          <a:xfrm>
            <a:off x="4488445" y="3666139"/>
            <a:ext cx="3074601" cy="2126929"/>
          </a:xfrm>
          <a:prstGeom prst="rect">
            <a:avLst/>
          </a:prstGeom>
          <a:noFill/>
        </p:spPr>
        <p:txBody>
          <a:bodyPr wrap="square" lIns="0" tIns="0" rIns="0" bIns="0" rtlCol="0">
            <a:spAutoFit/>
          </a:bodyPr>
          <a:lstStyle/>
          <a:p>
            <a:pPr marL="285750" indent="-285750" algn="just">
              <a:lnSpc>
                <a:spcPct val="130000"/>
              </a:lnSpc>
              <a:buFontTx/>
              <a:buChar char="-"/>
            </a:pPr>
            <a:r>
              <a:rPr lang="zh-CN" altLang="en-US" dirty="0">
                <a:latin typeface="微软雅黑 Light" panose="020B0502040204020203" pitchFamily="34" charset="-122"/>
              </a:rPr>
              <a:t>需要修改并编译</a:t>
            </a:r>
            <a:r>
              <a:rPr lang="en-US" altLang="zh-CN" dirty="0">
                <a:latin typeface="微软雅黑 Light" panose="020B0502040204020203" pitchFamily="34" charset="-122"/>
              </a:rPr>
              <a:t>QEMU</a:t>
            </a:r>
            <a:r>
              <a:rPr lang="zh-CN" altLang="en-US" dirty="0">
                <a:latin typeface="微软雅黑 Light" panose="020B0502040204020203" pitchFamily="34" charset="-122"/>
              </a:rPr>
              <a:t>源代码，来提供更多串口</a:t>
            </a:r>
            <a:r>
              <a:rPr lang="en-US" altLang="zh-CN" dirty="0">
                <a:latin typeface="微软雅黑 Light" panose="020B0502040204020203" pitchFamily="34" charset="-122"/>
              </a:rPr>
              <a:t>qemu-system-aarch64</a:t>
            </a:r>
            <a:r>
              <a:rPr lang="zh-CN" altLang="en-US" dirty="0">
                <a:latin typeface="微软雅黑 Light" panose="020B0502040204020203" pitchFamily="34" charset="-122"/>
              </a:rPr>
              <a:t>只提供一个</a:t>
            </a:r>
            <a:endParaRPr lang="en-US" altLang="zh-CN" dirty="0">
              <a:latin typeface="微软雅黑 Light" panose="020B0502040204020203" pitchFamily="34" charset="-122"/>
            </a:endParaRPr>
          </a:p>
          <a:p>
            <a:pPr marL="285750" indent="-285750" algn="just">
              <a:lnSpc>
                <a:spcPct val="130000"/>
              </a:lnSpc>
              <a:buFontTx/>
              <a:buChar char="-"/>
            </a:pPr>
            <a:r>
              <a:rPr lang="zh-CN" altLang="en-US" dirty="0">
                <a:latin typeface="微软雅黑 Light" panose="020B0502040204020203" pitchFamily="34" charset="-122"/>
              </a:rPr>
              <a:t>嵌套虚拟化，可能存在问题，仅用作验证，不用于功能测试</a:t>
            </a:r>
          </a:p>
        </p:txBody>
      </p:sp>
      <p:pic>
        <p:nvPicPr>
          <p:cNvPr id="24" name="Picture 10">
            <a:extLst>
              <a:ext uri="{FF2B5EF4-FFF2-40B4-BE49-F238E27FC236}">
                <a16:creationId xmlns:a16="http://schemas.microsoft.com/office/drawing/2014/main" id="{3DFF955D-E4BC-CE7B-EBC6-EFAA2C238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724" y="1644492"/>
            <a:ext cx="2951763" cy="9389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945-82771-0000-000_img1">
            <a:extLst>
              <a:ext uri="{FF2B5EF4-FFF2-40B4-BE49-F238E27FC236}">
                <a16:creationId xmlns:a16="http://schemas.microsoft.com/office/drawing/2014/main" id="{EDCC1AB6-1F14-D414-262E-242855BC1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958" y="932749"/>
            <a:ext cx="2736553" cy="216478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DD141671-383B-72A9-A417-273F4B300E24}"/>
              </a:ext>
            </a:extLst>
          </p:cNvPr>
          <p:cNvSpPr/>
          <p:nvPr/>
        </p:nvSpPr>
        <p:spPr>
          <a:xfrm>
            <a:off x="8056066" y="952500"/>
            <a:ext cx="3644963" cy="52762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ndParaRPr>
          </a:p>
        </p:txBody>
      </p:sp>
      <p:sp>
        <p:nvSpPr>
          <p:cNvPr id="9" name="文本框 8">
            <a:extLst>
              <a:ext uri="{FF2B5EF4-FFF2-40B4-BE49-F238E27FC236}">
                <a16:creationId xmlns:a16="http://schemas.microsoft.com/office/drawing/2014/main" id="{E6E0BA9C-E8B6-86E7-5BCF-FE3898E27336}"/>
              </a:ext>
            </a:extLst>
          </p:cNvPr>
          <p:cNvSpPr txBox="1"/>
          <p:nvPr/>
        </p:nvSpPr>
        <p:spPr>
          <a:xfrm>
            <a:off x="8871929" y="3122884"/>
            <a:ext cx="2059838" cy="492443"/>
          </a:xfrm>
          <a:prstGeom prst="rect">
            <a:avLst/>
          </a:prstGeom>
          <a:noFill/>
        </p:spPr>
        <p:txBody>
          <a:bodyPr wrap="square" lIns="0" tIns="0" rIns="0" bIns="0" rtlCol="0">
            <a:spAutoFit/>
          </a:bodyPr>
          <a:lstStyle/>
          <a:p>
            <a:pPr algn="ctr"/>
            <a:r>
              <a:rPr lang="zh-CN" altLang="en-US" sz="3200" b="1" spc="300" dirty="0">
                <a:solidFill>
                  <a:schemeClr val="accent1"/>
                </a:solidFill>
                <a:latin typeface="+mj-ea"/>
                <a:ea typeface="+mj-ea"/>
              </a:rPr>
              <a:t>树莓派</a:t>
            </a:r>
            <a:r>
              <a:rPr lang="en-US" altLang="zh-CN" sz="3200" b="1" spc="300" dirty="0">
                <a:solidFill>
                  <a:schemeClr val="accent1"/>
                </a:solidFill>
                <a:latin typeface="+mj-ea"/>
                <a:ea typeface="+mj-ea"/>
              </a:rPr>
              <a:t>4B</a:t>
            </a:r>
            <a:endParaRPr lang="zh-CN" altLang="en-US" sz="3200" b="1" spc="300" dirty="0">
              <a:solidFill>
                <a:schemeClr val="accent1"/>
              </a:solidFill>
              <a:latin typeface="+mj-ea"/>
              <a:ea typeface="+mj-ea"/>
            </a:endParaRPr>
          </a:p>
        </p:txBody>
      </p:sp>
      <p:sp>
        <p:nvSpPr>
          <p:cNvPr id="10" name="文本框 9">
            <a:extLst>
              <a:ext uri="{FF2B5EF4-FFF2-40B4-BE49-F238E27FC236}">
                <a16:creationId xmlns:a16="http://schemas.microsoft.com/office/drawing/2014/main" id="{25A3286A-8548-99C0-9F8C-0321348FC8F3}"/>
              </a:ext>
            </a:extLst>
          </p:cNvPr>
          <p:cNvSpPr txBox="1"/>
          <p:nvPr/>
        </p:nvSpPr>
        <p:spPr>
          <a:xfrm>
            <a:off x="8611325" y="3765130"/>
            <a:ext cx="2531681" cy="1046633"/>
          </a:xfrm>
          <a:prstGeom prst="rect">
            <a:avLst/>
          </a:prstGeom>
          <a:noFill/>
        </p:spPr>
        <p:txBody>
          <a:bodyPr wrap="square" lIns="0" tIns="0" rIns="0" bIns="0" rtlCol="0">
            <a:spAutoFit/>
          </a:bodyPr>
          <a:lstStyle/>
          <a:p>
            <a:pPr marL="285750" indent="-285750" algn="just">
              <a:lnSpc>
                <a:spcPct val="130000"/>
              </a:lnSpc>
              <a:buFontTx/>
              <a:buChar char="-"/>
            </a:pPr>
            <a:r>
              <a:rPr lang="zh-CN" altLang="en-US" dirty="0">
                <a:latin typeface="微软雅黑 Light" panose="020B0502040204020203" pitchFamily="34" charset="-122"/>
              </a:rPr>
              <a:t>支持虚拟机热更新</a:t>
            </a:r>
            <a:endParaRPr lang="en-US" altLang="zh-CN" dirty="0">
              <a:latin typeface="微软雅黑 Light" panose="020B0502040204020203" pitchFamily="34" charset="-122"/>
            </a:endParaRPr>
          </a:p>
          <a:p>
            <a:pPr marL="285750" indent="-285750" algn="just">
              <a:lnSpc>
                <a:spcPct val="130000"/>
              </a:lnSpc>
              <a:buFontTx/>
              <a:buChar char="-"/>
            </a:pPr>
            <a:r>
              <a:rPr lang="zh-CN" altLang="en-US" dirty="0">
                <a:latin typeface="微软雅黑 Light" panose="020B0502040204020203" pitchFamily="34" charset="-122"/>
              </a:rPr>
              <a:t>设备直通保证</a:t>
            </a:r>
            <a:r>
              <a:rPr lang="en-US" altLang="zh-CN" dirty="0">
                <a:latin typeface="微软雅黑 Light" panose="020B0502040204020203" pitchFamily="34" charset="-122"/>
              </a:rPr>
              <a:t>IPA</a:t>
            </a:r>
            <a:r>
              <a:rPr lang="zh-CN" altLang="en-US" dirty="0">
                <a:latin typeface="微软雅黑 Light" panose="020B0502040204020203" pitchFamily="34" charset="-122"/>
              </a:rPr>
              <a:t>与</a:t>
            </a:r>
            <a:r>
              <a:rPr lang="en-US" altLang="zh-CN" dirty="0">
                <a:latin typeface="微软雅黑 Light" panose="020B0502040204020203" pitchFamily="34" charset="-122"/>
              </a:rPr>
              <a:t>PA</a:t>
            </a:r>
            <a:r>
              <a:rPr lang="zh-CN" altLang="en-US" dirty="0">
                <a:latin typeface="微软雅黑 Light" panose="020B0502040204020203" pitchFamily="34" charset="-122"/>
              </a:rPr>
              <a:t>一致且连续</a:t>
            </a:r>
          </a:p>
        </p:txBody>
      </p:sp>
      <p:pic>
        <p:nvPicPr>
          <p:cNvPr id="11" name="Picture 2" descr="Raspberry Pi 4 Specifications">
            <a:extLst>
              <a:ext uri="{FF2B5EF4-FFF2-40B4-BE49-F238E27FC236}">
                <a16:creationId xmlns:a16="http://schemas.microsoft.com/office/drawing/2014/main" id="{83B6DF84-C341-38FD-03D8-06D3A5A431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3074" y="1057204"/>
            <a:ext cx="3217548" cy="191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561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9.0,&quot;FooterHeight&quot;:0.0,&quot;SideMargin&quot;:5.5,&quot;TopMargin&quot;:0.0,&quot;BottomMargin&quot;:4.0,&quot;IntervalMargin&quot;:5.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3.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4.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ags/tag5.xml><?xml version="1.0" encoding="utf-8"?>
<p:tagLst xmlns:a="http://schemas.openxmlformats.org/drawingml/2006/main" xmlns:r="http://schemas.openxmlformats.org/officeDocument/2006/relationships" xmlns:p="http://schemas.openxmlformats.org/presentationml/2006/main">
  <p:tag name="ISLIDE.VECTOR" val="81ebc1f8-0063-4175-a0e9-d76839507c2e"/>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069B9"/>
      </a:accent1>
      <a:accent2>
        <a:srgbClr val="4999E9"/>
      </a:accent2>
      <a:accent3>
        <a:srgbClr val="59A9E4"/>
      </a:accent3>
      <a:accent4>
        <a:srgbClr val="1DC9A3"/>
      </a:accent4>
      <a:accent5>
        <a:srgbClr val="68ADF2"/>
      </a:accent5>
      <a:accent6>
        <a:srgbClr val="1A61D4"/>
      </a:accent6>
      <a:hlink>
        <a:srgbClr val="4472C4"/>
      </a:hlink>
      <a:folHlink>
        <a:srgbClr val="BFBFBF"/>
      </a:folHlink>
    </a:clrScheme>
    <a:fontScheme name="自定义 1">
      <a:majorFont>
        <a:latin typeface="Times New Roman"/>
        <a:ea typeface="Microsoft YaHei"/>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0069B9"/>
    </a:accent1>
    <a:accent2>
      <a:srgbClr val="4999E9"/>
    </a:accent2>
    <a:accent3>
      <a:srgbClr val="59A9E4"/>
    </a:accent3>
    <a:accent4>
      <a:srgbClr val="1DC9A3"/>
    </a:accent4>
    <a:accent5>
      <a:srgbClr val="68ADF2"/>
    </a:accent5>
    <a:accent6>
      <a:srgbClr val="1A61D4"/>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0069B9"/>
    </a:accent1>
    <a:accent2>
      <a:srgbClr val="4999E9"/>
    </a:accent2>
    <a:accent3>
      <a:srgbClr val="59A9E4"/>
    </a:accent3>
    <a:accent4>
      <a:srgbClr val="1DC9A3"/>
    </a:accent4>
    <a:accent5>
      <a:srgbClr val="68ADF2"/>
    </a:accent5>
    <a:accent6>
      <a:srgbClr val="1A61D4"/>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0069B9"/>
    </a:accent1>
    <a:accent2>
      <a:srgbClr val="4999E9"/>
    </a:accent2>
    <a:accent3>
      <a:srgbClr val="59A9E4"/>
    </a:accent3>
    <a:accent4>
      <a:srgbClr val="1DC9A3"/>
    </a:accent4>
    <a:accent5>
      <a:srgbClr val="68ADF2"/>
    </a:accent5>
    <a:accent6>
      <a:srgbClr val="1A61D4"/>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
  <TotalTime>3485</TotalTime>
  <Words>4236</Words>
  <Application>Microsoft Office PowerPoint</Application>
  <PresentationFormat>宽屏</PresentationFormat>
  <Paragraphs>381</Paragraphs>
  <Slides>27</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Wingdings</vt:lpstr>
      <vt:lpstr>微软雅黑</vt:lpstr>
      <vt:lpstr>等线</vt:lpstr>
      <vt:lpstr>微软雅黑</vt:lpstr>
      <vt:lpstr>Times New Roman</vt:lpstr>
      <vt:lpstr>微软雅黑 Light</vt:lpstr>
      <vt:lpstr>Arial</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lanzhiqi19981218@126.com</dc:creator>
  <cp:lastModifiedBy>柯洋 胡</cp:lastModifiedBy>
  <cp:revision>568</cp:revision>
  <dcterms:created xsi:type="dcterms:W3CDTF">2019-01-22T05:07:51Z</dcterms:created>
  <dcterms:modified xsi:type="dcterms:W3CDTF">2023-06-09T04:07:31Z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2019-04-13T04:06:38.2988467Z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8f1d0d85-f7ce-4e8a-88d4-37817bcfd9f9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